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67" r:id="rId2"/>
    <p:sldId id="268" r:id="rId3"/>
    <p:sldId id="269" r:id="rId4"/>
    <p:sldId id="270" r:id="rId5"/>
    <p:sldId id="291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60"/>
  </p:normalViewPr>
  <p:slideViewPr>
    <p:cSldViewPr>
      <p:cViewPr varScale="1">
        <p:scale>
          <a:sx n="111" d="100"/>
          <a:sy n="111" d="100"/>
        </p:scale>
        <p:origin x="-4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23BDC-082E-4010-A285-66D9A031E80F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1A46F-0008-4C0A-B35A-AE02E24F2A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0813" y="784225"/>
            <a:ext cx="4029075" cy="3022600"/>
          </a:xfrm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65037"/>
            <a:ext cx="5078156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B8399-7C9F-47C4-B5A4-4A286346E7B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7B8399-7C9F-47C4-B5A4-4A286346E7B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7B8399-7C9F-47C4-B5A4-4A286346E7B0}" type="datetimeFigureOut">
              <a:rPr lang="en-US" smtClean="0"/>
              <a:pPr/>
              <a:t>3/20/2013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A7C0931-D8F1-432F-8EEF-914666CE5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Home/Details/5" TargetMode="External"/><Relationship Id="rId2" Type="http://schemas.openxmlformats.org/officeDocument/2006/relationships/hyperlink" Target="http://www.example.com/index.aspx?ID=5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Home/Details/5" TargetMode="External"/><Relationship Id="rId2" Type="http://schemas.openxmlformats.org/officeDocument/2006/relationships/hyperlink" Target="http://www.example.com/index.aspx?ID=5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web.mvc.htmlhelper.aspx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8BE811-0985-4427-ADB2-E96F16AF6F59}" type="slidenum">
              <a:rPr lang="en-US" smtClean="0">
                <a:latin typeface="Arial" pitchFamily="34" charset="0"/>
                <a:ea typeface="MS PGothic" pitchFamily="34" charset="-128"/>
              </a:rPr>
              <a:pPr/>
              <a:t>1</a:t>
            </a:fld>
            <a:endParaRPr lang="en-US" smtClean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833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8464" y="1371600"/>
            <a:ext cx="8364536" cy="367903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  <a:t>Intro to Database Systems</a:t>
            </a:r>
            <a:b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  <a:t>CSIS 3310 </a:t>
            </a:r>
            <a:b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  <a:t>Visual Studio .NET and</a:t>
            </a:r>
            <a: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4800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ＭＳ Ｐゴシック" pitchFamily="-111" charset="-128"/>
                <a:cs typeface="ＭＳ Ｐゴシック" pitchFamily="-111" charset="-128"/>
              </a:rPr>
              <a:t>The MVC Pattern</a:t>
            </a:r>
            <a:endParaRPr lang="en-US" sz="4800" dirty="0"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915400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Web Forms vs. MVC</a:t>
            </a:r>
          </a:p>
          <a:p>
            <a:pPr algn="ctr"/>
            <a:r>
              <a:rPr lang="en-US" sz="39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Serves Methods, Not Files</a:t>
            </a:r>
            <a:endParaRPr lang="en-US" sz="39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133600"/>
            <a:ext cx="8763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ASP.NET File Request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:</a:t>
            </a:r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/>
            <a:r>
              <a:rPr lang="en-US" sz="2800" u="sng" dirty="0">
                <a:hlinkClick r:id="rId2"/>
              </a:rPr>
              <a:t>http://www.example.com/index.aspx?ID=5</a:t>
            </a:r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Loads index.aspx file and get ID = 5 as parameter in </a:t>
            </a:r>
            <a:r>
              <a:rPr lang="en-US" sz="2400" b="1" dirty="0" err="1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ViewState</a:t>
            </a:r>
            <a:endParaRPr lang="en-US" sz="24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962400"/>
            <a:ext cx="8763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MVC Method request</a:t>
            </a:r>
          </a:p>
          <a:p>
            <a:pPr marL="692150" lvl="1" indent="-234950"/>
            <a:r>
              <a:rPr lang="en-US" sz="2800" u="sng" dirty="0" smtClean="0">
                <a:hlinkClick r:id="rId3"/>
              </a:rPr>
              <a:t>http://www.example.com/Home/Details/5</a:t>
            </a:r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Maps to ‘Home’ controller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And ‘Details’ action method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With Item ID of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1752600"/>
            <a:ext cx="876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Testing helps make applications more robust in the face of 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changes</a:t>
            </a:r>
            <a:endParaRPr lang="en-US" sz="28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28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Unit test automates verification of a method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28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Can use the test-driven development methodology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28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Web forms make automated testing almost impossible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915400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Web Forms vs. MVC</a:t>
            </a:r>
          </a:p>
          <a:p>
            <a:pPr algn="ctr"/>
            <a:r>
              <a:rPr lang="en-US" sz="39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Testability</a:t>
            </a:r>
            <a:endParaRPr lang="en-US" sz="39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1905000"/>
            <a:ext cx="876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Web forms server controls provide rich 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functionality, but …</a:t>
            </a:r>
            <a:endParaRPr lang="en-US" sz="28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Produces unreadable, monolithic blocks of HTML</a:t>
            </a:r>
            <a:endParaRPr lang="en-US" sz="24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5052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MVC gives you complete control over HTML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Produce clean HTML easy to control with 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CSS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Produce clean HTML easy to control with AJAX and </a:t>
            </a:r>
            <a:r>
              <a:rPr lang="en-US" sz="24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JQuery</a:t>
            </a:r>
            <a:endParaRPr lang="en-US" sz="24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915400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Web Forms vs. MVC</a:t>
            </a:r>
          </a:p>
          <a:p>
            <a:pPr algn="ctr"/>
            <a:r>
              <a:rPr lang="en-US" sz="39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Control over HTML</a:t>
            </a:r>
            <a:endParaRPr lang="en-US" sz="39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2286000"/>
            <a:ext cx="8763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fr-FR" sz="32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MVC Source Code </a:t>
            </a:r>
            <a:r>
              <a:rPr lang="fr-FR" sz="3200" b="1" dirty="0" err="1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is</a:t>
            </a:r>
            <a:r>
              <a:rPr lang="fr-FR" sz="32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</a:t>
            </a:r>
            <a:r>
              <a:rPr lang="fr-FR" sz="32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available</a:t>
            </a:r>
            <a:endParaRPr lang="fr-FR" sz="32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32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>
              <a:buFont typeface="Arial" pitchFamily="34" charset="0"/>
              <a:buChar char="•"/>
            </a:pPr>
            <a:r>
              <a:rPr lang="en-US" sz="32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Liberal open source license: Microsoft Public License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915400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Web Forms vs. MVC</a:t>
            </a:r>
          </a:p>
          <a:p>
            <a:pPr algn="ctr"/>
            <a:r>
              <a:rPr lang="en-US" sz="39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Open Source</a:t>
            </a:r>
            <a:endParaRPr lang="en-US" sz="39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MVC Project Conventions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8915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36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</a:t>
            </a: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Conventions Over Configurations</a:t>
            </a:r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MVC Conventions reduce the number of configuration files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Key Folders use Naming Conventions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Controllers folder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Name must be </a:t>
            </a:r>
            <a:r>
              <a:rPr lang="en-US" sz="2400" b="1" u="sng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SomeName</a:t>
            </a:r>
            <a:r>
              <a:rPr lang="en-US" sz="24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Controller.cs</a:t>
            </a:r>
            <a:endParaRPr lang="en-US" sz="24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400" b="1" u="sng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[</a:t>
            </a:r>
            <a:r>
              <a:rPr lang="en-US" sz="2400" b="1" u="sng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SomeName</a:t>
            </a:r>
            <a:r>
              <a:rPr lang="en-US" sz="2400" b="1" u="sng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]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is the Controller name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400" b="1" u="sng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[</a:t>
            </a:r>
            <a:r>
              <a:rPr lang="en-US" sz="2400" b="1" u="sng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SomeName</a:t>
            </a:r>
            <a:r>
              <a:rPr lang="en-US" sz="2400" b="1" u="sng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]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comes after the domain in the URL</a:t>
            </a:r>
            <a:endParaRPr lang="en-US" sz="24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9154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MVC URL Routing Conventions</a:t>
            </a:r>
            <a:endParaRPr lang="en-US" sz="39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133600"/>
            <a:ext cx="8763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ASP.NET URL Request:</a:t>
            </a:r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/>
            <a:r>
              <a:rPr lang="en-US" sz="2800" u="sng" dirty="0">
                <a:hlinkClick r:id="rId2"/>
              </a:rPr>
              <a:t>http://www.example.com/index.aspx?ID=5</a:t>
            </a:r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Loads index.aspx file and get ID = 5 as parameter in </a:t>
            </a:r>
            <a:r>
              <a:rPr lang="en-US" sz="2400" b="1" dirty="0" err="1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ViewState</a:t>
            </a:r>
            <a:endParaRPr lang="en-US" sz="24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962400"/>
            <a:ext cx="8763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MVC 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URL Request</a:t>
            </a:r>
            <a:endParaRPr lang="en-US" sz="28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/>
            <a:r>
              <a:rPr lang="en-US" sz="2800" u="sng" dirty="0" smtClean="0">
                <a:hlinkClick r:id="rId3"/>
              </a:rPr>
              <a:t>http://www.example.com/Home/Details/5</a:t>
            </a:r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Maps to ‘Home’ controller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And ‘Details’ action 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method</a:t>
            </a:r>
            <a:endParaRPr lang="en-US" sz="24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With Item ID of 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5 sent to the method</a:t>
            </a:r>
            <a:endParaRPr lang="en-US" sz="24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MVC Project Conventions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8915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36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</a:t>
            </a: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More MVC Folder Conventions</a:t>
            </a:r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Views folder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Contains subfolders with Controller names</a:t>
            </a:r>
          </a:p>
          <a:p>
            <a:pPr marL="1606550" lvl="3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 Controller’s Views are in its subfolder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Any views shared by 2 or more controllers should go in the Shared folder</a:t>
            </a:r>
          </a:p>
          <a:p>
            <a:pPr marL="1606550" lvl="3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Ex:  Error page and Master Template page</a:t>
            </a:r>
          </a:p>
          <a:p>
            <a:pPr marL="1606550" lvl="3" indent="-234950"/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Models folder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Contains Models files for custom data objects and classes and shared references for your applications 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4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Datastores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should be places in the </a:t>
            </a:r>
            <a:r>
              <a:rPr lang="en-US" sz="24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App_Data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MVC Project Views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89154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MVC Views</a:t>
            </a:r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No Code-Behind or Page events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The interaction with the application is through a Controller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Controller passes data to the view in the form of a String or a Model Object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Views are created using Controller action methods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Views can also be created using the Solution Explorer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MVC View Templates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8915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MVC Master Pages</a:t>
            </a:r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Master pages allow you to create views with predefined elements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You can have multiple master pages in an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MVC View Data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89154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36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</a:t>
            </a: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Passing data to a View through </a:t>
            </a:r>
            <a:r>
              <a:rPr lang="en-US" sz="36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ViewData</a:t>
            </a: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and Inline Code</a:t>
            </a:r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ViewData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is a property of the </a:t>
            </a:r>
            <a:r>
              <a:rPr lang="en-US" sz="28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ViewPage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class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It takes a field name and associates an object value to that name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8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ViewData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["Message"] = "Hello There!"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Once set in a Controller action method, it can be used in a View with </a:t>
            </a:r>
            <a:r>
              <a:rPr lang="en-US" sz="2800" b="1" i="1" u="sng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Inline Code 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as follows: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&lt;h2&gt;&lt;%: </a:t>
            </a:r>
            <a:r>
              <a:rPr lang="en-US" sz="28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ViewData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["Message"] %&gt;&lt;/h2&gt;</a:t>
            </a:r>
            <a:endParaRPr lang="en-US" sz="28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371600"/>
            <a:ext cx="8915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36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Two Visual Studio </a:t>
            </a: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Project Templates</a:t>
            </a:r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ASP.NET MVC 2 Web Application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Basic fully functional MVC application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Best practice HTML with CSS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Support for authentication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Option to create a testing project</a:t>
            </a:r>
          </a:p>
          <a:p>
            <a:pPr marL="1149350" lvl="2" indent="-234950"/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ASP.NET MVC 2 Empty Web Application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Sets up project structure and references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Good starting point for new application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Have to add testing project manually</a:t>
            </a:r>
          </a:p>
          <a:p>
            <a:pPr marL="1149350" lvl="2" indent="-234950">
              <a:buFont typeface="Arial" pitchFamily="34" charset="0"/>
              <a:buChar char="•"/>
            </a:pPr>
            <a:endParaRPr lang="en-US" sz="28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MVC 2 Project Templates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686800" cy="12192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MVC Action Methods Can Pass</a:t>
            </a:r>
          </a:p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 to other Action Methods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828800"/>
            <a:ext cx="8915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Action Methods can pass data to other Methods using Session Variables:</a:t>
            </a:r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/>
            <a:endParaRPr lang="en-US" dirty="0" smtClean="0"/>
          </a:p>
          <a:p>
            <a:pPr marL="692150" lvl="1" indent="-234950"/>
            <a:r>
              <a:rPr lang="en-US" dirty="0" smtClean="0"/>
              <a:t>    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public </a:t>
            </a:r>
            <a:r>
              <a:rPr lang="en-US" sz="24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ActionResult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</a:t>
            </a:r>
            <a:r>
              <a:rPr lang="en-US" sz="24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MethodName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()</a:t>
            </a:r>
          </a:p>
          <a:p>
            <a:pPr marL="692150" lvl="1" indent="-234950"/>
            <a:r>
              <a:rPr lang="en-US" dirty="0" smtClean="0"/>
              <a:t>   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{</a:t>
            </a:r>
            <a:b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    Session["Name"] = "John Smith";</a:t>
            </a:r>
            <a:b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    Session["Email"] = "JohnSmith@gmail.com";</a:t>
            </a:r>
            <a:b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    Session["Phone"] = "555-123-4567";</a:t>
            </a:r>
            <a:b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    return View();</a:t>
            </a:r>
            <a:b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}</a:t>
            </a:r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915400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Formatting data in a View</a:t>
            </a:r>
          </a:p>
          <a:p>
            <a:pPr algn="ctr"/>
            <a:r>
              <a:rPr lang="en-US" sz="44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With the </a:t>
            </a:r>
            <a:r>
              <a:rPr lang="en-US" sz="44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HTMLHelper</a:t>
            </a:r>
            <a:r>
              <a:rPr lang="en-US" sz="44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Class</a:t>
            </a:r>
            <a:endParaRPr lang="en-US" sz="39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133600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There are many </a:t>
            </a:r>
            <a:r>
              <a:rPr lang="en-US" sz="28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HTMLHelper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methods from the HTML Helper class:</a:t>
            </a:r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915988" lvl="1" indent="-234950"/>
            <a:r>
              <a:rPr lang="en-US" sz="2800" u="sng" dirty="0" smtClean="0">
                <a:hlinkClick r:id="rId2"/>
              </a:rPr>
              <a:t>http://msdn.microsoft.com/en-us/library/system.web.mvc.htmlhelper.aspx</a:t>
            </a:r>
            <a:endParaRPr lang="en-US" sz="2800" u="sn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4038600"/>
            <a:ext cx="8763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The following formats an link with the text “Click here” and sends it to the “Brochure” view of the “Home” controller:</a:t>
            </a:r>
          </a:p>
          <a:p>
            <a:pPr marL="234950" indent="-234950"/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/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	&lt;%: </a:t>
            </a:r>
            <a:r>
              <a:rPr lang="en-US" sz="20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Html.ActionLink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("Click </a:t>
            </a:r>
            <a:r>
              <a:rPr lang="en-US" sz="20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here","Brochure","Home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") %&gt;</a:t>
            </a:r>
            <a:endParaRPr lang="en-US" sz="20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MVC View Folder Conventions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8915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MVC Folder Conventions</a:t>
            </a:r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Views folder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Contains subfolders with Controller names</a:t>
            </a:r>
          </a:p>
          <a:p>
            <a:pPr marL="1606550" lvl="3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 Controller’s Views are in its subfolder</a:t>
            </a:r>
          </a:p>
          <a:p>
            <a:pPr marL="1149350" lvl="2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Any views shared by 2 or more controllers should go in the Shared folder</a:t>
            </a:r>
          </a:p>
          <a:p>
            <a:pPr marL="1606550" lvl="3" indent="-234950">
              <a:buFont typeface="Wingdings" pitchFamily="2" charset="2"/>
              <a:buChar char="§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Ex:  Error page and Master Template page</a:t>
            </a:r>
          </a:p>
          <a:p>
            <a:pPr marL="1606550" lvl="3" indent="-234950"/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MVC Project Views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89154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MVC Views</a:t>
            </a:r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No Code-Behind or Page events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The interaction with the application is through a Controller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Controller passes data to the view in the form of a String or a Model Object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Views are created using Controller action methods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Views can also be created using the Solution Explorer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MVC Controller Action Methods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8915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Each view is associated with an MVC Controller Method</a:t>
            </a:r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public </a:t>
            </a:r>
            <a:r>
              <a:rPr lang="en-US" sz="28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ActionResult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</a:t>
            </a:r>
            <a:r>
              <a:rPr lang="en-US" sz="28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MethodName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()</a:t>
            </a:r>
          </a:p>
          <a:p>
            <a:pPr marL="692150" lvl="1" indent="-234950"/>
            <a:r>
              <a:rPr lang="en-US" sz="2800" dirty="0" smtClean="0"/>
              <a:t>   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{</a:t>
            </a:r>
            <a:b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    return View();</a:t>
            </a:r>
            <a:b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686800" cy="12192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MVC Views can be associated</a:t>
            </a:r>
          </a:p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With Multiple Methods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828800"/>
            <a:ext cx="8915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36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An Action Method that is the result of a Form Submission has special HTTP attributes identified before it and can redirect the user to another view:</a:t>
            </a:r>
            <a:endParaRPr lang="en-US" sz="36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[</a:t>
            </a:r>
            <a:r>
              <a:rPr lang="en-US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HttpPost</a:t>
            </a:r>
            <a: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]</a:t>
            </a:r>
            <a:endParaRPr lang="en-US" dirty="0" smtClean="0"/>
          </a:p>
          <a:p>
            <a:pPr marL="692150" lvl="1" indent="-234950"/>
            <a:r>
              <a:rPr lang="en-US" dirty="0" smtClean="0"/>
              <a:t>    </a:t>
            </a:r>
            <a: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public </a:t>
            </a:r>
            <a:r>
              <a:rPr lang="en-US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ActionResult</a:t>
            </a:r>
            <a: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</a:t>
            </a:r>
            <a:r>
              <a:rPr lang="en-US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MethodName</a:t>
            </a:r>
            <a: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(String id, </a:t>
            </a:r>
            <a:r>
              <a:rPr lang="en-US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FormCollection</a:t>
            </a:r>
            <a: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collection)</a:t>
            </a:r>
          </a:p>
          <a:p>
            <a:pPr marL="692150" lvl="1" indent="-234950"/>
            <a:r>
              <a:rPr lang="en-US" dirty="0" smtClean="0"/>
              <a:t>   </a:t>
            </a:r>
            <a: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{</a:t>
            </a:r>
            <a:b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    Session["Name"] = collection[0];</a:t>
            </a:r>
            <a:b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    Session["Email"] = collection[1]; </a:t>
            </a:r>
            <a:b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    Session["Phone"] = collection[2]; </a:t>
            </a:r>
            <a:b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    return </a:t>
            </a:r>
            <a:r>
              <a:rPr lang="en-US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RedirectToAction</a:t>
            </a:r>
            <a: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("</a:t>
            </a:r>
            <a:r>
              <a:rPr lang="en-US" b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NextView</a:t>
            </a:r>
            <a: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");</a:t>
            </a:r>
            <a:b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}</a:t>
            </a:r>
            <a:r>
              <a:rPr lang="en-US" sz="20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</a:t>
            </a:r>
            <a: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/>
            </a:r>
            <a:br>
              <a:rPr lang="en-US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</a:br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Anatomy of a Request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249954" cy="329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ASP.NET MVC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SzPct val="100000"/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 Microsoft's newest Web development framework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Easy to implement design principles and patterns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Integral part of ASP.NET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Alternative to Web Forms 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Applications</a:t>
            </a:r>
            <a:endParaRPr lang="en-US" sz="24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505200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SzPct val="100000"/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 First implementation by Scott Guthrie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28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234950" indent="-234950">
              <a:buSzPct val="100000"/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 Built using core ASP.NET features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28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"/>
            <a:ext cx="84582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ASP.NET MVC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763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SzPct val="100000"/>
              <a:buFont typeface="Arial" pitchFamily="34" charset="0"/>
              <a:buChar char="•"/>
            </a:pPr>
            <a:r>
              <a:rPr lang="en-US" sz="32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MVC Framework presents a new paradigm:</a:t>
            </a:r>
          </a:p>
          <a:p>
            <a:pPr marL="234950" indent="-234950">
              <a:buSzPct val="100000"/>
              <a:buFont typeface="Arial" pitchFamily="34" charset="0"/>
              <a:buChar char="•"/>
            </a:pPr>
            <a:endParaRPr lang="en-US" sz="10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Instead of focusing on writing code for individual controls (which you need to do with Web Forms), you focus on writing code for Views or Models.</a:t>
            </a:r>
          </a:p>
          <a:p>
            <a:pPr marL="692150" lvl="1" indent="-234950">
              <a:buSzPct val="100000"/>
              <a:buFont typeface="Arial" pitchFamily="34" charset="0"/>
              <a:buChar char="•"/>
            </a:pPr>
            <a:endParaRPr lang="en-US" sz="24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Typically AJAX  and/or  </a:t>
            </a:r>
            <a:r>
              <a:rPr lang="en-US" sz="24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jQuery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 are used to handled the User Interaction with individual controls</a:t>
            </a:r>
            <a:endParaRPr lang="en-US" sz="24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6868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ASP.NET Web Forms Applications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76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ASP.NET Web forms was revolutionary in its 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day</a:t>
            </a:r>
            <a:endParaRPr lang="en-US" sz="28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Rich infrastructure for Web versions of desktop applications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Abstracts limitations of HTTP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Uses 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hidden </a:t>
            </a:r>
            <a:r>
              <a:rPr lang="en-US" sz="2400" b="1" dirty="0" err="1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ViewState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field as </a:t>
            </a: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 major feature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Drag and drop development 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interface</a:t>
            </a:r>
            <a:endParaRPr lang="en-US" sz="24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038600"/>
            <a:ext cx="8763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Problems with Web forms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Little control over HTML 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 err="1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ViewState</a:t>
            </a: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 can bloat 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Little support for testing 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Complicated page lifecycle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6868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Tenets of MVC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8763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32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Separations of </a:t>
            </a:r>
            <a:r>
              <a:rPr lang="en-US" sz="32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concerns</a:t>
            </a:r>
            <a:endParaRPr lang="en-US" sz="32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>
              <a:buFont typeface="Arial" pitchFamily="34" charset="0"/>
              <a:buChar char="•"/>
            </a:pPr>
            <a:endParaRPr lang="en-US" sz="32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>
              <a:buFont typeface="Arial" pitchFamily="34" charset="0"/>
              <a:buChar char="•"/>
            </a:pPr>
            <a:r>
              <a:rPr lang="en-US" sz="32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Convention over configuration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32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>
              <a:buFont typeface="Arial" pitchFamily="34" charset="0"/>
              <a:buChar char="•"/>
            </a:pPr>
            <a:r>
              <a:rPr lang="en-US" sz="32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Keep it DRY: Don't Repeat Yourself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32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234950" indent="-234950">
              <a:buFont typeface="Arial" pitchFamily="34" charset="0"/>
              <a:buChar char="•"/>
            </a:pPr>
            <a:r>
              <a:rPr lang="en-US" sz="32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Be helpful, but get out of my way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1905000"/>
            <a:ext cx="8763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ASP.NET has a provider 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model</a:t>
            </a:r>
            <a:endParaRPr lang="en-US" sz="28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Membership model 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example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124200"/>
            <a:ext cx="8763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MVC has powerful pluggable model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The Default view engine can be implemented in one of the following three ways:</a:t>
            </a:r>
          </a:p>
          <a:p>
            <a:pPr marL="971550" lvl="1" indent="-514350">
              <a:buFont typeface="Arial" pitchFamily="34" charset="0"/>
              <a:buChar char="•"/>
            </a:pPr>
            <a:endParaRPr lang="en-US" sz="8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Use the default component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Extend the default component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Replace the default component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915400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Web Forms vs. MVC</a:t>
            </a:r>
          </a:p>
          <a:p>
            <a:pPr algn="ctr"/>
            <a:r>
              <a:rPr lang="en-US" sz="39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Extensibility</a:t>
            </a:r>
            <a:endParaRPr lang="en-US" sz="39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915400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Web Forms vs. MVC</a:t>
            </a:r>
          </a:p>
          <a:p>
            <a:pPr algn="ctr"/>
            <a:r>
              <a:rPr lang="en-US" sz="39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Blending of Concerns</a:t>
            </a:r>
            <a:endParaRPr lang="en-US" sz="39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8763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Web forms is almost  a 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hybrid</a:t>
            </a:r>
            <a:endParaRPr lang="en-US" sz="2800" b="1" dirty="0" smtClean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Forces a mixture of view and controller design approaches 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example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200400"/>
            <a:ext cx="8763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False sense of separation from code behind </a:t>
            </a:r>
            <a:r>
              <a:rPr lang="en-US" sz="28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file</a:t>
            </a:r>
            <a:endParaRPr lang="en-US" sz="28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5400000" scaled="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Reality: close coupling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4267200"/>
            <a:ext cx="8763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28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MVC's Separation of Concerns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Encourages good coding practices</a:t>
            </a:r>
          </a:p>
          <a:p>
            <a:pPr marL="692150" lvl="1" indent="-234950">
              <a:buFont typeface="Arial" pitchFamily="34" charset="0"/>
              <a:buChar char="•"/>
            </a:pPr>
            <a:r>
              <a:rPr lang="en-US" sz="24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Ideally suited to Web application </a:t>
            </a:r>
            <a:r>
              <a:rPr lang="en-US" sz="2400" b="1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development</a:t>
            </a:r>
          </a:p>
          <a:p>
            <a:pPr marL="692150" lvl="1" indent="-234950">
              <a:buFont typeface="Arial" pitchFamily="34" charset="0"/>
              <a:buChar char="•"/>
            </a:pPr>
            <a:endParaRPr lang="en-US" sz="800" b="1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  <a:p>
            <a:pPr marL="1149350" lvl="2" indent="-234950">
              <a:buFont typeface="Courier New" pitchFamily="49" charset="0"/>
              <a:buChar char="o"/>
            </a:pPr>
            <a:r>
              <a:rPr lang="en-US" sz="2000" b="1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Natural for HTTP Requests and Responses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219</TotalTime>
  <Words>1039</Words>
  <Application>Microsoft Office PowerPoint</Application>
  <PresentationFormat>On-screen Show (4:3)</PresentationFormat>
  <Paragraphs>194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Technic</vt:lpstr>
      <vt:lpstr>Intro to Database Systems CSIS 3310   Visual Studio .NET and The MVC Pattern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10</cp:revision>
  <dcterms:created xsi:type="dcterms:W3CDTF">2012-01-18T08:57:12Z</dcterms:created>
  <dcterms:modified xsi:type="dcterms:W3CDTF">2013-03-20T23:06:50Z</dcterms:modified>
</cp:coreProperties>
</file>