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Lexend Light"/>
      <p:regular r:id="rId25"/>
      <p:bold r:id="rId26"/>
    </p:embeddedFont>
    <p:embeddedFont>
      <p:font typeface="Lexend Medium"/>
      <p:regular r:id="rId27"/>
      <p:bold r:id="rId28"/>
    </p:embeddedFont>
    <p:embeddedFont>
      <p:font typeface="DM Sans SemiBold"/>
      <p:regular r:id="rId29"/>
      <p:bold r:id="rId30"/>
      <p:italic r:id="rId31"/>
      <p:boldItalic r:id="rId32"/>
    </p:embeddedFont>
    <p:embeddedFont>
      <p:font typeface="Lexend"/>
      <p:regular r:id="rId33"/>
      <p:bold r:id="rId34"/>
    </p:embeddedFont>
    <p:embeddedFont>
      <p:font typeface="DM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Light-bold.fntdata"/><Relationship Id="rId25" Type="http://schemas.openxmlformats.org/officeDocument/2006/relationships/font" Target="fonts/LexendLight-regular.fntdata"/><Relationship Id="rId28" Type="http://schemas.openxmlformats.org/officeDocument/2006/relationships/font" Target="fonts/LexendMedium-bold.fntdata"/><Relationship Id="rId27" Type="http://schemas.openxmlformats.org/officeDocument/2006/relationships/font" Target="fonts/Lexend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SemiBo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SemiBold-italic.fntdata"/><Relationship Id="rId30" Type="http://schemas.openxmlformats.org/officeDocument/2006/relationships/font" Target="fonts/DMSansSemiBold-bold.fntdata"/><Relationship Id="rId11" Type="http://schemas.openxmlformats.org/officeDocument/2006/relationships/slide" Target="slides/slide6.xml"/><Relationship Id="rId33" Type="http://schemas.openxmlformats.org/officeDocument/2006/relationships/font" Target="fonts/Lexend-regular.fntdata"/><Relationship Id="rId10" Type="http://schemas.openxmlformats.org/officeDocument/2006/relationships/slide" Target="slides/slide5.xml"/><Relationship Id="rId32" Type="http://schemas.openxmlformats.org/officeDocument/2006/relationships/font" Target="fonts/DMSansSemiBold-boldItalic.fntdata"/><Relationship Id="rId13" Type="http://schemas.openxmlformats.org/officeDocument/2006/relationships/slide" Target="slides/slide8.xml"/><Relationship Id="rId35" Type="http://schemas.openxmlformats.org/officeDocument/2006/relationships/font" Target="fonts/DMSans-regular.fntdata"/><Relationship Id="rId12" Type="http://schemas.openxmlformats.org/officeDocument/2006/relationships/slide" Target="slides/slide7.xml"/><Relationship Id="rId34" Type="http://schemas.openxmlformats.org/officeDocument/2006/relationships/font" Target="fonts/Lexend-bold.fntdata"/><Relationship Id="rId15" Type="http://schemas.openxmlformats.org/officeDocument/2006/relationships/slide" Target="slides/slide10.xml"/><Relationship Id="rId37" Type="http://schemas.openxmlformats.org/officeDocument/2006/relationships/font" Target="fonts/DMSans-italic.fntdata"/><Relationship Id="rId14" Type="http://schemas.openxmlformats.org/officeDocument/2006/relationships/slide" Target="slides/slide9.xml"/><Relationship Id="rId36" Type="http://schemas.openxmlformats.org/officeDocument/2006/relationships/font" Target="fonts/DM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DM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8fc84bc8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18fc84bc8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9e0f6a827c2ba6b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9e0f6a827c2ba6b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9e0f6a827c2ba6b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9e0f6a827c2ba6b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9e0f6a827c2ba6b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9e0f6a827c2ba6b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9e0f6a827c2ba6b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9e0f6a827c2ba6b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9e0f6a827c2ba6b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9e0f6a827c2ba6b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9e0f6a827c2ba6b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9e0f6a827c2ba6b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9e0f6a827c2ba6b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9e0f6a827c2ba6b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9e0f6a827c2ba6b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9e0f6a827c2ba6b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9e0f6a827c2ba6b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9e0f6a827c2ba6b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9e0f6a827c2ba6b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9e0f6a827c2ba6b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18fc84bc8a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18fc84bc8a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9e0f6a827c2ba6b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9e0f6a827c2ba6b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8fc84bc8a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18fc84bc8a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9e0f6a827c2ba6b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9e0f6a827c2ba6b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9e0f6a827c2ba6b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9e0f6a827c2ba6b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9e0f6a827c2ba6b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9e0f6a827c2ba6b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9e0f6a827c2ba6b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9e0f6a827c2ba6b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18fc84bc8a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18fc84bc8a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116485" y="2712675"/>
            <a:ext cx="5311200" cy="18609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 name="Google Shape;11;p2"/>
          <p:cNvSpPr txBox="1"/>
          <p:nvPr>
            <p:ph idx="1" type="subTitle"/>
          </p:nvPr>
        </p:nvSpPr>
        <p:spPr>
          <a:xfrm>
            <a:off x="152606" y="832000"/>
            <a:ext cx="2434500" cy="6558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 name="Google Shape;12;p2"/>
          <p:cNvCxnSpPr/>
          <p:nvPr/>
        </p:nvCxnSpPr>
        <p:spPr>
          <a:xfrm>
            <a:off x="244425" y="4726725"/>
            <a:ext cx="8670900" cy="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5866315" y="66973"/>
            <a:ext cx="2954947" cy="4587953"/>
            <a:chOff x="5866315" y="130139"/>
            <a:chExt cx="2954947" cy="4587953"/>
          </a:xfrm>
        </p:grpSpPr>
        <p:grpSp>
          <p:nvGrpSpPr>
            <p:cNvPr id="14" name="Google Shape;14;p2"/>
            <p:cNvGrpSpPr/>
            <p:nvPr/>
          </p:nvGrpSpPr>
          <p:grpSpPr>
            <a:xfrm rot="1800044">
              <a:off x="7145788" y="375652"/>
              <a:ext cx="1341270" cy="1340671"/>
              <a:chOff x="2441905" y="1248288"/>
              <a:chExt cx="1341300" cy="1340700"/>
            </a:xfrm>
          </p:grpSpPr>
          <p:sp>
            <p:nvSpPr>
              <p:cNvPr id="15" name="Google Shape;15;p2"/>
              <p:cNvSpPr/>
              <p:nvPr/>
            </p:nvSpPr>
            <p:spPr>
              <a:xfrm>
                <a:off x="2442055" y="1248288"/>
                <a:ext cx="1341000" cy="134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 name="Google Shape;16;p2"/>
              <p:cNvSpPr/>
              <p:nvPr/>
            </p:nvSpPr>
            <p:spPr>
              <a:xfrm rot="-945">
                <a:off x="2567155" y="1373238"/>
                <a:ext cx="1090800" cy="10908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17" name="Google Shape;17;p2"/>
            <p:cNvGrpSpPr/>
            <p:nvPr/>
          </p:nvGrpSpPr>
          <p:grpSpPr>
            <a:xfrm rot="2400131">
              <a:off x="7078016" y="3672082"/>
              <a:ext cx="868477" cy="868477"/>
              <a:chOff x="5015268" y="2960846"/>
              <a:chExt cx="868500" cy="868500"/>
            </a:xfrm>
          </p:grpSpPr>
          <p:sp>
            <p:nvSpPr>
              <p:cNvPr id="18" name="Google Shape;18;p2"/>
              <p:cNvSpPr/>
              <p:nvPr/>
            </p:nvSpPr>
            <p:spPr>
              <a:xfrm>
                <a:off x="5015268" y="2960846"/>
                <a:ext cx="868500" cy="868500"/>
              </a:xfrm>
              <a:prstGeom prst="roundRect">
                <a:avLst>
                  <a:gd fmla="val 14552"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nvGrpSpPr>
              <p:cNvPr id="19" name="Google Shape;19;p2"/>
              <p:cNvGrpSpPr/>
              <p:nvPr/>
            </p:nvGrpSpPr>
            <p:grpSpPr>
              <a:xfrm>
                <a:off x="5133918" y="3105078"/>
                <a:ext cx="631200" cy="580035"/>
                <a:chOff x="5133582" y="3105408"/>
                <a:chExt cx="631200" cy="580035"/>
              </a:xfrm>
            </p:grpSpPr>
            <p:sp>
              <p:nvSpPr>
                <p:cNvPr id="20" name="Google Shape;20;p2"/>
                <p:cNvSpPr/>
                <p:nvPr/>
              </p:nvSpPr>
              <p:spPr>
                <a:xfrm rot="-4902">
                  <a:off x="5133582" y="3105858"/>
                  <a:ext cx="631201" cy="1923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 name="Google Shape;21;p2"/>
                <p:cNvSpPr/>
                <p:nvPr/>
              </p:nvSpPr>
              <p:spPr>
                <a:xfrm rot="-4902">
                  <a:off x="5133582" y="3300756"/>
                  <a:ext cx="631201" cy="1923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 name="Google Shape;22;p2"/>
                <p:cNvSpPr/>
                <p:nvPr/>
              </p:nvSpPr>
              <p:spPr>
                <a:xfrm rot="-4902">
                  <a:off x="5133582" y="3492693"/>
                  <a:ext cx="631201" cy="1923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grpSp>
          <p:nvGrpSpPr>
            <p:cNvPr id="23" name="Google Shape;23;p2"/>
            <p:cNvGrpSpPr/>
            <p:nvPr/>
          </p:nvGrpSpPr>
          <p:grpSpPr>
            <a:xfrm rot="-600240">
              <a:off x="5979971" y="2008184"/>
              <a:ext cx="2727635" cy="1547250"/>
              <a:chOff x="6121180" y="1963945"/>
              <a:chExt cx="2727900" cy="1547400"/>
            </a:xfrm>
          </p:grpSpPr>
          <p:sp>
            <p:nvSpPr>
              <p:cNvPr id="24" name="Google Shape;24;p2"/>
              <p:cNvSpPr/>
              <p:nvPr/>
            </p:nvSpPr>
            <p:spPr>
              <a:xfrm rot="756">
                <a:off x="6121180" y="1964245"/>
                <a:ext cx="2727900" cy="1546800"/>
              </a:xfrm>
              <a:prstGeom prst="roundRect">
                <a:avLst>
                  <a:gd fmla="val 804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 name="Google Shape;25;p2"/>
              <p:cNvSpPr/>
              <p:nvPr/>
            </p:nvSpPr>
            <p:spPr>
              <a:xfrm rot="5398209">
                <a:off x="7302225" y="2489024"/>
                <a:ext cx="575700" cy="497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26" name="Google Shape;26;p2"/>
            <p:cNvGrpSpPr/>
            <p:nvPr/>
          </p:nvGrpSpPr>
          <p:grpSpPr>
            <a:xfrm rot="-839923">
              <a:off x="6099076" y="520245"/>
              <a:ext cx="889199" cy="1584298"/>
              <a:chOff x="3614175" y="406175"/>
              <a:chExt cx="889200" cy="1584300"/>
            </a:xfrm>
          </p:grpSpPr>
          <p:sp>
            <p:nvSpPr>
              <p:cNvPr id="27" name="Google Shape;27;p2"/>
              <p:cNvSpPr/>
              <p:nvPr/>
            </p:nvSpPr>
            <p:spPr>
              <a:xfrm rot="4652">
                <a:off x="3615375" y="406774"/>
                <a:ext cx="886801" cy="1583102"/>
              </a:xfrm>
              <a:prstGeom prst="roundRect">
                <a:avLst>
                  <a:gd fmla="val 113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 name="Google Shape;28;p2"/>
              <p:cNvSpPr/>
              <p:nvPr/>
            </p:nvSpPr>
            <p:spPr>
              <a:xfrm rot="4290">
                <a:off x="3698175" y="488088"/>
                <a:ext cx="721201" cy="1100701"/>
              </a:xfrm>
              <a:prstGeom prst="roundRect">
                <a:avLst>
                  <a:gd fmla="val 861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 name="Google Shape;29;p2"/>
              <p:cNvSpPr/>
              <p:nvPr/>
            </p:nvSpPr>
            <p:spPr>
              <a:xfrm rot="5431">
                <a:off x="3682773" y="1655743"/>
                <a:ext cx="752005" cy="252558"/>
              </a:xfrm>
              <a:prstGeom prst="flowChartTermina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30" name="Google Shape;30;p2"/>
            <p:cNvSpPr/>
            <p:nvPr/>
          </p:nvSpPr>
          <p:spPr>
            <a:xfrm>
              <a:off x="6830386" y="186612"/>
              <a:ext cx="464700" cy="4023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 name="Google Shape;31;p2"/>
            <p:cNvSpPr/>
            <p:nvPr/>
          </p:nvSpPr>
          <p:spPr>
            <a:xfrm>
              <a:off x="7742824" y="3481655"/>
              <a:ext cx="325200" cy="3252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 name="Google Shape;32;p2"/>
            <p:cNvSpPr/>
            <p:nvPr/>
          </p:nvSpPr>
          <p:spPr>
            <a:xfrm>
              <a:off x="8288974" y="1467844"/>
              <a:ext cx="325200" cy="3252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 name="Google Shape;33;p2"/>
            <p:cNvSpPr/>
            <p:nvPr/>
          </p:nvSpPr>
          <p:spPr>
            <a:xfrm rot="2400046">
              <a:off x="6545745" y="3772294"/>
              <a:ext cx="428439" cy="428439"/>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34" name="Google Shape;34;p2"/>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2"/>
          <p:cNvSpPr txBox="1"/>
          <p:nvPr>
            <p:ph idx="2"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36" name="Google Shape;36;p2"/>
          <p:cNvSpPr txBox="1"/>
          <p:nvPr>
            <p:ph idx="3"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69" name="Shape 69"/>
        <p:cNvGrpSpPr/>
        <p:nvPr/>
      </p:nvGrpSpPr>
      <p:grpSpPr>
        <a:xfrm>
          <a:off x="0" y="0"/>
          <a:ext cx="0" cy="0"/>
          <a:chOff x="0" y="0"/>
          <a:chExt cx="0" cy="0"/>
        </a:xfrm>
      </p:grpSpPr>
      <p:sp>
        <p:nvSpPr>
          <p:cNvPr id="70" name="Google Shape;70;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200"/>
              <a:buNone/>
              <a:defRPr/>
            </a:lvl1pPr>
          </a:lstStyle>
          <a:p/>
        </p:txBody>
      </p:sp>
      <p:sp>
        <p:nvSpPr>
          <p:cNvPr id="71" name="Google Shape;7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72" name="Shape 72"/>
        <p:cNvGrpSpPr/>
        <p:nvPr/>
      </p:nvGrpSpPr>
      <p:grpSpPr>
        <a:xfrm>
          <a:off x="0" y="0"/>
          <a:ext cx="0" cy="0"/>
          <a:chOff x="0" y="0"/>
          <a:chExt cx="0" cy="0"/>
        </a:xfrm>
      </p:grpSpPr>
      <p:sp>
        <p:nvSpPr>
          <p:cNvPr id="73" name="Google Shape;73;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4" name="Google Shape;74;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75" name="Google Shape;7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78" name="Shape 78"/>
        <p:cNvGrpSpPr/>
        <p:nvPr/>
      </p:nvGrpSpPr>
      <p:grpSpPr>
        <a:xfrm>
          <a:off x="0" y="0"/>
          <a:ext cx="0" cy="0"/>
          <a:chOff x="0" y="0"/>
          <a:chExt cx="0" cy="0"/>
        </a:xfrm>
      </p:grpSpPr>
      <p:sp>
        <p:nvSpPr>
          <p:cNvPr id="79" name="Google Shape;79;p14"/>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0" name="Google Shape;8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4"/>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2" name="Google Shape;82;p14"/>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3" name="Google Shape;83;p14"/>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4" name="Google Shape;84;p14"/>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5" name="Google Shape;85;p14"/>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6" name="Google Shape;86;p14"/>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87" name="Shape 87"/>
        <p:cNvGrpSpPr/>
        <p:nvPr/>
      </p:nvGrpSpPr>
      <p:grpSpPr>
        <a:xfrm>
          <a:off x="0" y="0"/>
          <a:ext cx="0" cy="0"/>
          <a:chOff x="0" y="0"/>
          <a:chExt cx="0" cy="0"/>
        </a:xfrm>
      </p:grpSpPr>
      <p:sp>
        <p:nvSpPr>
          <p:cNvPr id="88" name="Google Shape;8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15"/>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0" name="Google Shape;90;p15"/>
          <p:cNvSpPr/>
          <p:nvPr>
            <p:ph idx="2" type="pic"/>
          </p:nvPr>
        </p:nvSpPr>
        <p:spPr>
          <a:xfrm>
            <a:off x="4992024" y="1152775"/>
            <a:ext cx="3840300" cy="3416400"/>
          </a:xfrm>
          <a:prstGeom prst="rect">
            <a:avLst/>
          </a:prstGeom>
          <a:noFill/>
          <a:ln>
            <a:noFill/>
          </a:ln>
        </p:spPr>
      </p:sp>
      <p:sp>
        <p:nvSpPr>
          <p:cNvPr id="91" name="Google Shape;9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92" name="Shape 92"/>
        <p:cNvGrpSpPr/>
        <p:nvPr/>
      </p:nvGrpSpPr>
      <p:grpSpPr>
        <a:xfrm>
          <a:off x="0" y="0"/>
          <a:ext cx="0" cy="0"/>
          <a:chOff x="0" y="0"/>
          <a:chExt cx="0" cy="0"/>
        </a:xfrm>
      </p:grpSpPr>
      <p:sp>
        <p:nvSpPr>
          <p:cNvPr id="93" name="Google Shape;9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94" name="Google Shape;94;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95" name="Google Shape;95;p16"/>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6" name="Google Shape;96;p16"/>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7" name="Google Shape;97;p16"/>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8" name="Google Shape;98;p16"/>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99" name="Shape 99"/>
        <p:cNvGrpSpPr/>
        <p:nvPr/>
      </p:nvGrpSpPr>
      <p:grpSpPr>
        <a:xfrm>
          <a:off x="0" y="0"/>
          <a:ext cx="0" cy="0"/>
          <a:chOff x="0" y="0"/>
          <a:chExt cx="0" cy="0"/>
        </a:xfrm>
      </p:grpSpPr>
      <p:sp>
        <p:nvSpPr>
          <p:cNvPr id="100" name="Google Shape;10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01" name="Google Shape;101;p17"/>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2" name="Google Shape;102;p17"/>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3" name="Google Shape;103;p17"/>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4" name="Google Shape;104;p1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5" name="Google Shape;105;p17"/>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6" name="Google Shape;106;p17"/>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7" name="Google Shape;107;p17"/>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08" name="Shape 108"/>
        <p:cNvGrpSpPr/>
        <p:nvPr/>
      </p:nvGrpSpPr>
      <p:grpSpPr>
        <a:xfrm>
          <a:off x="0" y="0"/>
          <a:ext cx="0" cy="0"/>
          <a:chOff x="0" y="0"/>
          <a:chExt cx="0" cy="0"/>
        </a:xfrm>
      </p:grpSpPr>
      <p:sp>
        <p:nvSpPr>
          <p:cNvPr id="109" name="Google Shape;10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10" name="Google Shape;110;p18"/>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1" name="Google Shape;111;p18"/>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2" name="Google Shape;112;p18"/>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3" name="Google Shape;113;p18"/>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4" name="Google Shape;114;p18"/>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5" name="Google Shape;115;p18"/>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16" name="Google Shape;116;p18"/>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17" name="Google Shape;117;p18"/>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18" name="Google Shape;118;p18"/>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1" name="Google Shape;12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22" name="Google Shape;122;p19"/>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23" name="Shape 123"/>
        <p:cNvGrpSpPr/>
        <p:nvPr/>
      </p:nvGrpSpPr>
      <p:grpSpPr>
        <a:xfrm>
          <a:off x="0" y="0"/>
          <a:ext cx="0" cy="0"/>
          <a:chOff x="0" y="0"/>
          <a:chExt cx="0" cy="0"/>
        </a:xfrm>
      </p:grpSpPr>
      <p:sp>
        <p:nvSpPr>
          <p:cNvPr id="124" name="Google Shape;124;p20"/>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25" name="Google Shape;125;p20"/>
          <p:cNvSpPr/>
          <p:nvPr>
            <p:ph idx="2" type="pic"/>
          </p:nvPr>
        </p:nvSpPr>
        <p:spPr>
          <a:xfrm>
            <a:off x="4804825" y="1133300"/>
            <a:ext cx="4027500" cy="2392800"/>
          </a:xfrm>
          <a:prstGeom prst="rect">
            <a:avLst/>
          </a:prstGeom>
          <a:noFill/>
          <a:ln>
            <a:noFill/>
          </a:ln>
        </p:spPr>
      </p:sp>
      <p:sp>
        <p:nvSpPr>
          <p:cNvPr id="126" name="Google Shape;126;p20"/>
          <p:cNvSpPr/>
          <p:nvPr>
            <p:ph idx="3" type="pic"/>
          </p:nvPr>
        </p:nvSpPr>
        <p:spPr>
          <a:xfrm>
            <a:off x="311725" y="1133300"/>
            <a:ext cx="4027500" cy="2392800"/>
          </a:xfrm>
          <a:prstGeom prst="rect">
            <a:avLst/>
          </a:prstGeom>
          <a:noFill/>
          <a:ln>
            <a:noFill/>
          </a:ln>
        </p:spPr>
      </p:sp>
      <p:sp>
        <p:nvSpPr>
          <p:cNvPr id="127" name="Google Shape;127;p20"/>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28" name="Google Shape;12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29" name="Google Shape;12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0" name="Google Shape;130;p20"/>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31" name="Google Shape;131;p20"/>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37" name="Shape 37"/>
        <p:cNvGrpSpPr/>
        <p:nvPr/>
      </p:nvGrpSpPr>
      <p:grpSpPr>
        <a:xfrm>
          <a:off x="0" y="0"/>
          <a:ext cx="0" cy="0"/>
          <a:chOff x="0" y="0"/>
          <a:chExt cx="0" cy="0"/>
        </a:xfrm>
      </p:grpSpPr>
      <p:sp>
        <p:nvSpPr>
          <p:cNvPr id="38" name="Google Shape;38;p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9" name="Google Shape;39;p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0" name="Google Shape;4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32" name="Shape 132"/>
        <p:cNvGrpSpPr/>
        <p:nvPr/>
      </p:nvGrpSpPr>
      <p:grpSpPr>
        <a:xfrm>
          <a:off x="0" y="0"/>
          <a:ext cx="0" cy="0"/>
          <a:chOff x="0" y="0"/>
          <a:chExt cx="0" cy="0"/>
        </a:xfrm>
      </p:grpSpPr>
      <p:sp>
        <p:nvSpPr>
          <p:cNvPr id="133" name="Google Shape;133;p21"/>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34" name="Google Shape;134;p21"/>
          <p:cNvSpPr/>
          <p:nvPr>
            <p:ph idx="2" type="pic"/>
          </p:nvPr>
        </p:nvSpPr>
        <p:spPr>
          <a:xfrm>
            <a:off x="6205225" y="1128325"/>
            <a:ext cx="2627100" cy="2273100"/>
          </a:xfrm>
          <a:prstGeom prst="rect">
            <a:avLst/>
          </a:prstGeom>
          <a:noFill/>
          <a:ln>
            <a:noFill/>
          </a:ln>
        </p:spPr>
      </p:sp>
      <p:sp>
        <p:nvSpPr>
          <p:cNvPr id="135" name="Google Shape;135;p21"/>
          <p:cNvSpPr/>
          <p:nvPr>
            <p:ph idx="3" type="pic"/>
          </p:nvPr>
        </p:nvSpPr>
        <p:spPr>
          <a:xfrm>
            <a:off x="311725" y="1128325"/>
            <a:ext cx="2627100" cy="2273100"/>
          </a:xfrm>
          <a:prstGeom prst="rect">
            <a:avLst/>
          </a:prstGeom>
          <a:noFill/>
          <a:ln>
            <a:noFill/>
          </a:ln>
        </p:spPr>
      </p:sp>
      <p:sp>
        <p:nvSpPr>
          <p:cNvPr id="136" name="Google Shape;136;p21"/>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37" name="Google Shape;137;p21"/>
          <p:cNvSpPr/>
          <p:nvPr>
            <p:ph idx="5" type="pic"/>
          </p:nvPr>
        </p:nvSpPr>
        <p:spPr>
          <a:xfrm>
            <a:off x="3255250" y="1128325"/>
            <a:ext cx="2627100" cy="2273100"/>
          </a:xfrm>
          <a:prstGeom prst="rect">
            <a:avLst/>
          </a:prstGeom>
          <a:noFill/>
          <a:ln>
            <a:noFill/>
          </a:ln>
        </p:spPr>
      </p:sp>
      <p:sp>
        <p:nvSpPr>
          <p:cNvPr id="138" name="Google Shape;138;p21"/>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39" name="Google Shape;13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40" name="Google Shape;14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1" name="Google Shape;141;p21"/>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42" name="Google Shape;142;p21"/>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43" name="Google Shape;143;p21"/>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44" name="Shape 144"/>
        <p:cNvGrpSpPr/>
        <p:nvPr/>
      </p:nvGrpSpPr>
      <p:grpSpPr>
        <a:xfrm>
          <a:off x="0" y="0"/>
          <a:ext cx="0" cy="0"/>
          <a:chOff x="0" y="0"/>
          <a:chExt cx="0" cy="0"/>
        </a:xfrm>
      </p:grpSpPr>
      <p:sp>
        <p:nvSpPr>
          <p:cNvPr id="145" name="Google Shape;145;p22"/>
          <p:cNvSpPr/>
          <p:nvPr>
            <p:ph idx="2" type="pic"/>
          </p:nvPr>
        </p:nvSpPr>
        <p:spPr>
          <a:xfrm>
            <a:off x="311700" y="445025"/>
            <a:ext cx="8520600" cy="4218300"/>
          </a:xfrm>
          <a:prstGeom prst="rect">
            <a:avLst/>
          </a:prstGeom>
          <a:noFill/>
          <a:ln>
            <a:noFill/>
          </a:ln>
        </p:spPr>
      </p:sp>
      <p:sp>
        <p:nvSpPr>
          <p:cNvPr id="146" name="Google Shape;14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47" name="Shape 147"/>
        <p:cNvGrpSpPr/>
        <p:nvPr/>
      </p:nvGrpSpPr>
      <p:grpSpPr>
        <a:xfrm>
          <a:off x="0" y="0"/>
          <a:ext cx="0" cy="0"/>
          <a:chOff x="0" y="0"/>
          <a:chExt cx="0" cy="0"/>
        </a:xfrm>
      </p:grpSpPr>
      <p:sp>
        <p:nvSpPr>
          <p:cNvPr id="148" name="Google Shape;14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49" name="Google Shape;149;p23"/>
          <p:cNvSpPr/>
          <p:nvPr>
            <p:ph idx="2" type="pic"/>
          </p:nvPr>
        </p:nvSpPr>
        <p:spPr>
          <a:xfrm>
            <a:off x="3389600" y="118913"/>
            <a:ext cx="1643700" cy="1535100"/>
          </a:xfrm>
          <a:prstGeom prst="rect">
            <a:avLst/>
          </a:prstGeom>
          <a:noFill/>
          <a:ln>
            <a:noFill/>
          </a:ln>
        </p:spPr>
      </p:sp>
      <p:sp>
        <p:nvSpPr>
          <p:cNvPr id="150" name="Google Shape;150;p23"/>
          <p:cNvSpPr/>
          <p:nvPr>
            <p:ph idx="3" type="pic"/>
          </p:nvPr>
        </p:nvSpPr>
        <p:spPr>
          <a:xfrm>
            <a:off x="5195935" y="118913"/>
            <a:ext cx="1643700" cy="1535100"/>
          </a:xfrm>
          <a:prstGeom prst="rect">
            <a:avLst/>
          </a:prstGeom>
          <a:noFill/>
          <a:ln>
            <a:noFill/>
          </a:ln>
        </p:spPr>
      </p:sp>
      <p:sp>
        <p:nvSpPr>
          <p:cNvPr id="151" name="Google Shape;151;p23"/>
          <p:cNvSpPr/>
          <p:nvPr>
            <p:ph idx="4" type="pic"/>
          </p:nvPr>
        </p:nvSpPr>
        <p:spPr>
          <a:xfrm>
            <a:off x="7002270" y="118913"/>
            <a:ext cx="1643700" cy="1535100"/>
          </a:xfrm>
          <a:prstGeom prst="rect">
            <a:avLst/>
          </a:prstGeom>
          <a:noFill/>
          <a:ln>
            <a:noFill/>
          </a:ln>
        </p:spPr>
      </p:sp>
      <p:sp>
        <p:nvSpPr>
          <p:cNvPr id="152" name="Google Shape;152;p23"/>
          <p:cNvSpPr/>
          <p:nvPr>
            <p:ph idx="5" type="pic"/>
          </p:nvPr>
        </p:nvSpPr>
        <p:spPr>
          <a:xfrm>
            <a:off x="3389588" y="1804212"/>
            <a:ext cx="1643700" cy="1535100"/>
          </a:xfrm>
          <a:prstGeom prst="rect">
            <a:avLst/>
          </a:prstGeom>
          <a:noFill/>
          <a:ln>
            <a:noFill/>
          </a:ln>
        </p:spPr>
      </p:sp>
      <p:sp>
        <p:nvSpPr>
          <p:cNvPr id="153" name="Google Shape;153;p23"/>
          <p:cNvSpPr/>
          <p:nvPr>
            <p:ph idx="6" type="pic"/>
          </p:nvPr>
        </p:nvSpPr>
        <p:spPr>
          <a:xfrm>
            <a:off x="5195922" y="1804212"/>
            <a:ext cx="1643700" cy="1535100"/>
          </a:xfrm>
          <a:prstGeom prst="rect">
            <a:avLst/>
          </a:prstGeom>
          <a:noFill/>
          <a:ln>
            <a:noFill/>
          </a:ln>
        </p:spPr>
      </p:sp>
      <p:sp>
        <p:nvSpPr>
          <p:cNvPr id="154" name="Google Shape;154;p23"/>
          <p:cNvSpPr/>
          <p:nvPr>
            <p:ph idx="7" type="pic"/>
          </p:nvPr>
        </p:nvSpPr>
        <p:spPr>
          <a:xfrm>
            <a:off x="7002257" y="1804212"/>
            <a:ext cx="1643700" cy="1535100"/>
          </a:xfrm>
          <a:prstGeom prst="rect">
            <a:avLst/>
          </a:prstGeom>
          <a:noFill/>
          <a:ln>
            <a:noFill/>
          </a:ln>
        </p:spPr>
      </p:sp>
      <p:sp>
        <p:nvSpPr>
          <p:cNvPr id="155" name="Google Shape;155;p23"/>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6" name="Google Shape;156;p23"/>
          <p:cNvSpPr/>
          <p:nvPr>
            <p:ph idx="8" type="pic"/>
          </p:nvPr>
        </p:nvSpPr>
        <p:spPr>
          <a:xfrm>
            <a:off x="3389588" y="3489487"/>
            <a:ext cx="1643700" cy="1535100"/>
          </a:xfrm>
          <a:prstGeom prst="rect">
            <a:avLst/>
          </a:prstGeom>
          <a:noFill/>
          <a:ln>
            <a:noFill/>
          </a:ln>
        </p:spPr>
      </p:sp>
      <p:sp>
        <p:nvSpPr>
          <p:cNvPr id="157" name="Google Shape;157;p23"/>
          <p:cNvSpPr/>
          <p:nvPr>
            <p:ph idx="9" type="pic"/>
          </p:nvPr>
        </p:nvSpPr>
        <p:spPr>
          <a:xfrm>
            <a:off x="5195922" y="3489487"/>
            <a:ext cx="1643700" cy="1535100"/>
          </a:xfrm>
          <a:prstGeom prst="rect">
            <a:avLst/>
          </a:prstGeom>
          <a:noFill/>
          <a:ln>
            <a:noFill/>
          </a:ln>
        </p:spPr>
      </p:sp>
      <p:sp>
        <p:nvSpPr>
          <p:cNvPr id="158" name="Google Shape;158;p23"/>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with Image">
  <p:cSld name="TITLE_1_1">
    <p:spTree>
      <p:nvGrpSpPr>
        <p:cNvPr id="159" name="Shape 159"/>
        <p:cNvGrpSpPr/>
        <p:nvPr/>
      </p:nvGrpSpPr>
      <p:grpSpPr>
        <a:xfrm>
          <a:off x="0" y="0"/>
          <a:ext cx="0" cy="0"/>
          <a:chOff x="0" y="0"/>
          <a:chExt cx="0" cy="0"/>
        </a:xfrm>
      </p:grpSpPr>
      <p:cxnSp>
        <p:nvCxnSpPr>
          <p:cNvPr id="160" name="Google Shape;160;p24"/>
          <p:cNvCxnSpPr/>
          <p:nvPr/>
        </p:nvCxnSpPr>
        <p:spPr>
          <a:xfrm>
            <a:off x="244425"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161" name="Google Shape;161;p24"/>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62" name="Google Shape;162;p24"/>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63" name="Google Shape;163;p24"/>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64" name="Google Shape;164;p24"/>
          <p:cNvSpPr txBox="1"/>
          <p:nvPr>
            <p:ph type="title"/>
          </p:nvPr>
        </p:nvSpPr>
        <p:spPr>
          <a:xfrm>
            <a:off x="146450" y="186951"/>
            <a:ext cx="4506900" cy="25563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lnSpc>
                <a:spcPct val="90000"/>
              </a:lnSpc>
              <a:spcBef>
                <a:spcPts val="0"/>
              </a:spcBef>
              <a:spcAft>
                <a:spcPts val="0"/>
              </a:spcAft>
              <a:buSzPts val="2800"/>
              <a:buNone/>
              <a:defRPr/>
            </a:lvl2pPr>
            <a:lvl3pPr lvl="2">
              <a:lnSpc>
                <a:spcPct val="90000"/>
              </a:lnSpc>
              <a:spcBef>
                <a:spcPts val="0"/>
              </a:spcBef>
              <a:spcAft>
                <a:spcPts val="0"/>
              </a:spcAft>
              <a:buSzPts val="2800"/>
              <a:buNone/>
              <a:defRPr/>
            </a:lvl3pPr>
            <a:lvl4pPr lvl="3">
              <a:lnSpc>
                <a:spcPct val="90000"/>
              </a:lnSpc>
              <a:spcBef>
                <a:spcPts val="0"/>
              </a:spcBef>
              <a:spcAft>
                <a:spcPts val="0"/>
              </a:spcAft>
              <a:buSzPts val="2800"/>
              <a:buNone/>
              <a:defRPr/>
            </a:lvl4pPr>
            <a:lvl5pPr lvl="4">
              <a:lnSpc>
                <a:spcPct val="90000"/>
              </a:lnSpc>
              <a:spcBef>
                <a:spcPts val="0"/>
              </a:spcBef>
              <a:spcAft>
                <a:spcPts val="0"/>
              </a:spcAft>
              <a:buSzPts val="2800"/>
              <a:buNone/>
              <a:defRPr/>
            </a:lvl5pPr>
            <a:lvl6pPr lvl="5">
              <a:lnSpc>
                <a:spcPct val="90000"/>
              </a:lnSpc>
              <a:spcBef>
                <a:spcPts val="0"/>
              </a:spcBef>
              <a:spcAft>
                <a:spcPts val="0"/>
              </a:spcAft>
              <a:buSzPts val="2800"/>
              <a:buNone/>
              <a:defRPr/>
            </a:lvl6pPr>
            <a:lvl7pPr lvl="6">
              <a:lnSpc>
                <a:spcPct val="90000"/>
              </a:lnSpc>
              <a:spcBef>
                <a:spcPts val="0"/>
              </a:spcBef>
              <a:spcAft>
                <a:spcPts val="0"/>
              </a:spcAft>
              <a:buSzPts val="2800"/>
              <a:buNone/>
              <a:defRPr/>
            </a:lvl7pPr>
            <a:lvl8pPr lvl="7">
              <a:lnSpc>
                <a:spcPct val="90000"/>
              </a:lnSpc>
              <a:spcBef>
                <a:spcPts val="0"/>
              </a:spcBef>
              <a:spcAft>
                <a:spcPts val="0"/>
              </a:spcAft>
              <a:buSzPts val="2800"/>
              <a:buNone/>
              <a:defRPr/>
            </a:lvl8pPr>
            <a:lvl9pPr lvl="8">
              <a:lnSpc>
                <a:spcPct val="90000"/>
              </a:lnSpc>
              <a:spcBef>
                <a:spcPts val="0"/>
              </a:spcBef>
              <a:spcAft>
                <a:spcPts val="0"/>
              </a:spcAft>
              <a:buSzPts val="2800"/>
              <a:buNone/>
              <a:defRPr/>
            </a:lvl9pPr>
          </a:lstStyle>
          <a:p/>
        </p:txBody>
      </p:sp>
      <p:sp>
        <p:nvSpPr>
          <p:cNvPr id="165" name="Google Shape;165;p24"/>
          <p:cNvSpPr txBox="1"/>
          <p:nvPr>
            <p:ph idx="3" type="body"/>
          </p:nvPr>
        </p:nvSpPr>
        <p:spPr>
          <a:xfrm>
            <a:off x="5145950" y="230050"/>
            <a:ext cx="3420900" cy="1739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166" name="Google Shape;166;p24"/>
          <p:cNvSpPr/>
          <p:nvPr>
            <p:ph idx="4" type="pic"/>
          </p:nvPr>
        </p:nvSpPr>
        <p:spPr>
          <a:xfrm>
            <a:off x="5256200" y="1554480"/>
            <a:ext cx="3200400" cy="4517100"/>
          </a:xfrm>
          <a:prstGeom prst="roundRect">
            <a:avLst>
              <a:gd fmla="val 16667" name="adj"/>
            </a:avLst>
          </a:prstGeom>
          <a:noFill/>
          <a:ln cap="flat" cmpd="sng" w="19050">
            <a:solidFill>
              <a:schemeClr val="dk1"/>
            </a:solidFill>
            <a:prstDash val="solid"/>
            <a:round/>
            <a:headEnd len="sm" w="sm" type="none"/>
            <a:tailEnd len="sm" w="sm" type="none"/>
          </a:ln>
        </p:spPr>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1">
  <p:cSld name="TITLE_1_1_1">
    <p:spTree>
      <p:nvGrpSpPr>
        <p:cNvPr id="167" name="Shape 167"/>
        <p:cNvGrpSpPr/>
        <p:nvPr/>
      </p:nvGrpSpPr>
      <p:grpSpPr>
        <a:xfrm>
          <a:off x="0" y="0"/>
          <a:ext cx="0" cy="0"/>
          <a:chOff x="0" y="0"/>
          <a:chExt cx="0" cy="0"/>
        </a:xfrm>
      </p:grpSpPr>
      <p:cxnSp>
        <p:nvCxnSpPr>
          <p:cNvPr id="168" name="Google Shape;168;p25"/>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169" name="Google Shape;169;p25"/>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70" name="Google Shape;170;p25"/>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71" name="Google Shape;171;p25"/>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72" name="Google Shape;172;p25"/>
          <p:cNvSpPr txBox="1"/>
          <p:nvPr>
            <p:ph type="title"/>
          </p:nvPr>
        </p:nvSpPr>
        <p:spPr>
          <a:xfrm>
            <a:off x="146450" y="182880"/>
            <a:ext cx="4506900" cy="11334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lnSpc>
                <a:spcPct val="90000"/>
              </a:lnSpc>
              <a:spcBef>
                <a:spcPts val="0"/>
              </a:spcBef>
              <a:spcAft>
                <a:spcPts val="0"/>
              </a:spcAft>
              <a:buSzPts val="2800"/>
              <a:buNone/>
              <a:defRPr/>
            </a:lvl2pPr>
            <a:lvl3pPr lvl="2">
              <a:lnSpc>
                <a:spcPct val="90000"/>
              </a:lnSpc>
              <a:spcBef>
                <a:spcPts val="0"/>
              </a:spcBef>
              <a:spcAft>
                <a:spcPts val="0"/>
              </a:spcAft>
              <a:buSzPts val="2800"/>
              <a:buNone/>
              <a:defRPr/>
            </a:lvl3pPr>
            <a:lvl4pPr lvl="3">
              <a:lnSpc>
                <a:spcPct val="90000"/>
              </a:lnSpc>
              <a:spcBef>
                <a:spcPts val="0"/>
              </a:spcBef>
              <a:spcAft>
                <a:spcPts val="0"/>
              </a:spcAft>
              <a:buSzPts val="2800"/>
              <a:buNone/>
              <a:defRPr/>
            </a:lvl4pPr>
            <a:lvl5pPr lvl="4">
              <a:lnSpc>
                <a:spcPct val="90000"/>
              </a:lnSpc>
              <a:spcBef>
                <a:spcPts val="0"/>
              </a:spcBef>
              <a:spcAft>
                <a:spcPts val="0"/>
              </a:spcAft>
              <a:buSzPts val="2800"/>
              <a:buNone/>
              <a:defRPr/>
            </a:lvl5pPr>
            <a:lvl6pPr lvl="5">
              <a:lnSpc>
                <a:spcPct val="90000"/>
              </a:lnSpc>
              <a:spcBef>
                <a:spcPts val="0"/>
              </a:spcBef>
              <a:spcAft>
                <a:spcPts val="0"/>
              </a:spcAft>
              <a:buSzPts val="2800"/>
              <a:buNone/>
              <a:defRPr/>
            </a:lvl6pPr>
            <a:lvl7pPr lvl="6">
              <a:lnSpc>
                <a:spcPct val="90000"/>
              </a:lnSpc>
              <a:spcBef>
                <a:spcPts val="0"/>
              </a:spcBef>
              <a:spcAft>
                <a:spcPts val="0"/>
              </a:spcAft>
              <a:buSzPts val="2800"/>
              <a:buNone/>
              <a:defRPr/>
            </a:lvl7pPr>
            <a:lvl8pPr lvl="7">
              <a:lnSpc>
                <a:spcPct val="90000"/>
              </a:lnSpc>
              <a:spcBef>
                <a:spcPts val="0"/>
              </a:spcBef>
              <a:spcAft>
                <a:spcPts val="0"/>
              </a:spcAft>
              <a:buSzPts val="2800"/>
              <a:buNone/>
              <a:defRPr/>
            </a:lvl8pPr>
            <a:lvl9pPr lvl="8">
              <a:lnSpc>
                <a:spcPct val="90000"/>
              </a:lnSpc>
              <a:spcBef>
                <a:spcPts val="0"/>
              </a:spcBef>
              <a:spcAft>
                <a:spcPts val="0"/>
              </a:spcAft>
              <a:buSzPts val="2800"/>
              <a:buNone/>
              <a:defRPr/>
            </a:lvl9pPr>
          </a:lstStyle>
          <a:p/>
        </p:txBody>
      </p:sp>
      <p:sp>
        <p:nvSpPr>
          <p:cNvPr id="173" name="Google Shape;173;p25"/>
          <p:cNvSpPr txBox="1"/>
          <p:nvPr>
            <p:ph idx="3" type="body"/>
          </p:nvPr>
        </p:nvSpPr>
        <p:spPr>
          <a:xfrm>
            <a:off x="157138" y="3840480"/>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74" name="Google Shape;174;p25"/>
          <p:cNvSpPr txBox="1"/>
          <p:nvPr>
            <p:ph idx="4" type="body"/>
          </p:nvPr>
        </p:nvSpPr>
        <p:spPr>
          <a:xfrm>
            <a:off x="3280200" y="3840480"/>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75" name="Google Shape;175;p25"/>
          <p:cNvSpPr txBox="1"/>
          <p:nvPr>
            <p:ph idx="5" type="body"/>
          </p:nvPr>
        </p:nvSpPr>
        <p:spPr>
          <a:xfrm>
            <a:off x="6406288" y="3840480"/>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76" name="Google Shape;176;p25"/>
          <p:cNvSpPr txBox="1"/>
          <p:nvPr>
            <p:ph idx="6" type="subTitle"/>
          </p:nvPr>
        </p:nvSpPr>
        <p:spPr>
          <a:xfrm>
            <a:off x="154113" y="3566150"/>
            <a:ext cx="2586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4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4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4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4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4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4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4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400"/>
              <a:buFont typeface="DM Sans SemiBold"/>
              <a:buNone/>
              <a:defRPr>
                <a:latin typeface="DM Sans SemiBold"/>
                <a:ea typeface="DM Sans SemiBold"/>
                <a:cs typeface="DM Sans SemiBold"/>
                <a:sym typeface="DM Sans SemiBold"/>
              </a:defRPr>
            </a:lvl9pPr>
          </a:lstStyle>
          <a:p/>
        </p:txBody>
      </p:sp>
      <p:sp>
        <p:nvSpPr>
          <p:cNvPr id="177" name="Google Shape;177;p25"/>
          <p:cNvSpPr txBox="1"/>
          <p:nvPr>
            <p:ph idx="7" type="subTitle"/>
          </p:nvPr>
        </p:nvSpPr>
        <p:spPr>
          <a:xfrm>
            <a:off x="3280200" y="3566160"/>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178" name="Google Shape;178;p25"/>
          <p:cNvSpPr txBox="1"/>
          <p:nvPr>
            <p:ph idx="8" type="subTitle"/>
          </p:nvPr>
        </p:nvSpPr>
        <p:spPr>
          <a:xfrm>
            <a:off x="6406288" y="3566160"/>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2">
  <p:cSld name="TITLE_1_1_1_1">
    <p:spTree>
      <p:nvGrpSpPr>
        <p:cNvPr id="179" name="Shape 179"/>
        <p:cNvGrpSpPr/>
        <p:nvPr/>
      </p:nvGrpSpPr>
      <p:grpSpPr>
        <a:xfrm>
          <a:off x="0" y="0"/>
          <a:ext cx="0" cy="0"/>
          <a:chOff x="0" y="0"/>
          <a:chExt cx="0" cy="0"/>
        </a:xfrm>
      </p:grpSpPr>
      <p:cxnSp>
        <p:nvCxnSpPr>
          <p:cNvPr id="180" name="Google Shape;180;p26"/>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181" name="Google Shape;181;p26"/>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82" name="Google Shape;182;p26"/>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83" name="Google Shape;183;p26"/>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84" name="Google Shape;184;p26"/>
          <p:cNvSpPr txBox="1"/>
          <p:nvPr>
            <p:ph type="title"/>
          </p:nvPr>
        </p:nvSpPr>
        <p:spPr>
          <a:xfrm>
            <a:off x="708600" y="1371600"/>
            <a:ext cx="34416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5" name="Google Shape;185;p26"/>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186" name="Google Shape;186;p26"/>
          <p:cNvSpPr txBox="1"/>
          <p:nvPr>
            <p:ph idx="4" type="body"/>
          </p:nvPr>
        </p:nvSpPr>
        <p:spPr>
          <a:xfrm>
            <a:off x="4114800" y="1538254"/>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87" name="Google Shape;187;p26"/>
          <p:cNvSpPr txBox="1"/>
          <p:nvPr>
            <p:ph idx="5" type="subTitle"/>
          </p:nvPr>
        </p:nvSpPr>
        <p:spPr>
          <a:xfrm>
            <a:off x="4114800" y="1263925"/>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188" name="Google Shape;188;p26"/>
          <p:cNvSpPr txBox="1"/>
          <p:nvPr>
            <p:ph idx="6" type="body"/>
          </p:nvPr>
        </p:nvSpPr>
        <p:spPr>
          <a:xfrm>
            <a:off x="6492240" y="1538254"/>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89" name="Google Shape;189;p26"/>
          <p:cNvSpPr txBox="1"/>
          <p:nvPr>
            <p:ph idx="7" type="subTitle"/>
          </p:nvPr>
        </p:nvSpPr>
        <p:spPr>
          <a:xfrm>
            <a:off x="6492240" y="1263925"/>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190" name="Google Shape;190;p26"/>
          <p:cNvSpPr txBox="1"/>
          <p:nvPr>
            <p:ph idx="8" type="body"/>
          </p:nvPr>
        </p:nvSpPr>
        <p:spPr>
          <a:xfrm>
            <a:off x="4114800" y="3763029"/>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91" name="Google Shape;191;p26"/>
          <p:cNvSpPr txBox="1"/>
          <p:nvPr>
            <p:ph idx="9" type="subTitle"/>
          </p:nvPr>
        </p:nvSpPr>
        <p:spPr>
          <a:xfrm>
            <a:off x="4114800" y="3488700"/>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192" name="Google Shape;192;p26"/>
          <p:cNvSpPr txBox="1"/>
          <p:nvPr>
            <p:ph idx="13" type="body"/>
          </p:nvPr>
        </p:nvSpPr>
        <p:spPr>
          <a:xfrm>
            <a:off x="6492240" y="3763029"/>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93" name="Google Shape;193;p26"/>
          <p:cNvSpPr txBox="1"/>
          <p:nvPr>
            <p:ph idx="14" type="subTitle"/>
          </p:nvPr>
        </p:nvSpPr>
        <p:spPr>
          <a:xfrm>
            <a:off x="6492240" y="3488700"/>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Left ">
  <p:cSld name="TITLE_1_1_1_1_1">
    <p:spTree>
      <p:nvGrpSpPr>
        <p:cNvPr id="194" name="Shape 194"/>
        <p:cNvGrpSpPr/>
        <p:nvPr/>
      </p:nvGrpSpPr>
      <p:grpSpPr>
        <a:xfrm>
          <a:off x="0" y="0"/>
          <a:ext cx="0" cy="0"/>
          <a:chOff x="0" y="0"/>
          <a:chExt cx="0" cy="0"/>
        </a:xfrm>
      </p:grpSpPr>
      <p:cxnSp>
        <p:nvCxnSpPr>
          <p:cNvPr id="195" name="Google Shape;195;p27"/>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196" name="Google Shape;196;p27"/>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97" name="Google Shape;197;p27"/>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98" name="Google Shape;198;p27"/>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99" name="Google Shape;199;p27"/>
          <p:cNvSpPr txBox="1"/>
          <p:nvPr>
            <p:ph type="title"/>
          </p:nvPr>
        </p:nvSpPr>
        <p:spPr>
          <a:xfrm>
            <a:off x="708600" y="1371600"/>
            <a:ext cx="32943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0" name="Google Shape;200;p27"/>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Right">
  <p:cSld name="TITLE_1_1_1_1_1_2">
    <p:spTree>
      <p:nvGrpSpPr>
        <p:cNvPr id="201" name="Shape 201"/>
        <p:cNvGrpSpPr/>
        <p:nvPr/>
      </p:nvGrpSpPr>
      <p:grpSpPr>
        <a:xfrm>
          <a:off x="0" y="0"/>
          <a:ext cx="0" cy="0"/>
          <a:chOff x="0" y="0"/>
          <a:chExt cx="0" cy="0"/>
        </a:xfrm>
      </p:grpSpPr>
      <p:cxnSp>
        <p:nvCxnSpPr>
          <p:cNvPr id="202" name="Google Shape;202;p28"/>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03" name="Google Shape;203;p28"/>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04" name="Google Shape;204;p28"/>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05" name="Google Shape;205;p28"/>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06" name="Google Shape;206;p28"/>
          <p:cNvSpPr txBox="1"/>
          <p:nvPr>
            <p:ph type="title"/>
          </p:nvPr>
        </p:nvSpPr>
        <p:spPr>
          <a:xfrm>
            <a:off x="5366000" y="1371600"/>
            <a:ext cx="32943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7" name="Google Shape;207;p28"/>
          <p:cNvSpPr txBox="1"/>
          <p:nvPr>
            <p:ph idx="3" type="body"/>
          </p:nvPr>
        </p:nvSpPr>
        <p:spPr>
          <a:xfrm>
            <a:off x="53660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TITLE_1_1_1_1_1_2_2">
    <p:spTree>
      <p:nvGrpSpPr>
        <p:cNvPr id="208" name="Shape 208"/>
        <p:cNvGrpSpPr/>
        <p:nvPr/>
      </p:nvGrpSpPr>
      <p:grpSpPr>
        <a:xfrm>
          <a:off x="0" y="0"/>
          <a:ext cx="0" cy="0"/>
          <a:chOff x="0" y="0"/>
          <a:chExt cx="0" cy="0"/>
        </a:xfrm>
      </p:grpSpPr>
      <p:cxnSp>
        <p:nvCxnSpPr>
          <p:cNvPr id="209" name="Google Shape;209;p29"/>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10" name="Google Shape;210;p29"/>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29"/>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12" name="Google Shape;212;p29"/>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Top">
  <p:cSld name="TITLE_1_1_1_1_1_2_1">
    <p:spTree>
      <p:nvGrpSpPr>
        <p:cNvPr id="213" name="Shape 213"/>
        <p:cNvGrpSpPr/>
        <p:nvPr/>
      </p:nvGrpSpPr>
      <p:grpSpPr>
        <a:xfrm>
          <a:off x="0" y="0"/>
          <a:ext cx="0" cy="0"/>
          <a:chOff x="0" y="0"/>
          <a:chExt cx="0" cy="0"/>
        </a:xfrm>
      </p:grpSpPr>
      <p:cxnSp>
        <p:nvCxnSpPr>
          <p:cNvPr id="214" name="Google Shape;214;p30"/>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15" name="Google Shape;215;p30"/>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16" name="Google Shape;216;p30"/>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17" name="Google Shape;217;p30"/>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18" name="Google Shape;218;p30"/>
          <p:cNvSpPr txBox="1"/>
          <p:nvPr>
            <p:ph type="title"/>
          </p:nvPr>
        </p:nvSpPr>
        <p:spPr>
          <a:xfrm>
            <a:off x="146450" y="186948"/>
            <a:ext cx="4506900" cy="11895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9" name="Google Shape;219;p30"/>
          <p:cNvSpPr txBox="1"/>
          <p:nvPr>
            <p:ph idx="3" type="body"/>
          </p:nvPr>
        </p:nvSpPr>
        <p:spPr>
          <a:xfrm>
            <a:off x="5028550" y="230050"/>
            <a:ext cx="3538200" cy="1739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41" name="Shape 41"/>
        <p:cNvGrpSpPr/>
        <p:nvPr/>
      </p:nvGrpSpPr>
      <p:grpSpPr>
        <a:xfrm>
          <a:off x="0" y="0"/>
          <a:ext cx="0" cy="0"/>
          <a:chOff x="0" y="0"/>
          <a:chExt cx="0" cy="0"/>
        </a:xfrm>
      </p:grpSpPr>
      <p:sp>
        <p:nvSpPr>
          <p:cNvPr id="42" name="Google Shape;42;p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3" name="Google Shape;4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Q">
  <p:cSld name="TITLE_1_1_1_1_1_2_1_2">
    <p:spTree>
      <p:nvGrpSpPr>
        <p:cNvPr id="220" name="Shape 220"/>
        <p:cNvGrpSpPr/>
        <p:nvPr/>
      </p:nvGrpSpPr>
      <p:grpSpPr>
        <a:xfrm>
          <a:off x="0" y="0"/>
          <a:ext cx="0" cy="0"/>
          <a:chOff x="0" y="0"/>
          <a:chExt cx="0" cy="0"/>
        </a:xfrm>
      </p:grpSpPr>
      <p:sp>
        <p:nvSpPr>
          <p:cNvPr id="221" name="Google Shape;221;p31"/>
          <p:cNvSpPr txBox="1"/>
          <p:nvPr>
            <p:ph idx="1" type="body"/>
          </p:nvPr>
        </p:nvSpPr>
        <p:spPr>
          <a:xfrm>
            <a:off x="5023625" y="657479"/>
            <a:ext cx="3538200" cy="826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cxnSp>
        <p:nvCxnSpPr>
          <p:cNvPr id="222" name="Google Shape;222;p31"/>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23" name="Google Shape;223;p31"/>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24" name="Google Shape;224;p31"/>
          <p:cNvSpPr txBox="1"/>
          <p:nvPr>
            <p:ph idx="2"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25" name="Google Shape;225;p31"/>
          <p:cNvSpPr txBox="1"/>
          <p:nvPr>
            <p:ph idx="3"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26" name="Google Shape;226;p31"/>
          <p:cNvSpPr txBox="1"/>
          <p:nvPr>
            <p:ph type="title"/>
          </p:nvPr>
        </p:nvSpPr>
        <p:spPr>
          <a:xfrm>
            <a:off x="146450" y="186948"/>
            <a:ext cx="4506900" cy="12972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7" name="Google Shape;227;p31"/>
          <p:cNvSpPr txBox="1"/>
          <p:nvPr>
            <p:ph idx="4" type="subTitle"/>
          </p:nvPr>
        </p:nvSpPr>
        <p:spPr>
          <a:xfrm>
            <a:off x="5023625" y="218925"/>
            <a:ext cx="35382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28" name="Google Shape;228;p31"/>
          <p:cNvSpPr txBox="1"/>
          <p:nvPr>
            <p:ph idx="5" type="body"/>
          </p:nvPr>
        </p:nvSpPr>
        <p:spPr>
          <a:xfrm>
            <a:off x="5023625" y="2214467"/>
            <a:ext cx="3538200" cy="826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29" name="Google Shape;229;p31"/>
          <p:cNvSpPr txBox="1"/>
          <p:nvPr>
            <p:ph idx="6" type="subTitle"/>
          </p:nvPr>
        </p:nvSpPr>
        <p:spPr>
          <a:xfrm>
            <a:off x="5023625" y="1775913"/>
            <a:ext cx="35382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30" name="Google Shape;230;p31"/>
          <p:cNvSpPr txBox="1"/>
          <p:nvPr>
            <p:ph idx="7" type="body"/>
          </p:nvPr>
        </p:nvSpPr>
        <p:spPr>
          <a:xfrm>
            <a:off x="5023625" y="3771454"/>
            <a:ext cx="3538200" cy="826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31" name="Google Shape;231;p31"/>
          <p:cNvSpPr txBox="1"/>
          <p:nvPr>
            <p:ph idx="8" type="subTitle"/>
          </p:nvPr>
        </p:nvSpPr>
        <p:spPr>
          <a:xfrm>
            <a:off x="5023625" y="3332900"/>
            <a:ext cx="35382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p:cSld name="TITLE_1_1_1_1_1_2_1_1">
    <p:spTree>
      <p:nvGrpSpPr>
        <p:cNvPr id="232" name="Shape 232"/>
        <p:cNvGrpSpPr/>
        <p:nvPr/>
      </p:nvGrpSpPr>
      <p:grpSpPr>
        <a:xfrm>
          <a:off x="0" y="0"/>
          <a:ext cx="0" cy="0"/>
          <a:chOff x="0" y="0"/>
          <a:chExt cx="0" cy="0"/>
        </a:xfrm>
      </p:grpSpPr>
      <p:cxnSp>
        <p:nvCxnSpPr>
          <p:cNvPr id="233" name="Google Shape;233;p32"/>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34" name="Google Shape;234;p32"/>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35" name="Google Shape;235;p32"/>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36" name="Google Shape;236;p32"/>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37" name="Google Shape;237;p32"/>
          <p:cNvSpPr txBox="1"/>
          <p:nvPr>
            <p:ph type="title"/>
          </p:nvPr>
        </p:nvSpPr>
        <p:spPr>
          <a:xfrm>
            <a:off x="146450" y="186949"/>
            <a:ext cx="4506900" cy="7356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8" name="Google Shape;238;p32"/>
          <p:cNvSpPr txBox="1"/>
          <p:nvPr>
            <p:ph idx="3" type="body"/>
          </p:nvPr>
        </p:nvSpPr>
        <p:spPr>
          <a:xfrm>
            <a:off x="146450" y="2054029"/>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39" name="Google Shape;239;p32"/>
          <p:cNvSpPr txBox="1"/>
          <p:nvPr>
            <p:ph idx="4" type="subTitle"/>
          </p:nvPr>
        </p:nvSpPr>
        <p:spPr>
          <a:xfrm>
            <a:off x="146450" y="1615475"/>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40" name="Google Shape;240;p32"/>
          <p:cNvSpPr txBox="1"/>
          <p:nvPr>
            <p:ph idx="5" type="body"/>
          </p:nvPr>
        </p:nvSpPr>
        <p:spPr>
          <a:xfrm>
            <a:off x="146450" y="3418408"/>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41" name="Google Shape;241;p32"/>
          <p:cNvSpPr txBox="1"/>
          <p:nvPr>
            <p:ph idx="6" type="subTitle"/>
          </p:nvPr>
        </p:nvSpPr>
        <p:spPr>
          <a:xfrm>
            <a:off x="146450" y="2979854"/>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42" name="Google Shape;242;p32"/>
          <p:cNvSpPr txBox="1"/>
          <p:nvPr>
            <p:ph idx="7" type="body"/>
          </p:nvPr>
        </p:nvSpPr>
        <p:spPr>
          <a:xfrm>
            <a:off x="3879320" y="2054029"/>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43" name="Google Shape;243;p32"/>
          <p:cNvSpPr txBox="1"/>
          <p:nvPr>
            <p:ph idx="8" type="subTitle"/>
          </p:nvPr>
        </p:nvSpPr>
        <p:spPr>
          <a:xfrm>
            <a:off x="3879320" y="1615475"/>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44" name="Google Shape;244;p32"/>
          <p:cNvSpPr txBox="1"/>
          <p:nvPr>
            <p:ph idx="9" type="body"/>
          </p:nvPr>
        </p:nvSpPr>
        <p:spPr>
          <a:xfrm>
            <a:off x="3879320" y="3418408"/>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45" name="Google Shape;245;p32"/>
          <p:cNvSpPr txBox="1"/>
          <p:nvPr>
            <p:ph idx="13" type="subTitle"/>
          </p:nvPr>
        </p:nvSpPr>
        <p:spPr>
          <a:xfrm>
            <a:off x="3879320" y="2979854"/>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p:cSld name="TITLE_1_1_1_1_1_1">
    <p:spTree>
      <p:nvGrpSpPr>
        <p:cNvPr id="246" name="Shape 246"/>
        <p:cNvGrpSpPr/>
        <p:nvPr/>
      </p:nvGrpSpPr>
      <p:grpSpPr>
        <a:xfrm>
          <a:off x="0" y="0"/>
          <a:ext cx="0" cy="0"/>
          <a:chOff x="0" y="0"/>
          <a:chExt cx="0" cy="0"/>
        </a:xfrm>
      </p:grpSpPr>
      <p:cxnSp>
        <p:nvCxnSpPr>
          <p:cNvPr id="247" name="Google Shape;247;p33"/>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48" name="Google Shape;248;p33"/>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49" name="Google Shape;249;p33"/>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50" name="Google Shape;250;p33"/>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51" name="Google Shape;251;p33"/>
          <p:cNvSpPr txBox="1"/>
          <p:nvPr>
            <p:ph idx="3" type="body"/>
          </p:nvPr>
        </p:nvSpPr>
        <p:spPr>
          <a:xfrm>
            <a:off x="538138" y="490548"/>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252" name="Google Shape;252;p33"/>
          <p:cNvSpPr txBox="1"/>
          <p:nvPr>
            <p:ph idx="4" type="body"/>
          </p:nvPr>
        </p:nvSpPr>
        <p:spPr>
          <a:xfrm>
            <a:off x="3280200" y="490548"/>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253" name="Google Shape;253;p33"/>
          <p:cNvSpPr txBox="1"/>
          <p:nvPr>
            <p:ph idx="5" type="body"/>
          </p:nvPr>
        </p:nvSpPr>
        <p:spPr>
          <a:xfrm>
            <a:off x="6025288" y="490548"/>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254" name="Google Shape;254;p33"/>
          <p:cNvSpPr txBox="1"/>
          <p:nvPr>
            <p:ph idx="6" type="subTitle"/>
          </p:nvPr>
        </p:nvSpPr>
        <p:spPr>
          <a:xfrm>
            <a:off x="535113" y="216218"/>
            <a:ext cx="2586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55" name="Google Shape;255;p33"/>
          <p:cNvSpPr txBox="1"/>
          <p:nvPr>
            <p:ph idx="7" type="subTitle"/>
          </p:nvPr>
        </p:nvSpPr>
        <p:spPr>
          <a:xfrm>
            <a:off x="3280200" y="216228"/>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56" name="Google Shape;256;p33"/>
          <p:cNvSpPr txBox="1"/>
          <p:nvPr>
            <p:ph idx="8" type="subTitle"/>
          </p:nvPr>
        </p:nvSpPr>
        <p:spPr>
          <a:xfrm>
            <a:off x="6025288" y="216228"/>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Phone Blank">
  <p:cSld name="TITLE_1_1_1_1_1_1_1">
    <p:spTree>
      <p:nvGrpSpPr>
        <p:cNvPr id="257" name="Shape 257"/>
        <p:cNvGrpSpPr/>
        <p:nvPr/>
      </p:nvGrpSpPr>
      <p:grpSpPr>
        <a:xfrm>
          <a:off x="0" y="0"/>
          <a:ext cx="0" cy="0"/>
          <a:chOff x="0" y="0"/>
          <a:chExt cx="0" cy="0"/>
        </a:xfrm>
      </p:grpSpPr>
      <p:sp>
        <p:nvSpPr>
          <p:cNvPr id="258" name="Google Shape;258;p34"/>
          <p:cNvSpPr/>
          <p:nvPr/>
        </p:nvSpPr>
        <p:spPr>
          <a:xfrm>
            <a:off x="4830625" y="579550"/>
            <a:ext cx="3188700" cy="6824700"/>
          </a:xfrm>
          <a:prstGeom prst="roundRect">
            <a:avLst>
              <a:gd fmla="val 16566"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DM Sans"/>
              <a:ea typeface="DM Sans"/>
              <a:cs typeface="DM Sans"/>
              <a:sym typeface="DM Sans"/>
            </a:endParaRPr>
          </a:p>
        </p:txBody>
      </p:sp>
      <p:sp>
        <p:nvSpPr>
          <p:cNvPr id="259" name="Google Shape;259;p34"/>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60" name="Google Shape;260;p34"/>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61" name="Google Shape;261;p34"/>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62" name="Google Shape;262;p34"/>
          <p:cNvSpPr txBox="1"/>
          <p:nvPr>
            <p:ph type="title"/>
          </p:nvPr>
        </p:nvSpPr>
        <p:spPr>
          <a:xfrm>
            <a:off x="708600" y="1371600"/>
            <a:ext cx="34416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3" name="Google Shape;263;p34"/>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64" name="Google Shape;264;p34"/>
          <p:cNvSpPr/>
          <p:nvPr/>
        </p:nvSpPr>
        <p:spPr>
          <a:xfrm>
            <a:off x="4625575" y="4726725"/>
            <a:ext cx="3598800" cy="4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cxnSp>
        <p:nvCxnSpPr>
          <p:cNvPr id="265" name="Google Shape;265;p34"/>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Phone with Image">
  <p:cSld name="TITLE_1_1_1_1_1_1_1_1">
    <p:spTree>
      <p:nvGrpSpPr>
        <p:cNvPr id="266" name="Shape 266"/>
        <p:cNvGrpSpPr/>
        <p:nvPr/>
      </p:nvGrpSpPr>
      <p:grpSpPr>
        <a:xfrm>
          <a:off x="0" y="0"/>
          <a:ext cx="0" cy="0"/>
          <a:chOff x="0" y="0"/>
          <a:chExt cx="0" cy="0"/>
        </a:xfrm>
      </p:grpSpPr>
      <p:sp>
        <p:nvSpPr>
          <p:cNvPr id="267" name="Google Shape;267;p35"/>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68" name="Google Shape;268;p35"/>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69" name="Google Shape;269;p35"/>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70" name="Google Shape;270;p35"/>
          <p:cNvSpPr txBox="1"/>
          <p:nvPr>
            <p:ph type="title"/>
          </p:nvPr>
        </p:nvSpPr>
        <p:spPr>
          <a:xfrm>
            <a:off x="708600" y="1371600"/>
            <a:ext cx="34416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1" name="Google Shape;271;p35"/>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cxnSp>
        <p:nvCxnSpPr>
          <p:cNvPr id="272" name="Google Shape;272;p35"/>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73" name="Google Shape;273;p35"/>
          <p:cNvSpPr/>
          <p:nvPr>
            <p:ph idx="4" type="pic"/>
          </p:nvPr>
        </p:nvSpPr>
        <p:spPr>
          <a:xfrm>
            <a:off x="4839625" y="589800"/>
            <a:ext cx="3169800" cy="6802500"/>
          </a:xfrm>
          <a:prstGeom prst="roundRect">
            <a:avLst>
              <a:gd fmla="val 16574" name="adj"/>
            </a:avLst>
          </a:prstGeom>
          <a:noFill/>
          <a:ln cap="flat" cmpd="sng" w="19050">
            <a:solidFill>
              <a:schemeClr val="dk1"/>
            </a:solidFill>
            <a:prstDash val="solid"/>
            <a:round/>
            <a:headEnd len="sm" w="sm" type="none"/>
            <a:tailEnd len="sm" w="sm" type="none"/>
          </a:ln>
        </p:spPr>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 Library">
  <p:cSld name="TITLE_1_1_1_1_1_1_1_1_1">
    <p:spTree>
      <p:nvGrpSpPr>
        <p:cNvPr id="274" name="Shape 274"/>
        <p:cNvGrpSpPr/>
        <p:nvPr/>
      </p:nvGrpSpPr>
      <p:grpSpPr>
        <a:xfrm>
          <a:off x="0" y="0"/>
          <a:ext cx="0" cy="0"/>
          <a:chOff x="0" y="0"/>
          <a:chExt cx="0" cy="0"/>
        </a:xfrm>
      </p:grpSpPr>
      <p:sp>
        <p:nvSpPr>
          <p:cNvPr id="275" name="Google Shape;275;p36"/>
          <p:cNvSpPr/>
          <p:nvPr>
            <p:ph idx="2" type="pic"/>
          </p:nvPr>
        </p:nvSpPr>
        <p:spPr>
          <a:xfrm>
            <a:off x="4506725" y="1592725"/>
            <a:ext cx="4389000" cy="2724900"/>
          </a:xfrm>
          <a:prstGeom prst="roundRect">
            <a:avLst>
              <a:gd fmla="val 7298" name="adj"/>
            </a:avLst>
          </a:prstGeom>
          <a:noFill/>
          <a:ln cap="flat" cmpd="sng" w="19050">
            <a:solidFill>
              <a:schemeClr val="dk1"/>
            </a:solidFill>
            <a:prstDash val="solid"/>
            <a:round/>
            <a:headEnd len="sm" w="sm" type="none"/>
            <a:tailEnd len="sm" w="sm" type="none"/>
          </a:ln>
        </p:spPr>
      </p:sp>
      <p:sp>
        <p:nvSpPr>
          <p:cNvPr id="276" name="Google Shape;276;p36"/>
          <p:cNvSpPr/>
          <p:nvPr>
            <p:ph idx="3" type="pic"/>
          </p:nvPr>
        </p:nvSpPr>
        <p:spPr>
          <a:xfrm>
            <a:off x="2058025" y="1592725"/>
            <a:ext cx="1947600" cy="2724900"/>
          </a:xfrm>
          <a:prstGeom prst="roundRect">
            <a:avLst>
              <a:gd fmla="val 8007" name="adj"/>
            </a:avLst>
          </a:prstGeom>
          <a:noFill/>
          <a:ln cap="flat" cmpd="sng" w="19050">
            <a:solidFill>
              <a:schemeClr val="dk1"/>
            </a:solidFill>
            <a:prstDash val="solid"/>
            <a:round/>
            <a:headEnd len="sm" w="sm" type="none"/>
            <a:tailEnd len="sm" w="sm" type="none"/>
          </a:ln>
        </p:spPr>
      </p:sp>
      <p:sp>
        <p:nvSpPr>
          <p:cNvPr id="277" name="Google Shape;277;p36"/>
          <p:cNvSpPr/>
          <p:nvPr>
            <p:ph idx="4" type="pic"/>
          </p:nvPr>
        </p:nvSpPr>
        <p:spPr>
          <a:xfrm>
            <a:off x="244425" y="1592725"/>
            <a:ext cx="1312500" cy="2724900"/>
          </a:xfrm>
          <a:prstGeom prst="roundRect">
            <a:avLst>
              <a:gd fmla="val 16574" name="adj"/>
            </a:avLst>
          </a:prstGeom>
          <a:noFill/>
          <a:ln cap="flat" cmpd="sng" w="19050">
            <a:solidFill>
              <a:schemeClr val="dk1"/>
            </a:solidFill>
            <a:prstDash val="solid"/>
            <a:round/>
            <a:headEnd len="sm" w="sm" type="none"/>
            <a:tailEnd len="sm" w="sm" type="none"/>
          </a:ln>
        </p:spPr>
      </p:sp>
      <p:sp>
        <p:nvSpPr>
          <p:cNvPr id="278" name="Google Shape;278;p36"/>
          <p:cNvSpPr txBox="1"/>
          <p:nvPr/>
        </p:nvSpPr>
        <p:spPr>
          <a:xfrm>
            <a:off x="244424" y="1093100"/>
            <a:ext cx="13125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Phone</a:t>
            </a:r>
            <a:endParaRPr/>
          </a:p>
        </p:txBody>
      </p:sp>
      <p:sp>
        <p:nvSpPr>
          <p:cNvPr id="279" name="Google Shape;279;p36"/>
          <p:cNvSpPr txBox="1"/>
          <p:nvPr/>
        </p:nvSpPr>
        <p:spPr>
          <a:xfrm>
            <a:off x="2047975" y="1093100"/>
            <a:ext cx="19677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Tablet</a:t>
            </a:r>
            <a:endParaRPr/>
          </a:p>
        </p:txBody>
      </p:sp>
      <p:sp>
        <p:nvSpPr>
          <p:cNvPr id="280" name="Google Shape;280;p36"/>
          <p:cNvSpPr txBox="1"/>
          <p:nvPr/>
        </p:nvSpPr>
        <p:spPr>
          <a:xfrm>
            <a:off x="4506725" y="1093100"/>
            <a:ext cx="44100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Desktop</a:t>
            </a:r>
            <a:endParaRPr/>
          </a:p>
        </p:txBody>
      </p:sp>
      <p:cxnSp>
        <p:nvCxnSpPr>
          <p:cNvPr id="281" name="Google Shape;281;p36"/>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82" name="Google Shape;282;p36"/>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83" name="Google Shape;283;p36"/>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84" name="Google Shape;284;p36"/>
          <p:cNvSpPr txBox="1"/>
          <p:nvPr>
            <p:ph idx="5"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 Library - No Images">
  <p:cSld name="TITLE_1_1_1_1_1_1_1_1_1_1">
    <p:spTree>
      <p:nvGrpSpPr>
        <p:cNvPr id="285" name="Shape 285"/>
        <p:cNvGrpSpPr/>
        <p:nvPr/>
      </p:nvGrpSpPr>
      <p:grpSpPr>
        <a:xfrm>
          <a:off x="0" y="0"/>
          <a:ext cx="0" cy="0"/>
          <a:chOff x="0" y="0"/>
          <a:chExt cx="0" cy="0"/>
        </a:xfrm>
      </p:grpSpPr>
      <p:sp>
        <p:nvSpPr>
          <p:cNvPr id="286" name="Google Shape;286;p37"/>
          <p:cNvSpPr txBox="1"/>
          <p:nvPr/>
        </p:nvSpPr>
        <p:spPr>
          <a:xfrm>
            <a:off x="244424" y="1093100"/>
            <a:ext cx="13125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Phone</a:t>
            </a:r>
            <a:endParaRPr/>
          </a:p>
        </p:txBody>
      </p:sp>
      <p:sp>
        <p:nvSpPr>
          <p:cNvPr id="287" name="Google Shape;287;p37"/>
          <p:cNvSpPr txBox="1"/>
          <p:nvPr/>
        </p:nvSpPr>
        <p:spPr>
          <a:xfrm>
            <a:off x="2047950" y="1093100"/>
            <a:ext cx="19677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Tablet</a:t>
            </a:r>
            <a:endParaRPr/>
          </a:p>
        </p:txBody>
      </p:sp>
      <p:sp>
        <p:nvSpPr>
          <p:cNvPr id="288" name="Google Shape;288;p37"/>
          <p:cNvSpPr txBox="1"/>
          <p:nvPr/>
        </p:nvSpPr>
        <p:spPr>
          <a:xfrm>
            <a:off x="4506675" y="1093100"/>
            <a:ext cx="44100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Desktop</a:t>
            </a:r>
            <a:endParaRPr/>
          </a:p>
        </p:txBody>
      </p:sp>
      <p:cxnSp>
        <p:nvCxnSpPr>
          <p:cNvPr id="289" name="Google Shape;289;p37"/>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90" name="Google Shape;290;p37"/>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91" name="Google Shape;291;p37"/>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92" name="Google Shape;292;p37"/>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293" name="Shape 293"/>
        <p:cNvGrpSpPr/>
        <p:nvPr/>
      </p:nvGrpSpPr>
      <p:grpSpPr>
        <a:xfrm>
          <a:off x="0" y="0"/>
          <a:ext cx="0" cy="0"/>
          <a:chOff x="0" y="0"/>
          <a:chExt cx="0" cy="0"/>
        </a:xfrm>
      </p:grpSpPr>
      <p:sp>
        <p:nvSpPr>
          <p:cNvPr id="294" name="Google Shape;29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5" name="Google Shape;29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6" name="Google Shape;29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44" name="Shape 44"/>
        <p:cNvGrpSpPr/>
        <p:nvPr/>
      </p:nvGrpSpPr>
      <p:grpSpPr>
        <a:xfrm>
          <a:off x="0" y="0"/>
          <a:ext cx="0" cy="0"/>
          <a:chOff x="0" y="0"/>
          <a:chExt cx="0" cy="0"/>
        </a:xfrm>
      </p:grpSpPr>
      <p:sp>
        <p:nvSpPr>
          <p:cNvPr id="45" name="Google Shape;4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 name="Google Shape;46;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7" name="Google Shape;4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48" name="Shape 48"/>
        <p:cNvGrpSpPr/>
        <p:nvPr/>
      </p:nvGrpSpPr>
      <p:grpSpPr>
        <a:xfrm>
          <a:off x="0" y="0"/>
          <a:ext cx="0" cy="0"/>
          <a:chOff x="0" y="0"/>
          <a:chExt cx="0" cy="0"/>
        </a:xfrm>
      </p:grpSpPr>
      <p:sp>
        <p:nvSpPr>
          <p:cNvPr id="49" name="Google Shape;4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0" name="Google Shape;50;p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1" name="Google Shape;51;p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2" name="Google Shape;5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53" name="Shape 53"/>
        <p:cNvGrpSpPr/>
        <p:nvPr/>
      </p:nvGrpSpPr>
      <p:grpSpPr>
        <a:xfrm>
          <a:off x="0" y="0"/>
          <a:ext cx="0" cy="0"/>
          <a:chOff x="0" y="0"/>
          <a:chExt cx="0" cy="0"/>
        </a:xfrm>
      </p:grpSpPr>
      <p:sp>
        <p:nvSpPr>
          <p:cNvPr id="54" name="Google Shape;54;p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56" name="Shape 56"/>
        <p:cNvGrpSpPr/>
        <p:nvPr/>
      </p:nvGrpSpPr>
      <p:grpSpPr>
        <a:xfrm>
          <a:off x="0" y="0"/>
          <a:ext cx="0" cy="0"/>
          <a:chOff x="0" y="0"/>
          <a:chExt cx="0" cy="0"/>
        </a:xfrm>
      </p:grpSpPr>
      <p:sp>
        <p:nvSpPr>
          <p:cNvPr id="57" name="Google Shape;57;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8" name="Google Shape;58;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9" name="Google Shape;5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60" name="Shape 60"/>
        <p:cNvGrpSpPr/>
        <p:nvPr/>
      </p:nvGrpSpPr>
      <p:grpSpPr>
        <a:xfrm>
          <a:off x="0" y="0"/>
          <a:ext cx="0" cy="0"/>
          <a:chOff x="0" y="0"/>
          <a:chExt cx="0" cy="0"/>
        </a:xfrm>
      </p:grpSpPr>
      <p:sp>
        <p:nvSpPr>
          <p:cNvPr id="61" name="Google Shape;61;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2" name="Google Shape;6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63" name="Shape 63"/>
        <p:cNvGrpSpPr/>
        <p:nvPr/>
      </p:nvGrpSpPr>
      <p:grpSpPr>
        <a:xfrm>
          <a:off x="0" y="0"/>
          <a:ext cx="0" cy="0"/>
          <a:chOff x="0" y="0"/>
          <a:chExt cx="0" cy="0"/>
        </a:xfrm>
      </p:grpSpPr>
      <p:sp>
        <p:nvSpPr>
          <p:cNvPr id="64" name="Google Shape;64;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6" name="Google Shape;66;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7" name="Google Shape;67;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68" name="Google Shape;6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2.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9800" y="108525"/>
            <a:ext cx="8806800" cy="2278800"/>
          </a:xfrm>
          <a:prstGeom prst="rect">
            <a:avLst/>
          </a:prstGeom>
          <a:noFill/>
          <a:ln>
            <a:noFill/>
          </a:ln>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7000"/>
              <a:buFont typeface="Lexend Medium"/>
              <a:buNone/>
              <a:defRPr sz="7000">
                <a:solidFill>
                  <a:schemeClr val="dk1"/>
                </a:solidFill>
                <a:latin typeface="Lexend Medium"/>
                <a:ea typeface="Lexend Medium"/>
                <a:cs typeface="Lexend Medium"/>
                <a:sym typeface="Lexend Medium"/>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7" name="Google Shape;7;p1"/>
          <p:cNvSpPr txBox="1"/>
          <p:nvPr>
            <p:ph idx="1" type="body"/>
          </p:nvPr>
        </p:nvSpPr>
        <p:spPr>
          <a:xfrm>
            <a:off x="109800" y="2829950"/>
            <a:ext cx="8520600" cy="19788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indent="-304800" lvl="1" marL="9144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indent="-304800" lvl="2" marL="13716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indent="-304800" lvl="3" marL="18288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indent="-304800" lvl="4" marL="22860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indent="-304800" lvl="5" marL="27432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indent="-304800" lvl="6" marL="32004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indent="-304800" lvl="7" marL="36576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indent="-304800" lvl="8" marL="41148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p:txBody>
      </p:sp>
      <p:sp>
        <p:nvSpPr>
          <p:cNvPr id="8" name="Google Shape;8;p1"/>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116485" y="2712675"/>
            <a:ext cx="5311200" cy="18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Agile Framework</a:t>
            </a:r>
            <a:endParaRPr/>
          </a:p>
        </p:txBody>
      </p:sp>
      <p:sp>
        <p:nvSpPr>
          <p:cNvPr id="302" name="Google Shape;302;p39"/>
          <p:cNvSpPr txBox="1"/>
          <p:nvPr>
            <p:ph idx="1" type="subTitle"/>
          </p:nvPr>
        </p:nvSpPr>
        <p:spPr>
          <a:xfrm>
            <a:off x="152606" y="832000"/>
            <a:ext cx="2434500" cy="6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presentation by Marissa Rhine</a:t>
            </a:r>
            <a:endParaRPr/>
          </a:p>
        </p:txBody>
      </p:sp>
      <p:sp>
        <p:nvSpPr>
          <p:cNvPr id="303" name="Google Shape;303;p39"/>
          <p:cNvSpPr txBox="1"/>
          <p:nvPr>
            <p:ph idx="2" type="body"/>
          </p:nvPr>
        </p:nvSpPr>
        <p:spPr>
          <a:xfrm>
            <a:off x="3825600" y="4726725"/>
            <a:ext cx="24345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Southern New Hampshire University</a:t>
            </a:r>
            <a:endParaRPr/>
          </a:p>
        </p:txBody>
      </p:sp>
      <p:sp>
        <p:nvSpPr>
          <p:cNvPr id="304" name="Google Shape;304;p39"/>
          <p:cNvSpPr txBox="1"/>
          <p:nvPr>
            <p:ph idx="3"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November 23, 2024</a:t>
            </a:r>
            <a:endParaRPr/>
          </a:p>
        </p:txBody>
      </p:sp>
      <p:sp>
        <p:nvSpPr>
          <p:cNvPr id="305" name="Google Shape;305;p39"/>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8"/>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4" name="Google Shape;474;p48"/>
          <p:cNvSpPr txBox="1"/>
          <p:nvPr>
            <p:ph idx="1" type="body"/>
          </p:nvPr>
        </p:nvSpPr>
        <p:spPr>
          <a:xfrm>
            <a:off x="3825600" y="4726725"/>
            <a:ext cx="24345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Southern New Hampshire University</a:t>
            </a:r>
            <a:endParaRPr/>
          </a:p>
        </p:txBody>
      </p:sp>
      <p:sp>
        <p:nvSpPr>
          <p:cNvPr id="475" name="Google Shape;475;p48"/>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November 23, 2024</a:t>
            </a:r>
            <a:endParaRPr/>
          </a:p>
        </p:txBody>
      </p:sp>
      <p:sp>
        <p:nvSpPr>
          <p:cNvPr id="476" name="Google Shape;476;p48"/>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Iteration Zero: Before the first Sprint</a:t>
            </a:r>
            <a:endParaRPr sz="2100"/>
          </a:p>
        </p:txBody>
      </p:sp>
      <p:sp>
        <p:nvSpPr>
          <p:cNvPr id="477" name="Google Shape;477;p48"/>
          <p:cNvSpPr txBox="1"/>
          <p:nvPr>
            <p:ph idx="1" type="body"/>
          </p:nvPr>
        </p:nvSpPr>
        <p:spPr>
          <a:xfrm>
            <a:off x="311625" y="1152475"/>
            <a:ext cx="8520600" cy="16947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User stories are collected into product backlog (Scrum Guide, 2020)</a:t>
            </a:r>
            <a:endParaRPr sz="1400"/>
          </a:p>
          <a:p>
            <a:pPr indent="-317500" lvl="0" marL="457200" rtl="0" algn="l">
              <a:lnSpc>
                <a:spcPct val="100000"/>
              </a:lnSpc>
              <a:spcBef>
                <a:spcPts val="0"/>
              </a:spcBef>
              <a:spcAft>
                <a:spcPts val="0"/>
              </a:spcAft>
              <a:buSzPts val="1400"/>
              <a:buChar char="●"/>
            </a:pPr>
            <a:r>
              <a:rPr lang="en" sz="1400"/>
              <a:t>Product Owner prioritizes the user stories</a:t>
            </a:r>
            <a:endParaRPr sz="1400"/>
          </a:p>
          <a:p>
            <a:pPr indent="-317500" lvl="0" marL="457200" rtl="0" algn="l">
              <a:lnSpc>
                <a:spcPct val="100000"/>
              </a:lnSpc>
              <a:spcBef>
                <a:spcPts val="0"/>
              </a:spcBef>
              <a:spcAft>
                <a:spcPts val="0"/>
              </a:spcAft>
              <a:buSzPts val="1400"/>
              <a:buChar char="●"/>
            </a:pPr>
            <a:r>
              <a:rPr lang="en" sz="1400"/>
              <a:t>The development environment is established</a:t>
            </a:r>
            <a:endParaRPr sz="1400"/>
          </a:p>
          <a:p>
            <a:pPr indent="-317500" lvl="0" marL="457200" rtl="0" algn="l">
              <a:lnSpc>
                <a:spcPct val="100000"/>
              </a:lnSpc>
              <a:spcBef>
                <a:spcPts val="0"/>
              </a:spcBef>
              <a:spcAft>
                <a:spcPts val="0"/>
              </a:spcAft>
              <a:buSzPts val="1400"/>
              <a:buChar char="●"/>
            </a:pPr>
            <a:r>
              <a:rPr lang="en" sz="1400"/>
              <a:t>A project charter is created to establish the expectations for the project and team</a:t>
            </a:r>
            <a:endParaRPr sz="1400"/>
          </a:p>
        </p:txBody>
      </p:sp>
      <p:sp>
        <p:nvSpPr>
          <p:cNvPr id="478" name="Google Shape;478;p48"/>
          <p:cNvSpPr txBox="1"/>
          <p:nvPr/>
        </p:nvSpPr>
        <p:spPr>
          <a:xfrm>
            <a:off x="311700" y="26898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1500">
                <a:solidFill>
                  <a:schemeClr val="dk1"/>
                </a:solidFill>
                <a:latin typeface="Lexend"/>
                <a:ea typeface="Lexend"/>
                <a:cs typeface="Lexend"/>
                <a:sym typeface="Lexend"/>
              </a:rPr>
              <a:t>Importance:</a:t>
            </a:r>
            <a:endParaRPr>
              <a:solidFill>
                <a:schemeClr val="dk1"/>
              </a:solidFill>
              <a:latin typeface="Lexend"/>
              <a:ea typeface="Lexend"/>
              <a:cs typeface="Lexend"/>
              <a:sym typeface="Lexend"/>
            </a:endParaRPr>
          </a:p>
        </p:txBody>
      </p:sp>
      <p:sp>
        <p:nvSpPr>
          <p:cNvPr id="479" name="Google Shape;479;p48"/>
          <p:cNvSpPr txBox="1"/>
          <p:nvPr>
            <p:ph idx="1" type="body"/>
          </p:nvPr>
        </p:nvSpPr>
        <p:spPr>
          <a:xfrm>
            <a:off x="311700" y="3059175"/>
            <a:ext cx="8520600" cy="1537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This initial phase of product development sets up the vision for the product. It gives the team direction and an estimation of the work.</a:t>
            </a:r>
            <a:endParaRPr sz="12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9"/>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5" name="Google Shape;485;p49"/>
          <p:cNvSpPr txBox="1"/>
          <p:nvPr>
            <p:ph idx="1" type="body"/>
          </p:nvPr>
        </p:nvSpPr>
        <p:spPr>
          <a:xfrm>
            <a:off x="3825600" y="4726725"/>
            <a:ext cx="24345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Southern New Hampshire University</a:t>
            </a:r>
            <a:endParaRPr/>
          </a:p>
        </p:txBody>
      </p:sp>
      <p:sp>
        <p:nvSpPr>
          <p:cNvPr id="486" name="Google Shape;486;p49"/>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November 23, 2024</a:t>
            </a:r>
            <a:endParaRPr/>
          </a:p>
        </p:txBody>
      </p:sp>
      <p:sp>
        <p:nvSpPr>
          <p:cNvPr id="487" name="Google Shape;487;p49"/>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Step 1: Sprint Planning</a:t>
            </a:r>
            <a:endParaRPr sz="2100"/>
          </a:p>
        </p:txBody>
      </p:sp>
      <p:sp>
        <p:nvSpPr>
          <p:cNvPr id="488" name="Google Shape;488;p49"/>
          <p:cNvSpPr txBox="1"/>
          <p:nvPr>
            <p:ph idx="1" type="body"/>
          </p:nvPr>
        </p:nvSpPr>
        <p:spPr>
          <a:xfrm>
            <a:off x="311700" y="1000075"/>
            <a:ext cx="8520600" cy="1537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product owner and the team negotiate which user stories will be accomplished in this sprint, considering priority and size of the user stories and the velocity of the team.</a:t>
            </a:r>
            <a:endParaRPr sz="1200"/>
          </a:p>
          <a:p>
            <a:pPr indent="-304800" lvl="0" marL="457200" rtl="0" algn="l">
              <a:spcBef>
                <a:spcPts val="0"/>
              </a:spcBef>
              <a:spcAft>
                <a:spcPts val="0"/>
              </a:spcAft>
              <a:buSzPts val="1200"/>
              <a:buChar char="●"/>
            </a:pPr>
            <a:r>
              <a:rPr lang="en" sz="1200"/>
              <a:t>The developers consider how those user stories will be broken into tasks and who will be responsible for their completion (Cobb, 2015).</a:t>
            </a:r>
            <a:endParaRPr sz="1200"/>
          </a:p>
          <a:p>
            <a:pPr indent="-304800" lvl="0" marL="457200" rtl="0" algn="l">
              <a:spcBef>
                <a:spcPts val="0"/>
              </a:spcBef>
              <a:spcAft>
                <a:spcPts val="0"/>
              </a:spcAft>
              <a:buSzPts val="1200"/>
              <a:buChar char="●"/>
            </a:pPr>
            <a:r>
              <a:rPr lang="en" sz="1200"/>
              <a:t>Time-boxed to 8 hours for a one month sprint (Scrum Guide, 2020)</a:t>
            </a:r>
            <a:endParaRPr sz="1200"/>
          </a:p>
          <a:p>
            <a:pPr indent="-304800" lvl="0" marL="457200" rtl="0" algn="l">
              <a:spcBef>
                <a:spcPts val="0"/>
              </a:spcBef>
              <a:spcAft>
                <a:spcPts val="0"/>
              </a:spcAft>
              <a:buSzPts val="1200"/>
              <a:buChar char="●"/>
            </a:pPr>
            <a:r>
              <a:rPr lang="en" sz="1200"/>
              <a:t>Address the following questions (Scrum Guide, 2020):</a:t>
            </a:r>
            <a:endParaRPr sz="1200"/>
          </a:p>
          <a:p>
            <a:pPr indent="-304800" lvl="1" marL="914400" rtl="0" algn="l">
              <a:spcBef>
                <a:spcPts val="0"/>
              </a:spcBef>
              <a:spcAft>
                <a:spcPts val="0"/>
              </a:spcAft>
              <a:buSzPts val="1200"/>
              <a:buChar char="○"/>
            </a:pPr>
            <a:r>
              <a:rPr lang="en" sz="1200"/>
              <a:t>Why is this Sprint valuable?</a:t>
            </a:r>
            <a:endParaRPr sz="1200"/>
          </a:p>
          <a:p>
            <a:pPr indent="-304800" lvl="1" marL="914400" rtl="0" algn="l">
              <a:lnSpc>
                <a:spcPct val="110000"/>
              </a:lnSpc>
              <a:spcBef>
                <a:spcPts val="0"/>
              </a:spcBef>
              <a:spcAft>
                <a:spcPts val="0"/>
              </a:spcAft>
              <a:buSzPts val="1200"/>
              <a:buChar char="○"/>
            </a:pPr>
            <a:r>
              <a:rPr lang="en" sz="1200"/>
              <a:t>What can be Done this Sprint?</a:t>
            </a:r>
            <a:endParaRPr sz="1200"/>
          </a:p>
          <a:p>
            <a:pPr indent="-304800" lvl="1" marL="914400" rtl="0" algn="l">
              <a:lnSpc>
                <a:spcPct val="110000"/>
              </a:lnSpc>
              <a:spcBef>
                <a:spcPts val="0"/>
              </a:spcBef>
              <a:spcAft>
                <a:spcPts val="0"/>
              </a:spcAft>
              <a:buSzPts val="1200"/>
              <a:buChar char="○"/>
            </a:pPr>
            <a:r>
              <a:rPr lang="en" sz="1200"/>
              <a:t>How will the chosen work get done?</a:t>
            </a:r>
            <a:endParaRPr sz="1200"/>
          </a:p>
        </p:txBody>
      </p:sp>
      <p:sp>
        <p:nvSpPr>
          <p:cNvPr id="489" name="Google Shape;489;p49"/>
          <p:cNvSpPr txBox="1"/>
          <p:nvPr/>
        </p:nvSpPr>
        <p:spPr>
          <a:xfrm>
            <a:off x="311700" y="30708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1500">
                <a:latin typeface="Lexend Medium"/>
                <a:ea typeface="Lexend Medium"/>
                <a:cs typeface="Lexend Medium"/>
                <a:sym typeface="Lexend Medium"/>
              </a:rPr>
              <a:t>Importance:</a:t>
            </a:r>
            <a:endParaRPr/>
          </a:p>
        </p:txBody>
      </p:sp>
      <p:sp>
        <p:nvSpPr>
          <p:cNvPr id="490" name="Google Shape;490;p49"/>
          <p:cNvSpPr txBox="1"/>
          <p:nvPr>
            <p:ph idx="1" type="body"/>
          </p:nvPr>
        </p:nvSpPr>
        <p:spPr>
          <a:xfrm>
            <a:off x="311700" y="3440175"/>
            <a:ext cx="8520600" cy="1537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Gives the team direction for the iteration, allows the team to break stories into workable chunks.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0"/>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6" name="Google Shape;496;p50"/>
          <p:cNvSpPr txBox="1"/>
          <p:nvPr>
            <p:ph idx="1" type="body"/>
          </p:nvPr>
        </p:nvSpPr>
        <p:spPr>
          <a:xfrm>
            <a:off x="3825600" y="4726725"/>
            <a:ext cx="24345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Southern New Hampshire University</a:t>
            </a:r>
            <a:endParaRPr/>
          </a:p>
        </p:txBody>
      </p:sp>
      <p:sp>
        <p:nvSpPr>
          <p:cNvPr id="497" name="Google Shape;497;p50"/>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November 23, 2024</a:t>
            </a:r>
            <a:endParaRPr/>
          </a:p>
        </p:txBody>
      </p:sp>
      <p:sp>
        <p:nvSpPr>
          <p:cNvPr id="498" name="Google Shape;498;p50"/>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Step 2: Sprint</a:t>
            </a:r>
            <a:endParaRPr sz="2100"/>
          </a:p>
        </p:txBody>
      </p:sp>
      <p:sp>
        <p:nvSpPr>
          <p:cNvPr id="499" name="Google Shape;499;p50"/>
          <p:cNvSpPr txBox="1"/>
          <p:nvPr>
            <p:ph idx="1" type="body"/>
          </p:nvPr>
        </p:nvSpPr>
        <p:spPr>
          <a:xfrm>
            <a:off x="311700" y="1152475"/>
            <a:ext cx="8520600" cy="1904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1-4 week development iterations</a:t>
            </a:r>
            <a:endParaRPr sz="1200"/>
          </a:p>
          <a:p>
            <a:pPr indent="-304800" lvl="0" marL="457200" rtl="0" algn="l">
              <a:spcBef>
                <a:spcPts val="0"/>
              </a:spcBef>
              <a:spcAft>
                <a:spcPts val="0"/>
              </a:spcAft>
              <a:buSzPts val="1200"/>
              <a:buChar char="●"/>
            </a:pPr>
            <a:r>
              <a:rPr lang="en" sz="1200"/>
              <a:t>Time-boxed to 15 minutes daily (Scrum Guide, 2020)</a:t>
            </a:r>
            <a:endParaRPr sz="1200"/>
          </a:p>
          <a:p>
            <a:pPr indent="-304800" lvl="0" marL="457200" rtl="0" algn="l">
              <a:spcBef>
                <a:spcPts val="0"/>
              </a:spcBef>
              <a:spcAft>
                <a:spcPts val="0"/>
              </a:spcAft>
              <a:buSzPts val="1200"/>
              <a:buChar char="●"/>
            </a:pPr>
            <a:r>
              <a:rPr lang="en" sz="1200"/>
              <a:t>A daily Scrum:</a:t>
            </a:r>
            <a:endParaRPr sz="1200"/>
          </a:p>
          <a:p>
            <a:pPr indent="-304800" lvl="1" marL="914400" rtl="0" algn="l">
              <a:spcBef>
                <a:spcPts val="0"/>
              </a:spcBef>
              <a:spcAft>
                <a:spcPts val="0"/>
              </a:spcAft>
              <a:buSzPts val="1200"/>
              <a:buChar char="○"/>
            </a:pPr>
            <a:r>
              <a:rPr lang="en" sz="1200"/>
              <a:t>Short enough that all members of the team can stand.</a:t>
            </a:r>
            <a:endParaRPr sz="1200"/>
          </a:p>
          <a:p>
            <a:pPr indent="-304800" lvl="1" marL="914400" rtl="0" algn="l">
              <a:spcBef>
                <a:spcPts val="0"/>
              </a:spcBef>
              <a:spcAft>
                <a:spcPts val="0"/>
              </a:spcAft>
              <a:buSzPts val="1200"/>
              <a:buChar char="○"/>
            </a:pPr>
            <a:r>
              <a:rPr lang="en" sz="1200"/>
              <a:t>Typically asking each member 3 questions (Cobb, 2015):</a:t>
            </a:r>
            <a:endParaRPr sz="1200"/>
          </a:p>
          <a:p>
            <a:pPr indent="-304800" lvl="2" marL="1371600" rtl="0" algn="l">
              <a:spcBef>
                <a:spcPts val="0"/>
              </a:spcBef>
              <a:spcAft>
                <a:spcPts val="0"/>
              </a:spcAft>
              <a:buSzPts val="1200"/>
              <a:buChar char="■"/>
            </a:pPr>
            <a:r>
              <a:rPr lang="en" sz="1200"/>
              <a:t>What did you accomplish yesterday?</a:t>
            </a:r>
            <a:endParaRPr sz="1200"/>
          </a:p>
          <a:p>
            <a:pPr indent="-304800" lvl="2" marL="1371600" rtl="0" algn="l">
              <a:spcBef>
                <a:spcPts val="0"/>
              </a:spcBef>
              <a:spcAft>
                <a:spcPts val="0"/>
              </a:spcAft>
              <a:buSzPts val="1200"/>
              <a:buChar char="■"/>
            </a:pPr>
            <a:r>
              <a:rPr lang="en" sz="1200"/>
              <a:t>What are you going to accomplish today?</a:t>
            </a:r>
            <a:endParaRPr sz="1200"/>
          </a:p>
          <a:p>
            <a:pPr indent="-304800" lvl="2" marL="1371600" rtl="0" algn="l">
              <a:spcBef>
                <a:spcPts val="0"/>
              </a:spcBef>
              <a:spcAft>
                <a:spcPts val="0"/>
              </a:spcAft>
              <a:buSzPts val="1200"/>
              <a:buChar char="■"/>
            </a:pPr>
            <a:r>
              <a:rPr lang="en" sz="1200"/>
              <a:t>What impediments are in your way?</a:t>
            </a:r>
            <a:endParaRPr sz="1200"/>
          </a:p>
        </p:txBody>
      </p:sp>
      <p:sp>
        <p:nvSpPr>
          <p:cNvPr id="500" name="Google Shape;500;p50"/>
          <p:cNvSpPr txBox="1"/>
          <p:nvPr/>
        </p:nvSpPr>
        <p:spPr>
          <a:xfrm>
            <a:off x="311700" y="30708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1500">
                <a:solidFill>
                  <a:schemeClr val="dk1"/>
                </a:solidFill>
                <a:latin typeface="Lexend Medium"/>
                <a:ea typeface="Lexend Medium"/>
                <a:cs typeface="Lexend Medium"/>
                <a:sym typeface="Lexend Medium"/>
              </a:rPr>
              <a:t>Importance:</a:t>
            </a:r>
            <a:endParaRPr>
              <a:solidFill>
                <a:schemeClr val="dk1"/>
              </a:solidFill>
            </a:endParaRPr>
          </a:p>
        </p:txBody>
      </p:sp>
      <p:sp>
        <p:nvSpPr>
          <p:cNvPr id="501" name="Google Shape;501;p50"/>
          <p:cNvSpPr txBox="1"/>
          <p:nvPr>
            <p:ph idx="1" type="body"/>
          </p:nvPr>
        </p:nvSpPr>
        <p:spPr>
          <a:xfrm>
            <a:off x="311700" y="3455950"/>
            <a:ext cx="8520600" cy="1537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t>The daily Scrum improves communication and identifies barriers to productivity early before they slow workflow. It keeps the team focused toward the goals and completion of user stories.</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1"/>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7" name="Google Shape;507;p51"/>
          <p:cNvSpPr txBox="1"/>
          <p:nvPr>
            <p:ph idx="1" type="body"/>
          </p:nvPr>
        </p:nvSpPr>
        <p:spPr>
          <a:xfrm>
            <a:off x="3825600" y="4726725"/>
            <a:ext cx="24345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Southern New Hampshire University</a:t>
            </a:r>
            <a:endParaRPr/>
          </a:p>
        </p:txBody>
      </p:sp>
      <p:sp>
        <p:nvSpPr>
          <p:cNvPr id="508" name="Google Shape;508;p51"/>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November 23, 2024</a:t>
            </a:r>
            <a:endParaRPr/>
          </a:p>
        </p:txBody>
      </p:sp>
      <p:sp>
        <p:nvSpPr>
          <p:cNvPr id="509" name="Google Shape;509;p51"/>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Step 3: Sprint Review</a:t>
            </a:r>
            <a:endParaRPr sz="2100"/>
          </a:p>
        </p:txBody>
      </p:sp>
      <p:sp>
        <p:nvSpPr>
          <p:cNvPr id="510" name="Google Shape;510;p51"/>
          <p:cNvSpPr txBox="1"/>
          <p:nvPr>
            <p:ph idx="1" type="body"/>
          </p:nvPr>
        </p:nvSpPr>
        <p:spPr>
          <a:xfrm>
            <a:off x="311700" y="1152475"/>
            <a:ext cx="8520600" cy="1537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At the official end of the sprint</a:t>
            </a:r>
            <a:endParaRPr sz="1200"/>
          </a:p>
          <a:p>
            <a:pPr indent="-304800" lvl="0" marL="457200" rtl="0" algn="l">
              <a:spcBef>
                <a:spcPts val="0"/>
              </a:spcBef>
              <a:spcAft>
                <a:spcPts val="0"/>
              </a:spcAft>
              <a:buSzPts val="1200"/>
              <a:buChar char="●"/>
            </a:pPr>
            <a:r>
              <a:rPr lang="en" sz="1200"/>
              <a:t>FInished work is shown to the product owner for feedback</a:t>
            </a:r>
            <a:endParaRPr sz="1200"/>
          </a:p>
          <a:p>
            <a:pPr indent="-304800" lvl="0" marL="457200" rtl="0" algn="l">
              <a:spcBef>
                <a:spcPts val="0"/>
              </a:spcBef>
              <a:spcAft>
                <a:spcPts val="0"/>
              </a:spcAft>
              <a:buSzPts val="1200"/>
              <a:buChar char="●"/>
            </a:pPr>
            <a:r>
              <a:rPr lang="en" sz="1200"/>
              <a:t>TIme-boxed to 4 hours for a one month sprint (Scrum Guide, 2020):</a:t>
            </a:r>
            <a:endParaRPr sz="1200"/>
          </a:p>
        </p:txBody>
      </p:sp>
      <p:sp>
        <p:nvSpPr>
          <p:cNvPr id="511" name="Google Shape;511;p51"/>
          <p:cNvSpPr txBox="1"/>
          <p:nvPr/>
        </p:nvSpPr>
        <p:spPr>
          <a:xfrm>
            <a:off x="311700" y="26898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1500">
                <a:solidFill>
                  <a:schemeClr val="dk1"/>
                </a:solidFill>
                <a:latin typeface="Lexend Medium"/>
                <a:ea typeface="Lexend Medium"/>
                <a:cs typeface="Lexend Medium"/>
                <a:sym typeface="Lexend Medium"/>
              </a:rPr>
              <a:t>Importance:</a:t>
            </a:r>
            <a:endParaRPr>
              <a:solidFill>
                <a:schemeClr val="dk1"/>
              </a:solidFill>
            </a:endParaRPr>
          </a:p>
        </p:txBody>
      </p:sp>
      <p:sp>
        <p:nvSpPr>
          <p:cNvPr id="512" name="Google Shape;512;p51"/>
          <p:cNvSpPr txBox="1"/>
          <p:nvPr>
            <p:ph idx="1" type="body"/>
          </p:nvPr>
        </p:nvSpPr>
        <p:spPr>
          <a:xfrm>
            <a:off x="311700" y="3163025"/>
            <a:ext cx="8520600" cy="1537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team and stakeholders have an opportunity to see the progress and express desired next steps. The frequency of feedback allows the team to catch any misdirection or new requirements early and redirect toward the new goal. It prevents wasted time and effort working on production that does not ultimately meet the needs of the customer.</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2"/>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8" name="Google Shape;518;p52"/>
          <p:cNvSpPr txBox="1"/>
          <p:nvPr>
            <p:ph idx="1" type="body"/>
          </p:nvPr>
        </p:nvSpPr>
        <p:spPr>
          <a:xfrm>
            <a:off x="3825600" y="4726725"/>
            <a:ext cx="24345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Southern New Hampshire University</a:t>
            </a:r>
            <a:endParaRPr/>
          </a:p>
        </p:txBody>
      </p:sp>
      <p:sp>
        <p:nvSpPr>
          <p:cNvPr id="519" name="Google Shape;519;p52"/>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November 23, 2024</a:t>
            </a:r>
            <a:endParaRPr/>
          </a:p>
        </p:txBody>
      </p:sp>
      <p:sp>
        <p:nvSpPr>
          <p:cNvPr id="520" name="Google Shape;520;p52"/>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Step 4: Sprint Retrospective</a:t>
            </a:r>
            <a:endParaRPr sz="2100"/>
          </a:p>
        </p:txBody>
      </p:sp>
      <p:sp>
        <p:nvSpPr>
          <p:cNvPr id="521" name="Google Shape;521;p52"/>
          <p:cNvSpPr txBox="1"/>
          <p:nvPr>
            <p:ph idx="1" type="body"/>
          </p:nvPr>
        </p:nvSpPr>
        <p:spPr>
          <a:xfrm>
            <a:off x="311700" y="1152475"/>
            <a:ext cx="8520600" cy="1537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private end of the sprint and an opportunity for the team to reflect on what went well/badly as a development team and what can be improved for the next sprint.</a:t>
            </a:r>
            <a:endParaRPr sz="1200"/>
          </a:p>
          <a:p>
            <a:pPr indent="-304800" lvl="0" marL="457200" rtl="0" algn="l">
              <a:spcBef>
                <a:spcPts val="0"/>
              </a:spcBef>
              <a:spcAft>
                <a:spcPts val="0"/>
              </a:spcAft>
              <a:buSzPts val="1200"/>
              <a:buChar char="●"/>
            </a:pPr>
            <a:r>
              <a:rPr lang="en" sz="1200"/>
              <a:t>Reflect on “individuals, interactions, processes, tools” during the previous sprint (Scrum Guide, 2020)</a:t>
            </a:r>
            <a:endParaRPr sz="1200"/>
          </a:p>
          <a:p>
            <a:pPr indent="-304800" lvl="0" marL="457200" rtl="0" algn="l">
              <a:spcBef>
                <a:spcPts val="0"/>
              </a:spcBef>
              <a:spcAft>
                <a:spcPts val="0"/>
              </a:spcAft>
              <a:buSzPts val="1200"/>
              <a:buChar char="●"/>
            </a:pPr>
            <a:r>
              <a:rPr lang="en" sz="1200"/>
              <a:t>Time-boxed to 3 hours for a one month sprint</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
        <p:nvSpPr>
          <p:cNvPr id="522" name="Google Shape;522;p52"/>
          <p:cNvSpPr txBox="1"/>
          <p:nvPr/>
        </p:nvSpPr>
        <p:spPr>
          <a:xfrm>
            <a:off x="311700" y="26898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1500">
                <a:solidFill>
                  <a:schemeClr val="dk1"/>
                </a:solidFill>
                <a:latin typeface="Lexend Medium"/>
                <a:ea typeface="Lexend Medium"/>
                <a:cs typeface="Lexend Medium"/>
                <a:sym typeface="Lexend Medium"/>
              </a:rPr>
              <a:t>Importance:</a:t>
            </a:r>
            <a:endParaRPr>
              <a:solidFill>
                <a:schemeClr val="dk1"/>
              </a:solidFill>
            </a:endParaRPr>
          </a:p>
        </p:txBody>
      </p:sp>
      <p:sp>
        <p:nvSpPr>
          <p:cNvPr id="523" name="Google Shape;523;p52"/>
          <p:cNvSpPr txBox="1"/>
          <p:nvPr>
            <p:ph idx="1" type="body"/>
          </p:nvPr>
        </p:nvSpPr>
        <p:spPr>
          <a:xfrm>
            <a:off x="311700" y="3198025"/>
            <a:ext cx="8520600" cy="1537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t>Encourages the team to continue to improve their own system for increased productivity and efficiency</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3"/>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9" name="Google Shape;529;p53"/>
          <p:cNvSpPr txBox="1"/>
          <p:nvPr>
            <p:ph idx="1" type="body"/>
          </p:nvPr>
        </p:nvSpPr>
        <p:spPr>
          <a:xfrm>
            <a:off x="3825600" y="4726725"/>
            <a:ext cx="24345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Southern New Hampshire University</a:t>
            </a:r>
            <a:endParaRPr/>
          </a:p>
        </p:txBody>
      </p:sp>
      <p:sp>
        <p:nvSpPr>
          <p:cNvPr id="530" name="Google Shape;530;p53"/>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November 23, 2024</a:t>
            </a:r>
            <a:endParaRPr/>
          </a:p>
        </p:txBody>
      </p:sp>
      <p:sp>
        <p:nvSpPr>
          <p:cNvPr id="531" name="Google Shape;531;p53"/>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Describing Waterfall Model</a:t>
            </a:r>
            <a:endParaRPr sz="7600"/>
          </a:p>
        </p:txBody>
      </p:sp>
      <p:sp>
        <p:nvSpPr>
          <p:cNvPr id="532" name="Google Shape;532;p53"/>
          <p:cNvSpPr txBox="1"/>
          <p:nvPr>
            <p:ph idx="1" type="body"/>
          </p:nvPr>
        </p:nvSpPr>
        <p:spPr>
          <a:xfrm>
            <a:off x="311700" y="1152475"/>
            <a:ext cx="8520600" cy="11772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SzPts val="1450"/>
              <a:buChar char="●"/>
            </a:pPr>
            <a:r>
              <a:rPr lang="en" sz="1450"/>
              <a:t>Linear and sequential development</a:t>
            </a:r>
            <a:endParaRPr sz="1450"/>
          </a:p>
          <a:p>
            <a:pPr indent="-320675" lvl="0" marL="457200" rtl="0" algn="l">
              <a:spcBef>
                <a:spcPts val="0"/>
              </a:spcBef>
              <a:spcAft>
                <a:spcPts val="0"/>
              </a:spcAft>
              <a:buSzPts val="1450"/>
              <a:buChar char="●"/>
            </a:pPr>
            <a:r>
              <a:rPr lang="en" sz="1450"/>
              <a:t>Planning is done up-front</a:t>
            </a:r>
            <a:endParaRPr sz="1450"/>
          </a:p>
          <a:p>
            <a:pPr indent="-320675" lvl="0" marL="457200" rtl="0" algn="l">
              <a:spcBef>
                <a:spcPts val="0"/>
              </a:spcBef>
              <a:spcAft>
                <a:spcPts val="0"/>
              </a:spcAft>
              <a:buSzPts val="1450"/>
              <a:buChar char="●"/>
            </a:pPr>
            <a:r>
              <a:rPr lang="en" sz="1450"/>
              <a:t>Once one stage of development ends, the next begins and previous stages are not revisited</a:t>
            </a:r>
            <a:endParaRPr sz="1450"/>
          </a:p>
          <a:p>
            <a:pPr indent="0" lvl="0" marL="0" rtl="0" algn="l">
              <a:spcBef>
                <a:spcPts val="1200"/>
              </a:spcBef>
              <a:spcAft>
                <a:spcPts val="0"/>
              </a:spcAft>
              <a:buNone/>
            </a:pPr>
            <a:r>
              <a:t/>
            </a:r>
            <a:endParaRPr sz="1450"/>
          </a:p>
          <a:p>
            <a:pPr indent="0" lvl="0" marL="0" rtl="0" algn="l">
              <a:spcBef>
                <a:spcPts val="1200"/>
              </a:spcBef>
              <a:spcAft>
                <a:spcPts val="1200"/>
              </a:spcAft>
              <a:buNone/>
            </a:pPr>
            <a:r>
              <a:t/>
            </a:r>
            <a:endParaRPr sz="1450">
              <a:highlight>
                <a:srgbClr val="FFFFFF"/>
              </a:highlight>
            </a:endParaRPr>
          </a:p>
        </p:txBody>
      </p:sp>
      <p:sp>
        <p:nvSpPr>
          <p:cNvPr id="533" name="Google Shape;533;p53"/>
          <p:cNvSpPr txBox="1"/>
          <p:nvPr/>
        </p:nvSpPr>
        <p:spPr>
          <a:xfrm>
            <a:off x="311700" y="2750450"/>
            <a:ext cx="8520600" cy="180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50">
                <a:solidFill>
                  <a:schemeClr val="dk1"/>
                </a:solidFill>
                <a:latin typeface="DM Sans"/>
                <a:ea typeface="DM Sans"/>
                <a:cs typeface="DM Sans"/>
                <a:sym typeface="DM Sans"/>
              </a:rPr>
              <a:t>If we had completed the SNHU Travel project using the Waterfall approach, we would’ve initiated the project with thorough design and staging. This would have likely slowed our initial start up time. It also would have reduced the ability to adapt to the changes the client brought up late in the development. process It is less likely that we would have finished working code at the end of each week, without the iterative deadline built into Agile. Feedback from the client throughout the process would have been less likely to occur, which would have resulted in less customer satisfaction at the end of the project.</a:t>
            </a:r>
            <a:endParaRPr sz="1450">
              <a:solidFill>
                <a:schemeClr val="dk1"/>
              </a:solidFill>
              <a:latin typeface="DM Sans"/>
              <a:ea typeface="DM Sans"/>
              <a:cs typeface="DM Sans"/>
              <a:sym typeface="DM Sans"/>
            </a:endParaRPr>
          </a:p>
          <a:p>
            <a:pPr indent="0" lvl="0" marL="0" rtl="0" algn="l">
              <a:lnSpc>
                <a:spcPct val="115000"/>
              </a:lnSpc>
              <a:spcBef>
                <a:spcPts val="1200"/>
              </a:spcBef>
              <a:spcAft>
                <a:spcPts val="1200"/>
              </a:spcAft>
              <a:buNone/>
            </a:pPr>
            <a:r>
              <a:t/>
            </a:r>
            <a:endParaRPr sz="1450">
              <a:solidFill>
                <a:schemeClr val="dk1"/>
              </a:solidFill>
              <a:highlight>
                <a:schemeClr val="accent4"/>
              </a:highlight>
              <a:latin typeface="DM Sans"/>
              <a:ea typeface="DM Sans"/>
              <a:cs typeface="DM Sans"/>
              <a:sym typeface="DM Sans"/>
            </a:endParaRPr>
          </a:p>
        </p:txBody>
      </p:sp>
      <p:sp>
        <p:nvSpPr>
          <p:cNvPr id="534" name="Google Shape;534;p53"/>
          <p:cNvSpPr txBox="1"/>
          <p:nvPr/>
        </p:nvSpPr>
        <p:spPr>
          <a:xfrm>
            <a:off x="311700" y="2350050"/>
            <a:ext cx="4900500" cy="4434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2100">
                <a:solidFill>
                  <a:schemeClr val="dk1"/>
                </a:solidFill>
                <a:latin typeface="Lexend Medium"/>
                <a:ea typeface="Lexend Medium"/>
                <a:cs typeface="Lexend Medium"/>
                <a:sym typeface="Lexend Medium"/>
              </a:rPr>
              <a:t>How it would’ve been different…</a:t>
            </a:r>
            <a:endParaRPr sz="7600">
              <a:solidFill>
                <a:schemeClr val="dk1"/>
              </a:solidFill>
              <a:latin typeface="Lexend Medium"/>
              <a:ea typeface="Lexend Medium"/>
              <a:cs typeface="Lexend Medium"/>
              <a:sym typeface="Lexend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4"/>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0" name="Google Shape;540;p54"/>
          <p:cNvSpPr txBox="1"/>
          <p:nvPr>
            <p:ph idx="1" type="body"/>
          </p:nvPr>
        </p:nvSpPr>
        <p:spPr>
          <a:xfrm>
            <a:off x="3825600" y="4726725"/>
            <a:ext cx="24345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Southern New Hampshire University</a:t>
            </a:r>
            <a:endParaRPr/>
          </a:p>
        </p:txBody>
      </p:sp>
      <p:sp>
        <p:nvSpPr>
          <p:cNvPr id="541" name="Google Shape;541;p54"/>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November 23, 2024</a:t>
            </a:r>
            <a:endParaRPr/>
          </a:p>
        </p:txBody>
      </p:sp>
      <p:sp>
        <p:nvSpPr>
          <p:cNvPr id="542" name="Google Shape;542;p54"/>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Lexend"/>
                <a:ea typeface="Lexend"/>
                <a:cs typeface="Lexend"/>
                <a:sym typeface="Lexend"/>
              </a:rPr>
              <a:t>For instance,</a:t>
            </a:r>
            <a:endParaRPr b="1" sz="2100">
              <a:latin typeface="Lexend"/>
              <a:ea typeface="Lexend"/>
              <a:cs typeface="Lexend"/>
              <a:sym typeface="Lexend"/>
            </a:endParaRPr>
          </a:p>
        </p:txBody>
      </p:sp>
      <p:sp>
        <p:nvSpPr>
          <p:cNvPr id="543" name="Google Shape;543;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50">
              <a:highlight>
                <a:schemeClr val="accent4"/>
              </a:highlight>
            </a:endParaRPr>
          </a:p>
          <a:p>
            <a:pPr indent="0" lvl="0" marL="0" rtl="0" algn="l">
              <a:spcBef>
                <a:spcPts val="1200"/>
              </a:spcBef>
              <a:spcAft>
                <a:spcPts val="0"/>
              </a:spcAft>
              <a:buNone/>
            </a:pPr>
            <a:r>
              <a:rPr lang="en" sz="1450"/>
              <a:t>When the new information from the product owner predicted that the next big travel trend was Detox/Health travel, Agile allowed for the project to take a new direction. Also the frequent communication with the product owner allowed this changing requirement need to be expressed.</a:t>
            </a:r>
            <a:endParaRPr sz="1450"/>
          </a:p>
          <a:p>
            <a:pPr indent="0" lvl="0" marL="0" rtl="0" algn="l">
              <a:spcBef>
                <a:spcPts val="1200"/>
              </a:spcBef>
              <a:spcAft>
                <a:spcPts val="0"/>
              </a:spcAft>
              <a:buNone/>
            </a:pPr>
            <a:r>
              <a:rPr lang="en" sz="1450"/>
              <a:t>The Waterfall approach would likely not have been in constant contact with the product owner and might not have even heard about the changing needs of the client. Additionally the waterfall approach does not allow the development to go backwards if a stage has already been completed. Like water traveling over the stair-stepped pools of a waterfall, no water can travel back up to an earlier pool.</a:t>
            </a:r>
            <a:endParaRPr sz="1450"/>
          </a:p>
          <a:p>
            <a:pPr indent="0" lvl="0" marL="0" rtl="0" algn="l">
              <a:spcBef>
                <a:spcPts val="1200"/>
              </a:spcBef>
              <a:spcAft>
                <a:spcPts val="0"/>
              </a:spcAft>
              <a:buNone/>
            </a:pPr>
            <a:r>
              <a:t/>
            </a:r>
            <a:endParaRPr sz="1450">
              <a:highlight>
                <a:schemeClr val="accent4"/>
              </a:highlight>
            </a:endParaRPr>
          </a:p>
          <a:p>
            <a:pPr indent="0" lvl="0" marL="0" rtl="0" algn="l">
              <a:spcBef>
                <a:spcPts val="1200"/>
              </a:spcBef>
              <a:spcAft>
                <a:spcPts val="1200"/>
              </a:spcAft>
              <a:buNone/>
            </a:pPr>
            <a:r>
              <a:t/>
            </a:r>
            <a:endParaRPr sz="1450">
              <a:highlight>
                <a:schemeClr val="accent4"/>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5"/>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9" name="Google Shape;549;p55"/>
          <p:cNvSpPr txBox="1"/>
          <p:nvPr>
            <p:ph idx="1" type="body"/>
          </p:nvPr>
        </p:nvSpPr>
        <p:spPr>
          <a:xfrm>
            <a:off x="3825600" y="4726725"/>
            <a:ext cx="24345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Southern New Hampshire University</a:t>
            </a:r>
            <a:endParaRPr/>
          </a:p>
        </p:txBody>
      </p:sp>
      <p:sp>
        <p:nvSpPr>
          <p:cNvPr id="550" name="Google Shape;550;p55"/>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November 23, 2024</a:t>
            </a:r>
            <a:endParaRPr/>
          </a:p>
        </p:txBody>
      </p:sp>
      <p:sp>
        <p:nvSpPr>
          <p:cNvPr id="551" name="Google Shape;551;p55"/>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Waterfall or Agile?</a:t>
            </a:r>
            <a:endParaRPr sz="7600"/>
          </a:p>
        </p:txBody>
      </p:sp>
      <p:sp>
        <p:nvSpPr>
          <p:cNvPr id="552" name="Google Shape;552;p55"/>
          <p:cNvSpPr txBox="1"/>
          <p:nvPr>
            <p:ph idx="1" type="body"/>
          </p:nvPr>
        </p:nvSpPr>
        <p:spPr>
          <a:xfrm>
            <a:off x="311700" y="836900"/>
            <a:ext cx="8520600" cy="39357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SzPts val="1450"/>
              <a:buChar char="●"/>
            </a:pPr>
            <a:r>
              <a:rPr b="1" lang="en" sz="1450"/>
              <a:t>Consider the timeline requirements of the project</a:t>
            </a:r>
            <a:endParaRPr b="1" sz="1450"/>
          </a:p>
          <a:p>
            <a:pPr indent="-320675" lvl="1" marL="914400" rtl="0" algn="l">
              <a:spcBef>
                <a:spcPts val="0"/>
              </a:spcBef>
              <a:spcAft>
                <a:spcPts val="0"/>
              </a:spcAft>
              <a:buSzPts val="1450"/>
              <a:buChar char="○"/>
            </a:pPr>
            <a:r>
              <a:rPr lang="en" sz="1450"/>
              <a:t>A project that values a strict deadline over the perfect product is better suited for the Waterfall approach.</a:t>
            </a:r>
            <a:endParaRPr sz="1450"/>
          </a:p>
          <a:p>
            <a:pPr indent="-320675" lvl="1" marL="914400" rtl="0" algn="l">
              <a:spcBef>
                <a:spcPts val="0"/>
              </a:spcBef>
              <a:spcAft>
                <a:spcPts val="0"/>
              </a:spcAft>
              <a:buSzPts val="1450"/>
              <a:buChar char="○"/>
            </a:pPr>
            <a:r>
              <a:rPr lang="en" sz="1450"/>
              <a:t>A project that values creating the perfect product with a variable deadline is better suited for the Agile approach.</a:t>
            </a:r>
            <a:endParaRPr sz="1450"/>
          </a:p>
          <a:p>
            <a:pPr indent="-320675" lvl="2" marL="1371600" rtl="0" algn="l">
              <a:spcBef>
                <a:spcPts val="0"/>
              </a:spcBef>
              <a:spcAft>
                <a:spcPts val="0"/>
              </a:spcAft>
              <a:buSzPts val="1450"/>
              <a:buChar char="■"/>
            </a:pPr>
            <a:r>
              <a:rPr lang="en" sz="1450"/>
              <a:t>SNHU Travel was looking to develop a product with a quick deliverable and potential adaptation long-term, which was a great indicator that Agile would work well for them.</a:t>
            </a:r>
            <a:endParaRPr sz="1450"/>
          </a:p>
          <a:p>
            <a:pPr indent="-320675" lvl="0" marL="457200" rtl="0" algn="l">
              <a:spcBef>
                <a:spcPts val="0"/>
              </a:spcBef>
              <a:spcAft>
                <a:spcPts val="0"/>
              </a:spcAft>
              <a:buSzPts val="1450"/>
              <a:buChar char="●"/>
            </a:pPr>
            <a:r>
              <a:rPr b="1" lang="en" sz="1450"/>
              <a:t>Consider the availability of the product owner</a:t>
            </a:r>
            <a:endParaRPr b="1" sz="1450"/>
          </a:p>
          <a:p>
            <a:pPr indent="-320675" lvl="1" marL="914400" rtl="0" algn="l">
              <a:spcBef>
                <a:spcPts val="0"/>
              </a:spcBef>
              <a:spcAft>
                <a:spcPts val="0"/>
              </a:spcAft>
              <a:buSzPts val="1450"/>
              <a:buChar char="○"/>
            </a:pPr>
            <a:r>
              <a:rPr lang="en" sz="1450"/>
              <a:t>A project with a actively-involved, knowledgeable product owner is better suited for the Agile approach.</a:t>
            </a:r>
            <a:endParaRPr sz="1450"/>
          </a:p>
          <a:p>
            <a:pPr indent="-320675" lvl="1" marL="914400" rtl="0" algn="l">
              <a:spcBef>
                <a:spcPts val="0"/>
              </a:spcBef>
              <a:spcAft>
                <a:spcPts val="0"/>
              </a:spcAft>
              <a:buSzPts val="1450"/>
              <a:buChar char="○"/>
            </a:pPr>
            <a:r>
              <a:rPr lang="en" sz="1450"/>
              <a:t>A project with a non-participating product owner is better suited for the Waterfall approach</a:t>
            </a:r>
            <a:endParaRPr sz="1450"/>
          </a:p>
          <a:p>
            <a:pPr indent="-320675" lvl="2" marL="1371600" rtl="0" algn="l">
              <a:spcBef>
                <a:spcPts val="0"/>
              </a:spcBef>
              <a:spcAft>
                <a:spcPts val="0"/>
              </a:spcAft>
              <a:buSzPts val="1450"/>
              <a:buChar char="■"/>
            </a:pPr>
            <a:r>
              <a:rPr lang="en" sz="1450"/>
              <a:t>SNHU Travel had a knowledgeable and willing product owner so it was a great indicator that Agile would work well for them.</a:t>
            </a:r>
            <a:endParaRPr sz="14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6"/>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8" name="Google Shape;558;p56"/>
          <p:cNvSpPr txBox="1"/>
          <p:nvPr>
            <p:ph idx="1" type="body"/>
          </p:nvPr>
        </p:nvSpPr>
        <p:spPr>
          <a:xfrm>
            <a:off x="3825600" y="4726725"/>
            <a:ext cx="24345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Southern New Hampshire University</a:t>
            </a:r>
            <a:endParaRPr/>
          </a:p>
        </p:txBody>
      </p:sp>
      <p:sp>
        <p:nvSpPr>
          <p:cNvPr id="559" name="Google Shape;559;p56"/>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November 23, 2024</a:t>
            </a:r>
            <a:endParaRPr/>
          </a:p>
        </p:txBody>
      </p:sp>
      <p:sp>
        <p:nvSpPr>
          <p:cNvPr id="560" name="Google Shape;560;p56"/>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Waterfall or Agile? (cont.)</a:t>
            </a:r>
            <a:endParaRPr sz="7600"/>
          </a:p>
        </p:txBody>
      </p:sp>
      <p:sp>
        <p:nvSpPr>
          <p:cNvPr id="561" name="Google Shape;561;p56"/>
          <p:cNvSpPr txBox="1"/>
          <p:nvPr>
            <p:ph idx="1" type="body"/>
          </p:nvPr>
        </p:nvSpPr>
        <p:spPr>
          <a:xfrm>
            <a:off x="311700" y="836900"/>
            <a:ext cx="8520600" cy="39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50"/>
          </a:p>
          <a:p>
            <a:pPr indent="-320675" lvl="0" marL="457200" rtl="0" algn="l">
              <a:spcBef>
                <a:spcPts val="1200"/>
              </a:spcBef>
              <a:spcAft>
                <a:spcPts val="0"/>
              </a:spcAft>
              <a:buSzPts val="1450"/>
              <a:buChar char="●"/>
            </a:pPr>
            <a:r>
              <a:rPr b="1" lang="en" sz="1450"/>
              <a:t>Consider the nature of the project</a:t>
            </a:r>
            <a:endParaRPr b="1" sz="1450"/>
          </a:p>
          <a:p>
            <a:pPr indent="-320675" lvl="1" marL="914400" rtl="0" algn="l">
              <a:spcBef>
                <a:spcPts val="0"/>
              </a:spcBef>
              <a:spcAft>
                <a:spcPts val="0"/>
              </a:spcAft>
              <a:buSzPts val="1450"/>
              <a:buChar char="○"/>
            </a:pPr>
            <a:r>
              <a:rPr lang="en" sz="1450"/>
              <a:t>A project with well-defined, unchanging requirements might be better suited for the Waterfall approach</a:t>
            </a:r>
            <a:endParaRPr sz="1450"/>
          </a:p>
          <a:p>
            <a:pPr indent="-320675" lvl="1" marL="914400" rtl="0" algn="l">
              <a:spcBef>
                <a:spcPts val="0"/>
              </a:spcBef>
              <a:spcAft>
                <a:spcPts val="0"/>
              </a:spcAft>
              <a:buSzPts val="1450"/>
              <a:buChar char="○"/>
            </a:pPr>
            <a:r>
              <a:rPr lang="en" sz="1450"/>
              <a:t>A project with less-structure requirements, that change over time is better suited for an Agile approach</a:t>
            </a:r>
            <a:endParaRPr sz="1450"/>
          </a:p>
          <a:p>
            <a:pPr indent="-320675" lvl="2" marL="1371600" rtl="0" algn="l">
              <a:spcBef>
                <a:spcPts val="0"/>
              </a:spcBef>
              <a:spcAft>
                <a:spcPts val="0"/>
              </a:spcAft>
              <a:buSzPts val="1450"/>
              <a:buChar char="■"/>
            </a:pPr>
            <a:r>
              <a:rPr lang="en" sz="1450"/>
              <a:t>SNHU Travel was developing a product to meet a fast-paced business demand. It was critical that the product could adapt to the most recent trends which is a great indicator that Agile would work well for them.</a:t>
            </a:r>
            <a:endParaRPr sz="1450"/>
          </a:p>
          <a:p>
            <a:pPr indent="0" lvl="0" marL="0" rtl="0" algn="l">
              <a:spcBef>
                <a:spcPts val="1200"/>
              </a:spcBef>
              <a:spcAft>
                <a:spcPts val="1200"/>
              </a:spcAft>
              <a:buNone/>
            </a:pPr>
            <a:r>
              <a:t/>
            </a:r>
            <a:endParaRPr sz="145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7"/>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7" name="Google Shape;567;p57"/>
          <p:cNvSpPr txBox="1"/>
          <p:nvPr>
            <p:ph idx="1" type="body"/>
          </p:nvPr>
        </p:nvSpPr>
        <p:spPr>
          <a:xfrm>
            <a:off x="3825600" y="4726725"/>
            <a:ext cx="24345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Southern New Hampshire University</a:t>
            </a:r>
            <a:endParaRPr/>
          </a:p>
        </p:txBody>
      </p:sp>
      <p:sp>
        <p:nvSpPr>
          <p:cNvPr id="568" name="Google Shape;568;p57"/>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November 23, 2024</a:t>
            </a:r>
            <a:endParaRPr/>
          </a:p>
        </p:txBody>
      </p:sp>
      <p:sp>
        <p:nvSpPr>
          <p:cNvPr id="569" name="Google Shape;569;p57"/>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References</a:t>
            </a:r>
            <a:endParaRPr sz="2100"/>
          </a:p>
        </p:txBody>
      </p:sp>
      <p:sp>
        <p:nvSpPr>
          <p:cNvPr id="570" name="Google Shape;570;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latin typeface="Lexend"/>
                <a:ea typeface="Lexend"/>
                <a:cs typeface="Lexend"/>
                <a:sym typeface="Lexend"/>
              </a:rPr>
              <a:t>Cobb, C (2015). The Project Manager’s Guide to Mastering Agile : Principles and Practices for an Adaptive Approach. Wiley.</a:t>
            </a:r>
            <a:endParaRPr sz="1100">
              <a:latin typeface="Lexend"/>
              <a:ea typeface="Lexend"/>
              <a:cs typeface="Lexend"/>
              <a:sym typeface="Lexend"/>
            </a:endParaRPr>
          </a:p>
          <a:p>
            <a:pPr indent="0" lvl="0" marL="0" rtl="0" algn="l">
              <a:lnSpc>
                <a:spcPct val="100000"/>
              </a:lnSpc>
              <a:spcBef>
                <a:spcPts val="1200"/>
              </a:spcBef>
              <a:spcAft>
                <a:spcPts val="0"/>
              </a:spcAft>
              <a:buNone/>
            </a:pPr>
            <a:r>
              <a:rPr lang="en" sz="1100">
                <a:latin typeface="Lexend"/>
                <a:ea typeface="Lexend"/>
                <a:cs typeface="Lexend"/>
                <a:sym typeface="Lexend"/>
              </a:rPr>
              <a:t>Foley, J. (2024, September 12). </a:t>
            </a:r>
            <a:r>
              <a:rPr i="1" lang="en" sz="1100">
                <a:latin typeface="Lexend"/>
                <a:ea typeface="Lexend"/>
                <a:cs typeface="Lexend"/>
                <a:sym typeface="Lexend"/>
              </a:rPr>
              <a:t>12 principles behind the Agile Manifesto: Agile Alliance</a:t>
            </a:r>
            <a:r>
              <a:rPr lang="en" sz="1100">
                <a:latin typeface="Lexend"/>
                <a:ea typeface="Lexend"/>
                <a:cs typeface="Lexend"/>
                <a:sym typeface="Lexend"/>
              </a:rPr>
              <a:t>. Agile Alliance. https://www.agilealliance.org/agile101/12-principles-behind-the-agile-manifesto/ </a:t>
            </a:r>
            <a:endParaRPr sz="1100">
              <a:latin typeface="Lexend"/>
              <a:ea typeface="Lexend"/>
              <a:cs typeface="Lexend"/>
              <a:sym typeface="Lexend"/>
            </a:endParaRPr>
          </a:p>
          <a:p>
            <a:pPr indent="0" lvl="0" marL="0" rtl="0" algn="l">
              <a:lnSpc>
                <a:spcPct val="100000"/>
              </a:lnSpc>
              <a:spcBef>
                <a:spcPts val="1200"/>
              </a:spcBef>
              <a:spcAft>
                <a:spcPts val="0"/>
              </a:spcAft>
              <a:buNone/>
            </a:pPr>
            <a:r>
              <a:rPr lang="en" sz="1100">
                <a:latin typeface="Lexend"/>
                <a:ea typeface="Lexend"/>
                <a:cs typeface="Lexend"/>
                <a:sym typeface="Lexend"/>
              </a:rPr>
              <a:t>Ken Schwaber and Jeff Sutherland. (n.d.). </a:t>
            </a:r>
            <a:r>
              <a:rPr i="1" lang="en" sz="1100">
                <a:latin typeface="Lexend"/>
                <a:ea typeface="Lexend"/>
                <a:cs typeface="Lexend"/>
                <a:sym typeface="Lexend"/>
              </a:rPr>
              <a:t>The 2020 Scrum Guide</a:t>
            </a:r>
            <a:r>
              <a:rPr lang="en" sz="1100">
                <a:latin typeface="Lexend"/>
                <a:ea typeface="Lexend"/>
                <a:cs typeface="Lexend"/>
                <a:sym typeface="Lexend"/>
              </a:rPr>
              <a:t>. Scrum Guide. https://scrumguides.org/scrum-guide.html#the-sprint </a:t>
            </a:r>
            <a:endParaRPr sz="1100">
              <a:latin typeface="Lexend"/>
              <a:ea typeface="Lexend"/>
              <a:cs typeface="Lexend"/>
              <a:sym typeface="Lexend"/>
            </a:endParaRPr>
          </a:p>
          <a:p>
            <a:pPr indent="0" lvl="0" marL="0" rtl="0" algn="l">
              <a:spcBef>
                <a:spcPts val="1200"/>
              </a:spcBef>
              <a:spcAft>
                <a:spcPts val="0"/>
              </a:spcAft>
              <a:buNone/>
            </a:pPr>
            <a:r>
              <a:rPr lang="en" sz="1100">
                <a:latin typeface="Lexend"/>
                <a:ea typeface="Lexend"/>
                <a:cs typeface="Lexend"/>
                <a:sym typeface="Lexend"/>
              </a:rPr>
              <a:t>Leather, E. (2017, April 7). </a:t>
            </a:r>
            <a:r>
              <a:rPr i="1" lang="en" sz="1100">
                <a:latin typeface="Lexend"/>
                <a:ea typeface="Lexend"/>
                <a:cs typeface="Lexend"/>
                <a:sym typeface="Lexend"/>
              </a:rPr>
              <a:t>Amazonian agility</a:t>
            </a:r>
            <a:r>
              <a:rPr lang="en" sz="1100">
                <a:latin typeface="Lexend"/>
                <a:ea typeface="Lexend"/>
                <a:cs typeface="Lexend"/>
                <a:sym typeface="Lexend"/>
              </a:rPr>
              <a:t>. Medium. https://medium.com/frontira/amazonian-agility-e3720ff004f7 </a:t>
            </a:r>
            <a:endParaRPr sz="1100">
              <a:latin typeface="Lexend"/>
              <a:ea typeface="Lexend"/>
              <a:cs typeface="Lexend"/>
              <a:sym typeface="Lexend"/>
            </a:endParaRPr>
          </a:p>
          <a:p>
            <a:pPr indent="0" lvl="0" marL="0" rtl="0" algn="l">
              <a:lnSpc>
                <a:spcPct val="100000"/>
              </a:lnSpc>
              <a:spcBef>
                <a:spcPts val="1200"/>
              </a:spcBef>
              <a:spcAft>
                <a:spcPts val="1200"/>
              </a:spcAft>
              <a:buNone/>
            </a:pPr>
            <a:r>
              <a:rPr lang="en" sz="1100">
                <a:latin typeface="Lexend"/>
                <a:ea typeface="Lexend"/>
                <a:cs typeface="Lexend"/>
                <a:sym typeface="Lexend"/>
              </a:rPr>
              <a:t>Martin, R. C. (2020). </a:t>
            </a:r>
            <a:r>
              <a:rPr i="1" lang="en" sz="1100">
                <a:latin typeface="Lexend"/>
                <a:ea typeface="Lexend"/>
                <a:cs typeface="Lexend"/>
                <a:sym typeface="Lexend"/>
              </a:rPr>
              <a:t>Clean agile: Back to basics</a:t>
            </a:r>
            <a:r>
              <a:rPr lang="en" sz="1100">
                <a:latin typeface="Lexend"/>
                <a:ea typeface="Lexend"/>
                <a:cs typeface="Lexend"/>
                <a:sym typeface="Lexend"/>
              </a:rPr>
              <a:t>. Pearson.</a:t>
            </a:r>
            <a:endParaRPr sz="1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0"/>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40"/>
          <p:cNvSpPr txBox="1"/>
          <p:nvPr>
            <p:ph type="title"/>
          </p:nvPr>
        </p:nvSpPr>
        <p:spPr>
          <a:xfrm>
            <a:off x="146450" y="182880"/>
            <a:ext cx="4506900" cy="11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Agile?</a:t>
            </a:r>
            <a:endParaRPr/>
          </a:p>
        </p:txBody>
      </p:sp>
      <p:sp>
        <p:nvSpPr>
          <p:cNvPr id="312" name="Google Shape;312;p40"/>
          <p:cNvSpPr txBox="1"/>
          <p:nvPr/>
        </p:nvSpPr>
        <p:spPr>
          <a:xfrm>
            <a:off x="364350" y="1631738"/>
            <a:ext cx="8432100" cy="28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A software development framework created in 2001 by a group of software developers looking for an alternative to the Waterfall method (Martin, 2020). The new framework emphasized adaptability and short iterations with lots of feedback from the stakeholders. The goal is to end each iteration with a deliverable that can be shared with the stakeholders, which allows further input and better alignment with user needs. It emphasizes collaboration, continuous improvement, and a positive relationship with change.</a:t>
            </a:r>
            <a:endParaRPr>
              <a:solidFill>
                <a:schemeClr val="dk1"/>
              </a:solidFill>
              <a:latin typeface="DM Sans"/>
              <a:ea typeface="DM Sans"/>
              <a:cs typeface="DM Sans"/>
              <a:sym typeface="DM Sans"/>
            </a:endParaRPr>
          </a:p>
        </p:txBody>
      </p:sp>
      <p:sp>
        <p:nvSpPr>
          <p:cNvPr id="313" name="Google Shape;313;p40"/>
          <p:cNvSpPr txBox="1"/>
          <p:nvPr>
            <p:ph idx="1" type="body"/>
          </p:nvPr>
        </p:nvSpPr>
        <p:spPr>
          <a:xfrm>
            <a:off x="3825600" y="4726725"/>
            <a:ext cx="24345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Southern New Hampshire University</a:t>
            </a:r>
            <a:endParaRPr/>
          </a:p>
        </p:txBody>
      </p:sp>
      <p:sp>
        <p:nvSpPr>
          <p:cNvPr id="314" name="Google Shape;314;p40"/>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November 23, 2024</a:t>
            </a:r>
            <a:endParaRPr/>
          </a:p>
        </p:txBody>
      </p:sp>
      <p:sp>
        <p:nvSpPr>
          <p:cNvPr id="315" name="Google Shape;315;p40"/>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1" name="Google Shape;321;p41"/>
          <p:cNvSpPr txBox="1"/>
          <p:nvPr>
            <p:ph type="title"/>
          </p:nvPr>
        </p:nvSpPr>
        <p:spPr>
          <a:xfrm>
            <a:off x="146450" y="182880"/>
            <a:ext cx="4506900" cy="11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The Agile Manifesto:</a:t>
            </a:r>
            <a:endParaRPr sz="2900"/>
          </a:p>
          <a:p>
            <a:pPr indent="0" lvl="0" marL="0" rtl="0" algn="l">
              <a:spcBef>
                <a:spcPts val="0"/>
              </a:spcBef>
              <a:spcAft>
                <a:spcPts val="0"/>
              </a:spcAft>
              <a:buNone/>
            </a:pPr>
            <a:r>
              <a:rPr lang="en" sz="2900"/>
              <a:t>4 Key Values </a:t>
            </a:r>
            <a:r>
              <a:rPr lang="en" sz="1600"/>
              <a:t>(Martin, 2020)</a:t>
            </a:r>
            <a:endParaRPr sz="600"/>
          </a:p>
        </p:txBody>
      </p:sp>
      <p:sp>
        <p:nvSpPr>
          <p:cNvPr id="322" name="Google Shape;322;p41"/>
          <p:cNvSpPr txBox="1"/>
          <p:nvPr>
            <p:ph idx="3" type="body"/>
          </p:nvPr>
        </p:nvSpPr>
        <p:spPr>
          <a:xfrm>
            <a:off x="246619" y="2304565"/>
            <a:ext cx="1876800" cy="534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“Responding to change over following a plan.”</a:t>
            </a:r>
            <a:endParaRPr/>
          </a:p>
        </p:txBody>
      </p:sp>
      <p:sp>
        <p:nvSpPr>
          <p:cNvPr id="323" name="Google Shape;323;p41"/>
          <p:cNvSpPr txBox="1"/>
          <p:nvPr>
            <p:ph idx="4" type="body"/>
          </p:nvPr>
        </p:nvSpPr>
        <p:spPr>
          <a:xfrm>
            <a:off x="2216638" y="3840140"/>
            <a:ext cx="1876800" cy="534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“Working software over comprehensive documentation.”</a:t>
            </a:r>
            <a:endParaRPr/>
          </a:p>
        </p:txBody>
      </p:sp>
      <p:sp>
        <p:nvSpPr>
          <p:cNvPr id="324" name="Google Shape;324;p41"/>
          <p:cNvSpPr txBox="1"/>
          <p:nvPr>
            <p:ph idx="5" type="body"/>
          </p:nvPr>
        </p:nvSpPr>
        <p:spPr>
          <a:xfrm>
            <a:off x="4538828" y="2467853"/>
            <a:ext cx="1876800" cy="53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“Individuals and interactions over processes and tools.”</a:t>
            </a:r>
            <a:endParaRPr/>
          </a:p>
          <a:p>
            <a:pPr indent="0" lvl="0" marL="0" rtl="0" algn="ctr">
              <a:spcBef>
                <a:spcPts val="1200"/>
              </a:spcBef>
              <a:spcAft>
                <a:spcPts val="1200"/>
              </a:spcAft>
              <a:buNone/>
            </a:pPr>
            <a:r>
              <a:t/>
            </a:r>
            <a:endParaRPr/>
          </a:p>
        </p:txBody>
      </p:sp>
      <p:grpSp>
        <p:nvGrpSpPr>
          <p:cNvPr id="325" name="Google Shape;325;p41"/>
          <p:cNvGrpSpPr/>
          <p:nvPr/>
        </p:nvGrpSpPr>
        <p:grpSpPr>
          <a:xfrm rot="-299599">
            <a:off x="2437346" y="2813129"/>
            <a:ext cx="1435413" cy="814237"/>
            <a:chOff x="6121180" y="1963945"/>
            <a:chExt cx="2727900" cy="1547400"/>
          </a:xfrm>
        </p:grpSpPr>
        <p:sp>
          <p:nvSpPr>
            <p:cNvPr id="326" name="Google Shape;326;p41"/>
            <p:cNvSpPr/>
            <p:nvPr/>
          </p:nvSpPr>
          <p:spPr>
            <a:xfrm rot="756">
              <a:off x="6121180" y="1964245"/>
              <a:ext cx="2727900" cy="1546800"/>
            </a:xfrm>
            <a:prstGeom prst="roundRect">
              <a:avLst>
                <a:gd fmla="val 804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7" name="Google Shape;327;p41"/>
            <p:cNvSpPr/>
            <p:nvPr/>
          </p:nvSpPr>
          <p:spPr>
            <a:xfrm rot="5398209">
              <a:off x="7302225" y="2489024"/>
              <a:ext cx="575700" cy="497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328" name="Google Shape;328;p41"/>
          <p:cNvSpPr txBox="1"/>
          <p:nvPr>
            <p:ph idx="5" type="body"/>
          </p:nvPr>
        </p:nvSpPr>
        <p:spPr>
          <a:xfrm>
            <a:off x="6827991" y="3620003"/>
            <a:ext cx="1876800" cy="534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“Customer collaboration over contract negotiation.”</a:t>
            </a:r>
            <a:endParaRPr/>
          </a:p>
        </p:txBody>
      </p:sp>
      <p:grpSp>
        <p:nvGrpSpPr>
          <p:cNvPr id="329" name="Google Shape;329;p41"/>
          <p:cNvGrpSpPr/>
          <p:nvPr/>
        </p:nvGrpSpPr>
        <p:grpSpPr>
          <a:xfrm>
            <a:off x="7048975" y="2752197"/>
            <a:ext cx="1434814" cy="867800"/>
            <a:chOff x="405875" y="2363109"/>
            <a:chExt cx="1537850" cy="928129"/>
          </a:xfrm>
        </p:grpSpPr>
        <p:grpSp>
          <p:nvGrpSpPr>
            <p:cNvPr id="330" name="Google Shape;330;p41"/>
            <p:cNvGrpSpPr/>
            <p:nvPr/>
          </p:nvGrpSpPr>
          <p:grpSpPr>
            <a:xfrm>
              <a:off x="955650" y="2458163"/>
              <a:ext cx="438300" cy="305325"/>
              <a:chOff x="964525" y="2458163"/>
              <a:chExt cx="438300" cy="305325"/>
            </a:xfrm>
          </p:grpSpPr>
          <p:grpSp>
            <p:nvGrpSpPr>
              <p:cNvPr id="331" name="Google Shape;331;p41"/>
              <p:cNvGrpSpPr/>
              <p:nvPr/>
            </p:nvGrpSpPr>
            <p:grpSpPr>
              <a:xfrm>
                <a:off x="964525" y="2458163"/>
                <a:ext cx="438300" cy="154200"/>
                <a:chOff x="964525" y="2458163"/>
                <a:chExt cx="438300" cy="154200"/>
              </a:xfrm>
            </p:grpSpPr>
            <p:cxnSp>
              <p:nvCxnSpPr>
                <p:cNvPr id="332" name="Google Shape;332;p41"/>
                <p:cNvCxnSpPr/>
                <p:nvPr/>
              </p:nvCxnSpPr>
              <p:spPr>
                <a:xfrm>
                  <a:off x="964525" y="2535263"/>
                  <a:ext cx="304800" cy="0"/>
                </a:xfrm>
                <a:prstGeom prst="straightConnector1">
                  <a:avLst/>
                </a:prstGeom>
                <a:noFill/>
                <a:ln cap="flat" cmpd="sng" w="19050">
                  <a:solidFill>
                    <a:schemeClr val="dk1"/>
                  </a:solidFill>
                  <a:prstDash val="solid"/>
                  <a:round/>
                  <a:headEnd len="med" w="med" type="none"/>
                  <a:tailEnd len="med" w="med" type="none"/>
                </a:ln>
              </p:spPr>
            </p:cxnSp>
            <p:sp>
              <p:nvSpPr>
                <p:cNvPr id="333" name="Google Shape;333;p41"/>
                <p:cNvSpPr/>
                <p:nvPr/>
              </p:nvSpPr>
              <p:spPr>
                <a:xfrm rot="5400000">
                  <a:off x="1258975" y="2468513"/>
                  <a:ext cx="154200" cy="133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334" name="Google Shape;334;p41"/>
              <p:cNvGrpSpPr/>
              <p:nvPr/>
            </p:nvGrpSpPr>
            <p:grpSpPr>
              <a:xfrm>
                <a:off x="964525" y="2609288"/>
                <a:ext cx="438300" cy="154200"/>
                <a:chOff x="964525" y="2609288"/>
                <a:chExt cx="438300" cy="154200"/>
              </a:xfrm>
            </p:grpSpPr>
            <p:cxnSp>
              <p:nvCxnSpPr>
                <p:cNvPr id="335" name="Google Shape;335;p41"/>
                <p:cNvCxnSpPr/>
                <p:nvPr/>
              </p:nvCxnSpPr>
              <p:spPr>
                <a:xfrm rot="10800000">
                  <a:off x="1098025" y="2686388"/>
                  <a:ext cx="304800" cy="0"/>
                </a:xfrm>
                <a:prstGeom prst="straightConnector1">
                  <a:avLst/>
                </a:prstGeom>
                <a:noFill/>
                <a:ln cap="flat" cmpd="sng" w="19050">
                  <a:solidFill>
                    <a:schemeClr val="dk1"/>
                  </a:solidFill>
                  <a:prstDash val="solid"/>
                  <a:round/>
                  <a:headEnd len="med" w="med" type="none"/>
                  <a:tailEnd len="med" w="med" type="none"/>
                </a:ln>
              </p:spPr>
            </p:cxnSp>
            <p:sp>
              <p:nvSpPr>
                <p:cNvPr id="336" name="Google Shape;336;p41"/>
                <p:cNvSpPr/>
                <p:nvPr/>
              </p:nvSpPr>
              <p:spPr>
                <a:xfrm rot="-5400000">
                  <a:off x="954175" y="2619638"/>
                  <a:ext cx="154200" cy="133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grpSp>
          <p:nvGrpSpPr>
            <p:cNvPr id="337" name="Google Shape;337;p41"/>
            <p:cNvGrpSpPr/>
            <p:nvPr/>
          </p:nvGrpSpPr>
          <p:grpSpPr>
            <a:xfrm>
              <a:off x="405875" y="2363109"/>
              <a:ext cx="622200" cy="928129"/>
              <a:chOff x="7350525" y="918771"/>
              <a:chExt cx="622200" cy="928129"/>
            </a:xfrm>
          </p:grpSpPr>
          <p:sp>
            <p:nvSpPr>
              <p:cNvPr id="338" name="Google Shape;338;p41"/>
              <p:cNvSpPr/>
              <p:nvPr/>
            </p:nvSpPr>
            <p:spPr>
              <a:xfrm rot="5400000">
                <a:off x="7350525" y="1224700"/>
                <a:ext cx="622200" cy="622200"/>
              </a:xfrm>
              <a:prstGeom prst="pie">
                <a:avLst>
                  <a:gd fmla="val 5399541"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9" name="Google Shape;339;p41"/>
              <p:cNvSpPr/>
              <p:nvPr/>
            </p:nvSpPr>
            <p:spPr>
              <a:xfrm>
                <a:off x="7527375" y="918771"/>
                <a:ext cx="268500" cy="268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340" name="Google Shape;340;p41"/>
            <p:cNvGrpSpPr/>
            <p:nvPr/>
          </p:nvGrpSpPr>
          <p:grpSpPr>
            <a:xfrm>
              <a:off x="1321525" y="2363109"/>
              <a:ext cx="622200" cy="928129"/>
              <a:chOff x="7350525" y="918771"/>
              <a:chExt cx="622200" cy="928129"/>
            </a:xfrm>
          </p:grpSpPr>
          <p:sp>
            <p:nvSpPr>
              <p:cNvPr id="341" name="Google Shape;341;p41"/>
              <p:cNvSpPr/>
              <p:nvPr/>
            </p:nvSpPr>
            <p:spPr>
              <a:xfrm rot="5400000">
                <a:off x="7350525" y="1224700"/>
                <a:ext cx="622200" cy="622200"/>
              </a:xfrm>
              <a:prstGeom prst="pie">
                <a:avLst>
                  <a:gd fmla="val 5399541"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2" name="Google Shape;342;p41"/>
              <p:cNvSpPr/>
              <p:nvPr/>
            </p:nvSpPr>
            <p:spPr>
              <a:xfrm>
                <a:off x="7527375" y="918771"/>
                <a:ext cx="268500" cy="268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grpSp>
        <p:nvGrpSpPr>
          <p:cNvPr id="343" name="Google Shape;343;p41"/>
          <p:cNvGrpSpPr/>
          <p:nvPr/>
        </p:nvGrpSpPr>
        <p:grpSpPr>
          <a:xfrm>
            <a:off x="4986508" y="1316286"/>
            <a:ext cx="981447" cy="936214"/>
            <a:chOff x="639966" y="634086"/>
            <a:chExt cx="1086513" cy="1036438"/>
          </a:xfrm>
        </p:grpSpPr>
        <p:grpSp>
          <p:nvGrpSpPr>
            <p:cNvPr id="344" name="Google Shape;344;p41"/>
            <p:cNvGrpSpPr/>
            <p:nvPr/>
          </p:nvGrpSpPr>
          <p:grpSpPr>
            <a:xfrm>
              <a:off x="1041875" y="745249"/>
              <a:ext cx="196857" cy="197018"/>
              <a:chOff x="1297200" y="1758650"/>
              <a:chExt cx="366450" cy="366750"/>
            </a:xfrm>
          </p:grpSpPr>
          <p:cxnSp>
            <p:nvCxnSpPr>
              <p:cNvPr id="345" name="Google Shape;345;p41"/>
              <p:cNvCxnSpPr/>
              <p:nvPr/>
            </p:nvCxnSpPr>
            <p:spPr>
              <a:xfrm>
                <a:off x="1476250" y="1758650"/>
                <a:ext cx="0" cy="145500"/>
              </a:xfrm>
              <a:prstGeom prst="straightConnector1">
                <a:avLst/>
              </a:prstGeom>
              <a:noFill/>
              <a:ln cap="flat" cmpd="sng" w="19050">
                <a:solidFill>
                  <a:schemeClr val="dk1"/>
                </a:solidFill>
                <a:prstDash val="solid"/>
                <a:round/>
                <a:headEnd len="med" w="med" type="none"/>
                <a:tailEnd len="med" w="med" type="none"/>
              </a:ln>
            </p:spPr>
          </p:cxnSp>
          <p:cxnSp>
            <p:nvCxnSpPr>
              <p:cNvPr id="346" name="Google Shape;346;p41"/>
              <p:cNvCxnSpPr/>
              <p:nvPr/>
            </p:nvCxnSpPr>
            <p:spPr>
              <a:xfrm>
                <a:off x="1476250" y="1979900"/>
                <a:ext cx="0" cy="145500"/>
              </a:xfrm>
              <a:prstGeom prst="straightConnector1">
                <a:avLst/>
              </a:prstGeom>
              <a:noFill/>
              <a:ln cap="flat" cmpd="sng" w="19050">
                <a:solidFill>
                  <a:schemeClr val="dk1"/>
                </a:solidFill>
                <a:prstDash val="solid"/>
                <a:round/>
                <a:headEnd len="med" w="med" type="none"/>
                <a:tailEnd len="med" w="med" type="none"/>
              </a:ln>
            </p:spPr>
          </p:cxnSp>
          <p:cxnSp>
            <p:nvCxnSpPr>
              <p:cNvPr id="347" name="Google Shape;347;p41"/>
              <p:cNvCxnSpPr/>
              <p:nvPr/>
            </p:nvCxnSpPr>
            <p:spPr>
              <a:xfrm>
                <a:off x="1591050" y="1869428"/>
                <a:ext cx="0" cy="145200"/>
              </a:xfrm>
              <a:prstGeom prst="straightConnector1">
                <a:avLst/>
              </a:prstGeom>
              <a:noFill/>
              <a:ln cap="flat" cmpd="sng" w="19050">
                <a:solidFill>
                  <a:schemeClr val="dk1"/>
                </a:solidFill>
                <a:prstDash val="solid"/>
                <a:round/>
                <a:headEnd len="med" w="med" type="none"/>
                <a:tailEnd len="med" w="med" type="none"/>
              </a:ln>
            </p:spPr>
          </p:cxnSp>
          <p:cxnSp>
            <p:nvCxnSpPr>
              <p:cNvPr id="348" name="Google Shape;348;p41"/>
              <p:cNvCxnSpPr/>
              <p:nvPr/>
            </p:nvCxnSpPr>
            <p:spPr>
              <a:xfrm>
                <a:off x="1369800" y="1869428"/>
                <a:ext cx="0" cy="145200"/>
              </a:xfrm>
              <a:prstGeom prst="straightConnector1">
                <a:avLst/>
              </a:prstGeom>
              <a:noFill/>
              <a:ln cap="flat" cmpd="sng" w="19050">
                <a:solidFill>
                  <a:schemeClr val="dk1"/>
                </a:solidFill>
                <a:prstDash val="solid"/>
                <a:round/>
                <a:headEnd len="med" w="med" type="none"/>
                <a:tailEnd len="med" w="med" type="none"/>
              </a:ln>
            </p:spPr>
          </p:cxnSp>
        </p:grpSp>
        <p:grpSp>
          <p:nvGrpSpPr>
            <p:cNvPr id="349" name="Google Shape;349;p41"/>
            <p:cNvGrpSpPr/>
            <p:nvPr/>
          </p:nvGrpSpPr>
          <p:grpSpPr>
            <a:xfrm>
              <a:off x="1238713" y="634086"/>
              <a:ext cx="159223" cy="159353"/>
              <a:chOff x="1297200" y="1758650"/>
              <a:chExt cx="366450" cy="366750"/>
            </a:xfrm>
          </p:grpSpPr>
          <p:cxnSp>
            <p:nvCxnSpPr>
              <p:cNvPr id="350" name="Google Shape;350;p41"/>
              <p:cNvCxnSpPr/>
              <p:nvPr/>
            </p:nvCxnSpPr>
            <p:spPr>
              <a:xfrm>
                <a:off x="1476250" y="1758650"/>
                <a:ext cx="0" cy="145500"/>
              </a:xfrm>
              <a:prstGeom prst="straightConnector1">
                <a:avLst/>
              </a:prstGeom>
              <a:noFill/>
              <a:ln cap="flat" cmpd="sng" w="19050">
                <a:solidFill>
                  <a:schemeClr val="dk1"/>
                </a:solidFill>
                <a:prstDash val="solid"/>
                <a:round/>
                <a:headEnd len="med" w="med" type="none"/>
                <a:tailEnd len="med" w="med" type="none"/>
              </a:ln>
            </p:spPr>
          </p:cxnSp>
          <p:cxnSp>
            <p:nvCxnSpPr>
              <p:cNvPr id="351" name="Google Shape;351;p41"/>
              <p:cNvCxnSpPr/>
              <p:nvPr/>
            </p:nvCxnSpPr>
            <p:spPr>
              <a:xfrm>
                <a:off x="1476250" y="1979900"/>
                <a:ext cx="0" cy="145500"/>
              </a:xfrm>
              <a:prstGeom prst="straightConnector1">
                <a:avLst/>
              </a:prstGeom>
              <a:noFill/>
              <a:ln cap="flat" cmpd="sng" w="19050">
                <a:solidFill>
                  <a:schemeClr val="dk1"/>
                </a:solidFill>
                <a:prstDash val="solid"/>
                <a:round/>
                <a:headEnd len="med" w="med" type="none"/>
                <a:tailEnd len="med" w="med" type="none"/>
              </a:ln>
            </p:spPr>
          </p:cxnSp>
          <p:cxnSp>
            <p:nvCxnSpPr>
              <p:cNvPr id="352" name="Google Shape;352;p41"/>
              <p:cNvCxnSpPr/>
              <p:nvPr/>
            </p:nvCxnSpPr>
            <p:spPr>
              <a:xfrm>
                <a:off x="1591050" y="1869428"/>
                <a:ext cx="0" cy="145200"/>
              </a:xfrm>
              <a:prstGeom prst="straightConnector1">
                <a:avLst/>
              </a:prstGeom>
              <a:noFill/>
              <a:ln cap="flat" cmpd="sng" w="19050">
                <a:solidFill>
                  <a:schemeClr val="dk1"/>
                </a:solidFill>
                <a:prstDash val="solid"/>
                <a:round/>
                <a:headEnd len="med" w="med" type="none"/>
                <a:tailEnd len="med" w="med" type="none"/>
              </a:ln>
            </p:spPr>
          </p:cxnSp>
          <p:cxnSp>
            <p:nvCxnSpPr>
              <p:cNvPr id="353" name="Google Shape;353;p41"/>
              <p:cNvCxnSpPr/>
              <p:nvPr/>
            </p:nvCxnSpPr>
            <p:spPr>
              <a:xfrm>
                <a:off x="1369800" y="1869428"/>
                <a:ext cx="0" cy="145200"/>
              </a:xfrm>
              <a:prstGeom prst="straightConnector1">
                <a:avLst/>
              </a:prstGeom>
              <a:noFill/>
              <a:ln cap="flat" cmpd="sng" w="19050">
                <a:solidFill>
                  <a:schemeClr val="dk1"/>
                </a:solidFill>
                <a:prstDash val="solid"/>
                <a:round/>
                <a:headEnd len="med" w="med" type="none"/>
                <a:tailEnd len="med" w="med" type="none"/>
              </a:ln>
            </p:spPr>
          </p:cxnSp>
        </p:grpSp>
        <p:grpSp>
          <p:nvGrpSpPr>
            <p:cNvPr id="354" name="Google Shape;354;p41"/>
            <p:cNvGrpSpPr/>
            <p:nvPr/>
          </p:nvGrpSpPr>
          <p:grpSpPr>
            <a:xfrm>
              <a:off x="639966" y="935823"/>
              <a:ext cx="1086513" cy="734700"/>
              <a:chOff x="639966" y="935823"/>
              <a:chExt cx="1086513" cy="734700"/>
            </a:xfrm>
          </p:grpSpPr>
          <p:sp>
            <p:nvSpPr>
              <p:cNvPr id="355" name="Google Shape;355;p41"/>
              <p:cNvSpPr/>
              <p:nvPr/>
            </p:nvSpPr>
            <p:spPr>
              <a:xfrm rot="-901661">
                <a:off x="1257191" y="975339"/>
                <a:ext cx="391074" cy="655668"/>
              </a:xfrm>
              <a:prstGeom prst="roundRect">
                <a:avLst>
                  <a:gd fmla="val 804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6" name="Google Shape;356;p41"/>
              <p:cNvSpPr/>
              <p:nvPr/>
            </p:nvSpPr>
            <p:spPr>
              <a:xfrm flipH="1" rot="901661">
                <a:off x="718178" y="975339"/>
                <a:ext cx="391074" cy="655668"/>
              </a:xfrm>
              <a:prstGeom prst="roundRect">
                <a:avLst>
                  <a:gd fmla="val 804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sp>
        <p:nvSpPr>
          <p:cNvPr id="357" name="Google Shape;357;p41"/>
          <p:cNvSpPr/>
          <p:nvPr/>
        </p:nvSpPr>
        <p:spPr>
          <a:xfrm>
            <a:off x="550742" y="1624025"/>
            <a:ext cx="1123025" cy="515700"/>
          </a:xfrm>
          <a:custGeom>
            <a:rect b="b" l="l" r="r" t="t"/>
            <a:pathLst>
              <a:path extrusionOk="0" h="20628" w="44921">
                <a:moveTo>
                  <a:pt x="408" y="20628"/>
                </a:moveTo>
                <a:cubicBezTo>
                  <a:pt x="-1225" y="14098"/>
                  <a:pt x="6749" y="610"/>
                  <a:pt x="12350" y="4343"/>
                </a:cubicBezTo>
                <a:cubicBezTo>
                  <a:pt x="17806" y="7979"/>
                  <a:pt x="21330" y="18903"/>
                  <a:pt x="27550" y="16828"/>
                </a:cubicBezTo>
                <a:cubicBezTo>
                  <a:pt x="32384" y="15216"/>
                  <a:pt x="29271" y="6540"/>
                  <a:pt x="31893" y="2171"/>
                </a:cubicBezTo>
                <a:cubicBezTo>
                  <a:pt x="34159" y="-1604"/>
                  <a:pt x="40984" y="1970"/>
                  <a:pt x="44921" y="0"/>
                </a:cubicBezTo>
              </a:path>
            </a:pathLst>
          </a:custGeom>
          <a:noFill/>
          <a:ln cap="flat" cmpd="sng" w="38100">
            <a:solidFill>
              <a:schemeClr val="dk2"/>
            </a:solidFill>
            <a:prstDash val="solid"/>
            <a:round/>
            <a:headEnd len="med" w="med" type="none"/>
            <a:tailEnd len="med" w="med" type="none"/>
          </a:ln>
        </p:spPr>
      </p:sp>
      <p:sp>
        <p:nvSpPr>
          <p:cNvPr id="358" name="Google Shape;358;p41"/>
          <p:cNvSpPr/>
          <p:nvPr/>
        </p:nvSpPr>
        <p:spPr>
          <a:xfrm>
            <a:off x="1532475" y="1526125"/>
            <a:ext cx="165100" cy="88900"/>
          </a:xfrm>
          <a:custGeom>
            <a:rect b="b" l="l" r="r" t="t"/>
            <a:pathLst>
              <a:path extrusionOk="0" h="3556" w="6604">
                <a:moveTo>
                  <a:pt x="0" y="0"/>
                </a:moveTo>
                <a:cubicBezTo>
                  <a:pt x="2321" y="929"/>
                  <a:pt x="4368" y="2438"/>
                  <a:pt x="6604" y="3556"/>
                </a:cubicBezTo>
              </a:path>
            </a:pathLst>
          </a:custGeom>
          <a:noFill/>
          <a:ln cap="flat" cmpd="sng" w="38100">
            <a:solidFill>
              <a:schemeClr val="dk2"/>
            </a:solidFill>
            <a:prstDash val="solid"/>
            <a:round/>
            <a:headEnd len="med" w="med" type="none"/>
            <a:tailEnd len="med" w="med" type="none"/>
          </a:ln>
        </p:spPr>
      </p:sp>
      <p:sp>
        <p:nvSpPr>
          <p:cNvPr id="359" name="Google Shape;359;p41"/>
          <p:cNvSpPr/>
          <p:nvPr/>
        </p:nvSpPr>
        <p:spPr>
          <a:xfrm>
            <a:off x="1621375" y="1615025"/>
            <a:ext cx="76200" cy="120655"/>
          </a:xfrm>
          <a:custGeom>
            <a:rect b="b" l="l" r="r" t="t"/>
            <a:pathLst>
              <a:path extrusionOk="0" h="4572" w="2540">
                <a:moveTo>
                  <a:pt x="2540" y="0"/>
                </a:moveTo>
                <a:cubicBezTo>
                  <a:pt x="1573" y="1451"/>
                  <a:pt x="551" y="2918"/>
                  <a:pt x="0" y="4572"/>
                </a:cubicBezTo>
              </a:path>
            </a:pathLst>
          </a:custGeom>
          <a:noFill/>
          <a:ln cap="flat" cmpd="sng" w="38100">
            <a:solidFill>
              <a:schemeClr val="dk2"/>
            </a:solidFill>
            <a:prstDash val="solid"/>
            <a:round/>
            <a:headEnd len="med" w="med" type="none"/>
            <a:tailEnd len="med" w="med" type="none"/>
          </a:ln>
        </p:spPr>
      </p:sp>
      <p:sp>
        <p:nvSpPr>
          <p:cNvPr id="360" name="Google Shape;360;p41"/>
          <p:cNvSpPr/>
          <p:nvPr/>
        </p:nvSpPr>
        <p:spPr>
          <a:xfrm>
            <a:off x="960975" y="1513425"/>
            <a:ext cx="266700" cy="2223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61" name="Google Shape;361;p41"/>
          <p:cNvSpPr/>
          <p:nvPr/>
        </p:nvSpPr>
        <p:spPr>
          <a:xfrm>
            <a:off x="732375" y="2034125"/>
            <a:ext cx="133500" cy="1206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62" name="Google Shape;362;p41"/>
          <p:cNvSpPr/>
          <p:nvPr/>
        </p:nvSpPr>
        <p:spPr>
          <a:xfrm>
            <a:off x="783175" y="1510275"/>
            <a:ext cx="133500" cy="1206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63" name="Google Shape;363;p41"/>
          <p:cNvSpPr/>
          <p:nvPr/>
        </p:nvSpPr>
        <p:spPr>
          <a:xfrm>
            <a:off x="1437225" y="1849975"/>
            <a:ext cx="184200" cy="1842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64" name="Google Shape;364;p41"/>
          <p:cNvSpPr txBox="1"/>
          <p:nvPr>
            <p:ph idx="1" type="body"/>
          </p:nvPr>
        </p:nvSpPr>
        <p:spPr>
          <a:xfrm>
            <a:off x="3825600" y="4726725"/>
            <a:ext cx="24345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Southern New Hampshire University</a:t>
            </a:r>
            <a:endParaRPr/>
          </a:p>
        </p:txBody>
      </p:sp>
      <p:sp>
        <p:nvSpPr>
          <p:cNvPr id="365" name="Google Shape;365;p41"/>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November 23, 2024</a:t>
            </a:r>
            <a:endParaRPr/>
          </a:p>
        </p:txBody>
      </p:sp>
      <p:sp>
        <p:nvSpPr>
          <p:cNvPr id="366" name="Google Shape;366;p41"/>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2"/>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2" name="Google Shape;372;p42"/>
          <p:cNvSpPr txBox="1"/>
          <p:nvPr>
            <p:ph type="title"/>
          </p:nvPr>
        </p:nvSpPr>
        <p:spPr>
          <a:xfrm>
            <a:off x="708600" y="1371600"/>
            <a:ext cx="3441600" cy="91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Agile Roles</a:t>
            </a:r>
            <a:endParaRPr/>
          </a:p>
        </p:txBody>
      </p:sp>
      <p:sp>
        <p:nvSpPr>
          <p:cNvPr id="373" name="Google Shape;373;p42"/>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There are four key roles in the Agile framework. One Scrum Master, one Product Owner and a team of Developers/Testers. The team should be no bigger than two pizzas worth (Leather, 2017).</a:t>
            </a:r>
            <a:endParaRPr/>
          </a:p>
        </p:txBody>
      </p:sp>
      <p:sp>
        <p:nvSpPr>
          <p:cNvPr id="374" name="Google Shape;374;p42"/>
          <p:cNvSpPr txBox="1"/>
          <p:nvPr>
            <p:ph idx="4" type="body"/>
          </p:nvPr>
        </p:nvSpPr>
        <p:spPr>
          <a:xfrm>
            <a:off x="4116000" y="1676913"/>
            <a:ext cx="2241300" cy="735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Expert on the product, manages backlog, and stakeholder communication</a:t>
            </a:r>
            <a:endParaRPr/>
          </a:p>
        </p:txBody>
      </p:sp>
      <p:sp>
        <p:nvSpPr>
          <p:cNvPr id="375" name="Google Shape;375;p42"/>
          <p:cNvSpPr txBox="1"/>
          <p:nvPr>
            <p:ph idx="5" type="subTitle"/>
          </p:nvPr>
        </p:nvSpPr>
        <p:spPr>
          <a:xfrm>
            <a:off x="4114800" y="1402584"/>
            <a:ext cx="22437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Product Owner</a:t>
            </a:r>
            <a:endParaRPr/>
          </a:p>
        </p:txBody>
      </p:sp>
      <p:sp>
        <p:nvSpPr>
          <p:cNvPr id="376" name="Google Shape;376;p42"/>
          <p:cNvSpPr txBox="1"/>
          <p:nvPr>
            <p:ph idx="6" type="body"/>
          </p:nvPr>
        </p:nvSpPr>
        <p:spPr>
          <a:xfrm>
            <a:off x="6493440" y="1676913"/>
            <a:ext cx="2241300" cy="735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Facilitates Scrum events and acts as Agile coach, removes impediments to productivity</a:t>
            </a:r>
            <a:endParaRPr/>
          </a:p>
        </p:txBody>
      </p:sp>
      <p:sp>
        <p:nvSpPr>
          <p:cNvPr id="377" name="Google Shape;377;p42"/>
          <p:cNvSpPr txBox="1"/>
          <p:nvPr>
            <p:ph idx="7" type="subTitle"/>
          </p:nvPr>
        </p:nvSpPr>
        <p:spPr>
          <a:xfrm>
            <a:off x="6492240" y="1402584"/>
            <a:ext cx="22437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Scrum Master</a:t>
            </a:r>
            <a:endParaRPr/>
          </a:p>
        </p:txBody>
      </p:sp>
      <p:sp>
        <p:nvSpPr>
          <p:cNvPr id="378" name="Google Shape;378;p42"/>
          <p:cNvSpPr txBox="1"/>
          <p:nvPr>
            <p:ph idx="8" type="body"/>
          </p:nvPr>
        </p:nvSpPr>
        <p:spPr>
          <a:xfrm>
            <a:off x="4116000" y="3901688"/>
            <a:ext cx="2241300" cy="735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Develops the product incrementally, collaborates closely with team</a:t>
            </a:r>
            <a:endParaRPr/>
          </a:p>
        </p:txBody>
      </p:sp>
      <p:sp>
        <p:nvSpPr>
          <p:cNvPr id="379" name="Google Shape;379;p42"/>
          <p:cNvSpPr txBox="1"/>
          <p:nvPr>
            <p:ph idx="9" type="subTitle"/>
          </p:nvPr>
        </p:nvSpPr>
        <p:spPr>
          <a:xfrm>
            <a:off x="4114800" y="3627359"/>
            <a:ext cx="22437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Developer</a:t>
            </a:r>
            <a:endParaRPr/>
          </a:p>
        </p:txBody>
      </p:sp>
      <p:sp>
        <p:nvSpPr>
          <p:cNvPr id="380" name="Google Shape;380;p42"/>
          <p:cNvSpPr txBox="1"/>
          <p:nvPr>
            <p:ph idx="13" type="body"/>
          </p:nvPr>
        </p:nvSpPr>
        <p:spPr>
          <a:xfrm>
            <a:off x="6493440" y="3901688"/>
            <a:ext cx="2241300" cy="735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Translates user stories into testable steps, test-driven development</a:t>
            </a:r>
            <a:endParaRPr/>
          </a:p>
        </p:txBody>
      </p:sp>
      <p:sp>
        <p:nvSpPr>
          <p:cNvPr id="381" name="Google Shape;381;p42"/>
          <p:cNvSpPr txBox="1"/>
          <p:nvPr>
            <p:ph idx="14" type="subTitle"/>
          </p:nvPr>
        </p:nvSpPr>
        <p:spPr>
          <a:xfrm>
            <a:off x="6492240" y="3627359"/>
            <a:ext cx="22437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Tester</a:t>
            </a:r>
            <a:endParaRPr/>
          </a:p>
        </p:txBody>
      </p:sp>
      <p:sp>
        <p:nvSpPr>
          <p:cNvPr id="382" name="Google Shape;382;p42"/>
          <p:cNvSpPr/>
          <p:nvPr/>
        </p:nvSpPr>
        <p:spPr>
          <a:xfrm>
            <a:off x="4910150" y="740160"/>
            <a:ext cx="662400" cy="662400"/>
          </a:xfrm>
          <a:prstGeom prst="round2SameRect">
            <a:avLst>
              <a:gd fmla="val 43253" name="adj1"/>
              <a:gd fmla="val 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83" name="Google Shape;383;p42"/>
          <p:cNvSpPr/>
          <p:nvPr/>
        </p:nvSpPr>
        <p:spPr>
          <a:xfrm>
            <a:off x="4981455" y="269184"/>
            <a:ext cx="529200" cy="520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84" name="Google Shape;384;p42"/>
          <p:cNvSpPr/>
          <p:nvPr/>
        </p:nvSpPr>
        <p:spPr>
          <a:xfrm>
            <a:off x="7282900" y="740160"/>
            <a:ext cx="662400" cy="662400"/>
          </a:xfrm>
          <a:prstGeom prst="round2SameRect">
            <a:avLst>
              <a:gd fmla="val 43253" name="adj1"/>
              <a:gd fmla="val 0"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85" name="Google Shape;385;p42"/>
          <p:cNvSpPr/>
          <p:nvPr/>
        </p:nvSpPr>
        <p:spPr>
          <a:xfrm>
            <a:off x="7354205" y="269184"/>
            <a:ext cx="529200" cy="5208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86" name="Google Shape;386;p42"/>
          <p:cNvSpPr/>
          <p:nvPr/>
        </p:nvSpPr>
        <p:spPr>
          <a:xfrm>
            <a:off x="4905450" y="2924223"/>
            <a:ext cx="662400" cy="662400"/>
          </a:xfrm>
          <a:prstGeom prst="round2SameRect">
            <a:avLst>
              <a:gd fmla="val 43253" name="adj1"/>
              <a:gd fmla="val 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87" name="Google Shape;387;p42"/>
          <p:cNvSpPr/>
          <p:nvPr/>
        </p:nvSpPr>
        <p:spPr>
          <a:xfrm>
            <a:off x="4976755" y="2453247"/>
            <a:ext cx="529200" cy="5208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88" name="Google Shape;388;p42"/>
          <p:cNvSpPr/>
          <p:nvPr/>
        </p:nvSpPr>
        <p:spPr>
          <a:xfrm>
            <a:off x="7287600" y="2924223"/>
            <a:ext cx="662400" cy="662400"/>
          </a:xfrm>
          <a:prstGeom prst="round2SameRect">
            <a:avLst>
              <a:gd fmla="val 43253" name="adj1"/>
              <a:gd fmla="val 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89" name="Google Shape;389;p42"/>
          <p:cNvSpPr/>
          <p:nvPr/>
        </p:nvSpPr>
        <p:spPr>
          <a:xfrm>
            <a:off x="7358905" y="2453247"/>
            <a:ext cx="529200" cy="520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90" name="Google Shape;390;p42"/>
          <p:cNvSpPr txBox="1"/>
          <p:nvPr>
            <p:ph idx="1" type="body"/>
          </p:nvPr>
        </p:nvSpPr>
        <p:spPr>
          <a:xfrm>
            <a:off x="3825600" y="4726725"/>
            <a:ext cx="24345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Southern New Hampshire University</a:t>
            </a:r>
            <a:endParaRPr/>
          </a:p>
        </p:txBody>
      </p:sp>
      <p:sp>
        <p:nvSpPr>
          <p:cNvPr id="391" name="Google Shape;391;p42"/>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November 23, 2024</a:t>
            </a:r>
            <a:endParaRPr/>
          </a:p>
        </p:txBody>
      </p:sp>
      <p:sp>
        <p:nvSpPr>
          <p:cNvPr id="392" name="Google Shape;392;p42"/>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3"/>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Product Owner</a:t>
            </a:r>
            <a:endParaRPr sz="7600"/>
          </a:p>
        </p:txBody>
      </p:sp>
      <p:sp>
        <p:nvSpPr>
          <p:cNvPr id="398" name="Google Shape;398;p43"/>
          <p:cNvSpPr txBox="1"/>
          <p:nvPr>
            <p:ph idx="1" type="body"/>
          </p:nvPr>
        </p:nvSpPr>
        <p:spPr>
          <a:xfrm>
            <a:off x="311700" y="1152475"/>
            <a:ext cx="8520600" cy="15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 the Project Managers Guide to Mastering Agile (Cobb, 2015):</a:t>
            </a:r>
            <a:endParaRPr sz="1200"/>
          </a:p>
          <a:p>
            <a:pPr indent="-304800" lvl="0" marL="457200" rtl="0" algn="l">
              <a:spcBef>
                <a:spcPts val="1200"/>
              </a:spcBef>
              <a:spcAft>
                <a:spcPts val="0"/>
              </a:spcAft>
              <a:buSzPts val="1200"/>
              <a:buChar char="●"/>
            </a:pPr>
            <a:r>
              <a:rPr lang="en" sz="1200"/>
              <a:t>Creation and maintenance of the product backlog</a:t>
            </a:r>
            <a:endParaRPr sz="1200"/>
          </a:p>
          <a:p>
            <a:pPr indent="-304800" lvl="0" marL="457200" rtl="0" algn="l">
              <a:spcBef>
                <a:spcPts val="0"/>
              </a:spcBef>
              <a:spcAft>
                <a:spcPts val="0"/>
              </a:spcAft>
              <a:buSzPts val="1200"/>
              <a:buChar char="●"/>
            </a:pPr>
            <a:r>
              <a:rPr lang="en" sz="1200"/>
              <a:t>Prioritizing the stories in the backlog by importance</a:t>
            </a:r>
            <a:endParaRPr sz="1200"/>
          </a:p>
          <a:p>
            <a:pPr indent="-304800" lvl="0" marL="457200" rtl="0" algn="l">
              <a:spcBef>
                <a:spcPts val="0"/>
              </a:spcBef>
              <a:spcAft>
                <a:spcPts val="0"/>
              </a:spcAft>
              <a:buSzPts val="1200"/>
              <a:buChar char="●"/>
            </a:pPr>
            <a:r>
              <a:rPr lang="en" sz="1200"/>
              <a:t>Communicating with the team consistently so they understand the items in the backlog</a:t>
            </a:r>
            <a:endParaRPr sz="1200"/>
          </a:p>
          <a:p>
            <a:pPr indent="-304800" lvl="0" marL="457200" rtl="0" algn="l">
              <a:spcBef>
                <a:spcPts val="0"/>
              </a:spcBef>
              <a:spcAft>
                <a:spcPts val="0"/>
              </a:spcAft>
              <a:buSzPts val="1200"/>
              <a:buChar char="●"/>
            </a:pPr>
            <a:r>
              <a:rPr lang="en" sz="1200"/>
              <a:t>Keeping the backlog up to date and visible to the team</a:t>
            </a:r>
            <a:endParaRPr sz="1200"/>
          </a:p>
        </p:txBody>
      </p:sp>
      <p:sp>
        <p:nvSpPr>
          <p:cNvPr id="399" name="Google Shape;399;p43"/>
          <p:cNvSpPr txBox="1"/>
          <p:nvPr/>
        </p:nvSpPr>
        <p:spPr>
          <a:xfrm>
            <a:off x="311700" y="26898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1500">
                <a:solidFill>
                  <a:schemeClr val="dk1"/>
                </a:solidFill>
                <a:latin typeface="Lexend Medium"/>
                <a:ea typeface="Lexend Medium"/>
                <a:cs typeface="Lexend Medium"/>
                <a:sym typeface="Lexend Medium"/>
              </a:rPr>
              <a:t>Importance:</a:t>
            </a:r>
            <a:endParaRPr>
              <a:solidFill>
                <a:schemeClr val="dk1"/>
              </a:solidFill>
            </a:endParaRPr>
          </a:p>
        </p:txBody>
      </p:sp>
      <p:sp>
        <p:nvSpPr>
          <p:cNvPr id="400" name="Google Shape;400;p43"/>
          <p:cNvSpPr txBox="1"/>
          <p:nvPr>
            <p:ph idx="1" type="body"/>
          </p:nvPr>
        </p:nvSpPr>
        <p:spPr>
          <a:xfrm>
            <a:off x="311700" y="3187175"/>
            <a:ext cx="8520600" cy="1257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Give the team clear direction for development efforts</a:t>
            </a:r>
            <a:endParaRPr sz="1200"/>
          </a:p>
          <a:p>
            <a:pPr indent="-304800" lvl="0" marL="457200" rtl="0" algn="l">
              <a:spcBef>
                <a:spcPts val="0"/>
              </a:spcBef>
              <a:spcAft>
                <a:spcPts val="0"/>
              </a:spcAft>
              <a:buSzPts val="1200"/>
              <a:buChar char="●"/>
            </a:pPr>
            <a:r>
              <a:rPr lang="en" sz="1200"/>
              <a:t>Help align the development as closely as possible with the needs of the customer which will ultimately produce higher customer satisfaction.</a:t>
            </a:r>
            <a:endParaRPr sz="1200"/>
          </a:p>
        </p:txBody>
      </p:sp>
      <p:sp>
        <p:nvSpPr>
          <p:cNvPr id="401" name="Google Shape;401;p43"/>
          <p:cNvSpPr txBox="1"/>
          <p:nvPr>
            <p:ph idx="1" type="body"/>
          </p:nvPr>
        </p:nvSpPr>
        <p:spPr>
          <a:xfrm>
            <a:off x="3825600" y="4726725"/>
            <a:ext cx="24345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Southern New Hampshire University</a:t>
            </a:r>
            <a:endParaRPr/>
          </a:p>
        </p:txBody>
      </p:sp>
      <p:sp>
        <p:nvSpPr>
          <p:cNvPr id="402" name="Google Shape;402;p43"/>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November 23, 2024</a:t>
            </a:r>
            <a:endParaRPr/>
          </a:p>
        </p:txBody>
      </p:sp>
      <p:sp>
        <p:nvSpPr>
          <p:cNvPr id="403" name="Google Shape;403;p43"/>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4"/>
          <p:cNvSpPr txBox="1"/>
          <p:nvPr>
            <p:ph idx="1" type="body"/>
          </p:nvPr>
        </p:nvSpPr>
        <p:spPr>
          <a:xfrm>
            <a:off x="3825600" y="4726725"/>
            <a:ext cx="24345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Southern New Hampshire University</a:t>
            </a:r>
            <a:endParaRPr/>
          </a:p>
        </p:txBody>
      </p:sp>
      <p:sp>
        <p:nvSpPr>
          <p:cNvPr id="409" name="Google Shape;409;p44"/>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November 23, 2024</a:t>
            </a:r>
            <a:endParaRPr/>
          </a:p>
        </p:txBody>
      </p:sp>
      <p:sp>
        <p:nvSpPr>
          <p:cNvPr id="410" name="Google Shape;410;p44"/>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Scrum Master</a:t>
            </a:r>
            <a:endParaRPr sz="7600"/>
          </a:p>
        </p:txBody>
      </p:sp>
      <p:sp>
        <p:nvSpPr>
          <p:cNvPr id="411" name="Google Shape;411;p44"/>
          <p:cNvSpPr txBox="1"/>
          <p:nvPr>
            <p:ph idx="1" type="body"/>
          </p:nvPr>
        </p:nvSpPr>
        <p:spPr>
          <a:xfrm>
            <a:off x="311700" y="1152475"/>
            <a:ext cx="8520600" cy="12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 the Project Managers Guide to Mastering Agile (Cobb, 2015):</a:t>
            </a:r>
            <a:endParaRPr sz="1200"/>
          </a:p>
          <a:p>
            <a:pPr indent="-304800" lvl="0" marL="457200" rtl="0" algn="l">
              <a:spcBef>
                <a:spcPts val="1200"/>
              </a:spcBef>
              <a:spcAft>
                <a:spcPts val="0"/>
              </a:spcAft>
              <a:buSzPts val="1200"/>
              <a:buChar char="●"/>
            </a:pPr>
            <a:r>
              <a:rPr lang="en" sz="1200"/>
              <a:t>Facilitating Agile/Scrum events</a:t>
            </a:r>
            <a:endParaRPr sz="1200"/>
          </a:p>
          <a:p>
            <a:pPr indent="-304800" lvl="0" marL="457200" rtl="0" algn="l">
              <a:spcBef>
                <a:spcPts val="0"/>
              </a:spcBef>
              <a:spcAft>
                <a:spcPts val="0"/>
              </a:spcAft>
              <a:buSzPts val="1200"/>
              <a:buChar char="●"/>
            </a:pPr>
            <a:r>
              <a:rPr lang="en" sz="1200"/>
              <a:t>Coaching on the Agile principles of cross-functionality and self-governance</a:t>
            </a:r>
            <a:endParaRPr sz="1200"/>
          </a:p>
          <a:p>
            <a:pPr indent="-304800" lvl="0" marL="457200" rtl="0" algn="l">
              <a:spcBef>
                <a:spcPts val="0"/>
              </a:spcBef>
              <a:spcAft>
                <a:spcPts val="0"/>
              </a:spcAft>
              <a:buSzPts val="1200"/>
              <a:buChar char="●"/>
            </a:pPr>
            <a:r>
              <a:rPr lang="en" sz="1200"/>
              <a:t>Removing impediments to/defending productivity of the development team and the Agile principles</a:t>
            </a:r>
            <a:endParaRPr sz="1200"/>
          </a:p>
        </p:txBody>
      </p:sp>
      <p:sp>
        <p:nvSpPr>
          <p:cNvPr id="412" name="Google Shape;412;p44"/>
          <p:cNvSpPr txBox="1"/>
          <p:nvPr/>
        </p:nvSpPr>
        <p:spPr>
          <a:xfrm>
            <a:off x="311700" y="26898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1500">
                <a:solidFill>
                  <a:schemeClr val="dk1"/>
                </a:solidFill>
                <a:latin typeface="Lexend Medium"/>
                <a:ea typeface="Lexend Medium"/>
                <a:cs typeface="Lexend Medium"/>
                <a:sym typeface="Lexend Medium"/>
              </a:rPr>
              <a:t>Importance:</a:t>
            </a:r>
            <a:endParaRPr>
              <a:solidFill>
                <a:schemeClr val="dk1"/>
              </a:solidFill>
            </a:endParaRPr>
          </a:p>
        </p:txBody>
      </p:sp>
      <p:sp>
        <p:nvSpPr>
          <p:cNvPr id="413" name="Google Shape;413;p44"/>
          <p:cNvSpPr txBox="1"/>
          <p:nvPr>
            <p:ph idx="1" type="body"/>
          </p:nvPr>
        </p:nvSpPr>
        <p:spPr>
          <a:xfrm>
            <a:off x="311700" y="3110975"/>
            <a:ext cx="8520600" cy="1257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Improves efficiency in the team by always focusing team on the Agile principles of continuous improvement.</a:t>
            </a:r>
            <a:endParaRPr sz="1200"/>
          </a:p>
          <a:p>
            <a:pPr indent="-304800" lvl="0" marL="457200" rtl="0" algn="l">
              <a:spcBef>
                <a:spcPts val="0"/>
              </a:spcBef>
              <a:spcAft>
                <a:spcPts val="0"/>
              </a:spcAft>
              <a:buSzPts val="1200"/>
              <a:buChar char="●"/>
            </a:pPr>
            <a:r>
              <a:rPr lang="en" sz="1200"/>
              <a:t>Remove barriers to productivity ensuring productivity is as high as (sustainably) possible.</a:t>
            </a:r>
            <a:endParaRPr sz="1200"/>
          </a:p>
        </p:txBody>
      </p:sp>
      <p:sp>
        <p:nvSpPr>
          <p:cNvPr id="414" name="Google Shape;414;p44"/>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5"/>
          <p:cNvSpPr txBox="1"/>
          <p:nvPr>
            <p:ph idx="1" type="body"/>
          </p:nvPr>
        </p:nvSpPr>
        <p:spPr>
          <a:xfrm>
            <a:off x="3825600" y="4726725"/>
            <a:ext cx="24345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Southern New Hampshire University</a:t>
            </a:r>
            <a:endParaRPr/>
          </a:p>
        </p:txBody>
      </p:sp>
      <p:sp>
        <p:nvSpPr>
          <p:cNvPr id="420" name="Google Shape;420;p45"/>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November 23, 2024</a:t>
            </a:r>
            <a:endParaRPr/>
          </a:p>
        </p:txBody>
      </p:sp>
      <p:sp>
        <p:nvSpPr>
          <p:cNvPr id="421" name="Google Shape;421;p45"/>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Developer</a:t>
            </a:r>
            <a:endParaRPr sz="7600"/>
          </a:p>
        </p:txBody>
      </p:sp>
      <p:sp>
        <p:nvSpPr>
          <p:cNvPr id="422" name="Google Shape;422;p45"/>
          <p:cNvSpPr txBox="1"/>
          <p:nvPr>
            <p:ph idx="1" type="body"/>
          </p:nvPr>
        </p:nvSpPr>
        <p:spPr>
          <a:xfrm>
            <a:off x="311700" y="1152475"/>
            <a:ext cx="8520600" cy="12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 the Project Managers Guide to Mastering Agile (Cobb, 2015):</a:t>
            </a:r>
            <a:endParaRPr sz="1200"/>
          </a:p>
          <a:p>
            <a:pPr indent="-304800" lvl="0" marL="457200" rtl="0" algn="l">
              <a:spcBef>
                <a:spcPts val="1200"/>
              </a:spcBef>
              <a:spcAft>
                <a:spcPts val="0"/>
              </a:spcAft>
              <a:buSzPts val="1200"/>
              <a:buChar char="●"/>
            </a:pPr>
            <a:r>
              <a:rPr lang="en" sz="1200"/>
              <a:t>Turn the product backlog into a working product</a:t>
            </a:r>
            <a:endParaRPr sz="1200"/>
          </a:p>
          <a:p>
            <a:pPr indent="-304800" lvl="0" marL="457200" rtl="0" algn="l">
              <a:spcBef>
                <a:spcPts val="0"/>
              </a:spcBef>
              <a:spcAft>
                <a:spcPts val="0"/>
              </a:spcAft>
              <a:buSzPts val="1200"/>
              <a:buChar char="●"/>
            </a:pPr>
            <a:r>
              <a:rPr lang="en" sz="1200"/>
              <a:t>Un-specialized, cross-trained developers without “title” or “rank”  within the team</a:t>
            </a:r>
            <a:endParaRPr sz="1200"/>
          </a:p>
          <a:p>
            <a:pPr indent="-304800" lvl="0" marL="457200" rtl="0" algn="l">
              <a:spcBef>
                <a:spcPts val="0"/>
              </a:spcBef>
              <a:spcAft>
                <a:spcPts val="0"/>
              </a:spcAft>
              <a:buSzPts val="1200"/>
              <a:buChar char="●"/>
            </a:pPr>
            <a:r>
              <a:rPr lang="en" sz="1200"/>
              <a:t>Self-governing and constantly working to eliminate dependencies on other teams</a:t>
            </a:r>
            <a:endParaRPr sz="1200"/>
          </a:p>
          <a:p>
            <a:pPr indent="-304800" lvl="0" marL="457200" rtl="0" algn="l">
              <a:spcBef>
                <a:spcPts val="0"/>
              </a:spcBef>
              <a:spcAft>
                <a:spcPts val="0"/>
              </a:spcAft>
              <a:buSzPts val="1200"/>
              <a:buChar char="●"/>
            </a:pPr>
            <a:r>
              <a:rPr lang="en" sz="1200"/>
              <a:t>Collaborative and often employ pair programming</a:t>
            </a:r>
            <a:endParaRPr sz="1200"/>
          </a:p>
        </p:txBody>
      </p:sp>
      <p:sp>
        <p:nvSpPr>
          <p:cNvPr id="423" name="Google Shape;423;p45"/>
          <p:cNvSpPr txBox="1"/>
          <p:nvPr/>
        </p:nvSpPr>
        <p:spPr>
          <a:xfrm>
            <a:off x="311700" y="26898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1500">
                <a:solidFill>
                  <a:schemeClr val="dk1"/>
                </a:solidFill>
                <a:latin typeface="Lexend Medium"/>
                <a:ea typeface="Lexend Medium"/>
                <a:cs typeface="Lexend Medium"/>
                <a:sym typeface="Lexend Medium"/>
              </a:rPr>
              <a:t>Importance:</a:t>
            </a:r>
            <a:endParaRPr>
              <a:solidFill>
                <a:schemeClr val="dk1"/>
              </a:solidFill>
            </a:endParaRPr>
          </a:p>
        </p:txBody>
      </p:sp>
      <p:sp>
        <p:nvSpPr>
          <p:cNvPr id="424" name="Google Shape;424;p45"/>
          <p:cNvSpPr txBox="1"/>
          <p:nvPr>
            <p:ph idx="1" type="body"/>
          </p:nvPr>
        </p:nvSpPr>
        <p:spPr>
          <a:xfrm>
            <a:off x="311700" y="3110975"/>
            <a:ext cx="8520600" cy="1257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Act as the workhorse of the team, turning vision into deliverables.</a:t>
            </a:r>
            <a:endParaRPr sz="1200"/>
          </a:p>
          <a:p>
            <a:pPr indent="-304800" lvl="0" marL="457200" rtl="0" algn="l">
              <a:spcBef>
                <a:spcPts val="0"/>
              </a:spcBef>
              <a:spcAft>
                <a:spcPts val="0"/>
              </a:spcAft>
              <a:buSzPts val="1200"/>
              <a:buChar char="●"/>
            </a:pPr>
            <a:r>
              <a:rPr lang="en" sz="1200"/>
              <a:t>Continuously improving the development process to become more efficient</a:t>
            </a:r>
            <a:endParaRPr sz="1200"/>
          </a:p>
          <a:p>
            <a:pPr indent="-304800" lvl="0" marL="457200" rtl="0" algn="l">
              <a:spcBef>
                <a:spcPts val="0"/>
              </a:spcBef>
              <a:spcAft>
                <a:spcPts val="0"/>
              </a:spcAft>
              <a:buSzPts val="1200"/>
              <a:buChar char="●"/>
            </a:pPr>
            <a:r>
              <a:rPr lang="en" sz="1200"/>
              <a:t>Collaboration encourages robust code and quick completion of tasks</a:t>
            </a:r>
            <a:endParaRPr sz="1200"/>
          </a:p>
        </p:txBody>
      </p:sp>
      <p:sp>
        <p:nvSpPr>
          <p:cNvPr id="425" name="Google Shape;425;p45"/>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6"/>
          <p:cNvSpPr txBox="1"/>
          <p:nvPr>
            <p:ph idx="1" type="body"/>
          </p:nvPr>
        </p:nvSpPr>
        <p:spPr>
          <a:xfrm>
            <a:off x="3825600" y="4726725"/>
            <a:ext cx="24345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Southern New Hampshire University</a:t>
            </a:r>
            <a:endParaRPr/>
          </a:p>
        </p:txBody>
      </p:sp>
      <p:sp>
        <p:nvSpPr>
          <p:cNvPr id="431" name="Google Shape;431;p46"/>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November 23, 2024</a:t>
            </a:r>
            <a:endParaRPr/>
          </a:p>
        </p:txBody>
      </p:sp>
      <p:sp>
        <p:nvSpPr>
          <p:cNvPr id="432" name="Google Shape;432;p46"/>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Tester</a:t>
            </a:r>
            <a:endParaRPr sz="7600"/>
          </a:p>
        </p:txBody>
      </p:sp>
      <p:sp>
        <p:nvSpPr>
          <p:cNvPr id="433" name="Google Shape;433;p46"/>
          <p:cNvSpPr txBox="1"/>
          <p:nvPr>
            <p:ph idx="1" type="body"/>
          </p:nvPr>
        </p:nvSpPr>
        <p:spPr>
          <a:xfrm>
            <a:off x="311700" y="1000075"/>
            <a:ext cx="8520600" cy="22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Many Scrum Guides do not recognize the tester as a unique role from the developer in the framework (Cobb, 2015):</a:t>
            </a:r>
            <a:endParaRPr sz="1200"/>
          </a:p>
          <a:p>
            <a:pPr indent="0" lvl="0" marL="0" rtl="0" algn="l">
              <a:spcBef>
                <a:spcPts val="1200"/>
              </a:spcBef>
              <a:spcAft>
                <a:spcPts val="0"/>
              </a:spcAft>
              <a:buNone/>
            </a:pPr>
            <a:r>
              <a:rPr lang="en" sz="1200"/>
              <a:t>But universally understood to be essential to the Scrum philosophy:</a:t>
            </a:r>
            <a:endParaRPr sz="1200"/>
          </a:p>
          <a:p>
            <a:pPr indent="-304800" lvl="0" marL="457200" rtl="0" algn="l">
              <a:spcBef>
                <a:spcPts val="1200"/>
              </a:spcBef>
              <a:spcAft>
                <a:spcPts val="0"/>
              </a:spcAft>
              <a:buSzPts val="1200"/>
              <a:buChar char="●"/>
            </a:pPr>
            <a:r>
              <a:rPr lang="en" sz="1200"/>
              <a:t>Test-Driven Development–developer write a test for the intended functionality and then builds code to pass the test.</a:t>
            </a:r>
            <a:endParaRPr sz="1200"/>
          </a:p>
          <a:p>
            <a:pPr indent="-304800" lvl="0" marL="457200" rtl="0" algn="l">
              <a:spcBef>
                <a:spcPts val="0"/>
              </a:spcBef>
              <a:spcAft>
                <a:spcPts val="0"/>
              </a:spcAft>
              <a:buSzPts val="1200"/>
              <a:buChar char="●"/>
            </a:pPr>
            <a:r>
              <a:rPr lang="en" sz="1200"/>
              <a:t>Code Refactoring–removing redundant or unused code, continuously improving the functionality of the existing code</a:t>
            </a:r>
            <a:endParaRPr sz="1200"/>
          </a:p>
          <a:p>
            <a:pPr indent="0" lvl="0" marL="0" rtl="0" algn="l">
              <a:spcBef>
                <a:spcPts val="1200"/>
              </a:spcBef>
              <a:spcAft>
                <a:spcPts val="1200"/>
              </a:spcAft>
              <a:buNone/>
            </a:pPr>
            <a:r>
              <a:rPr lang="en" sz="1200"/>
              <a:t>Testers help support the Agile principle of “Continuous attention to technical excellence and good design enhances agility” (Foley, 2024).</a:t>
            </a:r>
            <a:endParaRPr sz="1200"/>
          </a:p>
        </p:txBody>
      </p:sp>
      <p:sp>
        <p:nvSpPr>
          <p:cNvPr id="434" name="Google Shape;434;p46"/>
          <p:cNvSpPr txBox="1"/>
          <p:nvPr/>
        </p:nvSpPr>
        <p:spPr>
          <a:xfrm>
            <a:off x="311700" y="33756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1500">
                <a:solidFill>
                  <a:schemeClr val="dk1"/>
                </a:solidFill>
                <a:latin typeface="Lexend Medium"/>
                <a:ea typeface="Lexend Medium"/>
                <a:cs typeface="Lexend Medium"/>
                <a:sym typeface="Lexend Medium"/>
              </a:rPr>
              <a:t>Importance:</a:t>
            </a:r>
            <a:endParaRPr>
              <a:solidFill>
                <a:schemeClr val="dk1"/>
              </a:solidFill>
            </a:endParaRPr>
          </a:p>
        </p:txBody>
      </p:sp>
      <p:sp>
        <p:nvSpPr>
          <p:cNvPr id="435" name="Google Shape;435;p46"/>
          <p:cNvSpPr txBox="1"/>
          <p:nvPr>
            <p:ph idx="1" type="body"/>
          </p:nvPr>
        </p:nvSpPr>
        <p:spPr>
          <a:xfrm>
            <a:off x="311700" y="3796775"/>
            <a:ext cx="8520600" cy="1257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Test-driven development encourages incremental, goal-oriented programming and more succinct code (Cobb, 2015).</a:t>
            </a:r>
            <a:endParaRPr sz="1200"/>
          </a:p>
        </p:txBody>
      </p:sp>
      <p:sp>
        <p:nvSpPr>
          <p:cNvPr id="436" name="Google Shape;436;p46"/>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7"/>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2" name="Google Shape;442;p47"/>
          <p:cNvSpPr txBox="1"/>
          <p:nvPr>
            <p:ph idx="3" type="body"/>
          </p:nvPr>
        </p:nvSpPr>
        <p:spPr>
          <a:xfrm>
            <a:off x="-231475" y="1681950"/>
            <a:ext cx="2583600" cy="400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t>Sprint Planning</a:t>
            </a:r>
            <a:endParaRPr/>
          </a:p>
          <a:p>
            <a:pPr indent="0" lvl="0" marL="0" rtl="0" algn="ctr">
              <a:lnSpc>
                <a:spcPct val="100000"/>
              </a:lnSpc>
              <a:spcBef>
                <a:spcPts val="0"/>
              </a:spcBef>
              <a:spcAft>
                <a:spcPts val="0"/>
              </a:spcAft>
              <a:buNone/>
            </a:pPr>
            <a:r>
              <a:t/>
            </a:r>
            <a:endParaRPr/>
          </a:p>
        </p:txBody>
      </p:sp>
      <p:sp>
        <p:nvSpPr>
          <p:cNvPr id="443" name="Google Shape;443;p47"/>
          <p:cNvSpPr txBox="1"/>
          <p:nvPr>
            <p:ph idx="4" type="body"/>
          </p:nvPr>
        </p:nvSpPr>
        <p:spPr>
          <a:xfrm>
            <a:off x="1890200" y="1681947"/>
            <a:ext cx="2583600" cy="735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t>Sprint (~2 weeks)</a:t>
            </a:r>
            <a:endParaRPr/>
          </a:p>
        </p:txBody>
      </p:sp>
      <p:sp>
        <p:nvSpPr>
          <p:cNvPr id="444" name="Google Shape;444;p47"/>
          <p:cNvSpPr txBox="1"/>
          <p:nvPr>
            <p:ph idx="5" type="body"/>
          </p:nvPr>
        </p:nvSpPr>
        <p:spPr>
          <a:xfrm>
            <a:off x="4069638" y="1669247"/>
            <a:ext cx="2583600" cy="735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a:t>Retrospective</a:t>
            </a:r>
            <a:endParaRPr b="1"/>
          </a:p>
        </p:txBody>
      </p:sp>
      <p:sp>
        <p:nvSpPr>
          <p:cNvPr id="445" name="Google Shape;445;p47"/>
          <p:cNvSpPr txBox="1"/>
          <p:nvPr>
            <p:ph idx="6" type="subTitle"/>
          </p:nvPr>
        </p:nvSpPr>
        <p:spPr>
          <a:xfrm>
            <a:off x="-290775" y="1340218"/>
            <a:ext cx="25866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Step 1</a:t>
            </a:r>
            <a:endParaRPr/>
          </a:p>
        </p:txBody>
      </p:sp>
      <p:sp>
        <p:nvSpPr>
          <p:cNvPr id="446" name="Google Shape;446;p47"/>
          <p:cNvSpPr txBox="1"/>
          <p:nvPr>
            <p:ph idx="7" type="subTitle"/>
          </p:nvPr>
        </p:nvSpPr>
        <p:spPr>
          <a:xfrm>
            <a:off x="1890200" y="1340227"/>
            <a:ext cx="25836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Step 2</a:t>
            </a:r>
            <a:endParaRPr/>
          </a:p>
        </p:txBody>
      </p:sp>
      <p:sp>
        <p:nvSpPr>
          <p:cNvPr id="447" name="Google Shape;447;p47"/>
          <p:cNvSpPr txBox="1"/>
          <p:nvPr>
            <p:ph idx="8" type="subTitle"/>
          </p:nvPr>
        </p:nvSpPr>
        <p:spPr>
          <a:xfrm>
            <a:off x="4069638" y="1340227"/>
            <a:ext cx="25836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Step 3</a:t>
            </a:r>
            <a:endParaRPr/>
          </a:p>
        </p:txBody>
      </p:sp>
      <p:grpSp>
        <p:nvGrpSpPr>
          <p:cNvPr id="448" name="Google Shape;448;p47"/>
          <p:cNvGrpSpPr/>
          <p:nvPr/>
        </p:nvGrpSpPr>
        <p:grpSpPr>
          <a:xfrm>
            <a:off x="1898185" y="2765657"/>
            <a:ext cx="388158" cy="136560"/>
            <a:chOff x="993425" y="2458163"/>
            <a:chExt cx="438300" cy="154200"/>
          </a:xfrm>
        </p:grpSpPr>
        <p:cxnSp>
          <p:nvCxnSpPr>
            <p:cNvPr id="449" name="Google Shape;449;p47"/>
            <p:cNvCxnSpPr/>
            <p:nvPr/>
          </p:nvCxnSpPr>
          <p:spPr>
            <a:xfrm>
              <a:off x="993425" y="2535263"/>
              <a:ext cx="304800" cy="0"/>
            </a:xfrm>
            <a:prstGeom prst="straightConnector1">
              <a:avLst/>
            </a:prstGeom>
            <a:noFill/>
            <a:ln cap="flat" cmpd="sng" w="19050">
              <a:solidFill>
                <a:schemeClr val="dk1"/>
              </a:solidFill>
              <a:prstDash val="solid"/>
              <a:round/>
              <a:headEnd len="med" w="med" type="none"/>
              <a:tailEnd len="med" w="med" type="none"/>
            </a:ln>
          </p:spPr>
        </p:cxnSp>
        <p:sp>
          <p:nvSpPr>
            <p:cNvPr id="450" name="Google Shape;450;p47"/>
            <p:cNvSpPr/>
            <p:nvPr/>
          </p:nvSpPr>
          <p:spPr>
            <a:xfrm rot="5400000">
              <a:off x="1287875" y="2468513"/>
              <a:ext cx="154200" cy="133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451" name="Google Shape;451;p47"/>
          <p:cNvGrpSpPr/>
          <p:nvPr/>
        </p:nvGrpSpPr>
        <p:grpSpPr>
          <a:xfrm>
            <a:off x="4077648" y="2765657"/>
            <a:ext cx="388158" cy="136560"/>
            <a:chOff x="993425" y="2458163"/>
            <a:chExt cx="438300" cy="154200"/>
          </a:xfrm>
        </p:grpSpPr>
        <p:cxnSp>
          <p:nvCxnSpPr>
            <p:cNvPr id="452" name="Google Shape;452;p47"/>
            <p:cNvCxnSpPr/>
            <p:nvPr/>
          </p:nvCxnSpPr>
          <p:spPr>
            <a:xfrm>
              <a:off x="993425" y="2535263"/>
              <a:ext cx="304800" cy="0"/>
            </a:xfrm>
            <a:prstGeom prst="straightConnector1">
              <a:avLst/>
            </a:prstGeom>
            <a:noFill/>
            <a:ln cap="flat" cmpd="sng" w="19050">
              <a:solidFill>
                <a:schemeClr val="dk1"/>
              </a:solidFill>
              <a:prstDash val="solid"/>
              <a:round/>
              <a:headEnd len="med" w="med" type="none"/>
              <a:tailEnd len="med" w="med" type="none"/>
            </a:ln>
          </p:spPr>
        </p:cxnSp>
        <p:sp>
          <p:nvSpPr>
            <p:cNvPr id="453" name="Google Shape;453;p47"/>
            <p:cNvSpPr/>
            <p:nvPr/>
          </p:nvSpPr>
          <p:spPr>
            <a:xfrm rot="5400000">
              <a:off x="1287875" y="2468513"/>
              <a:ext cx="154200" cy="133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454" name="Google Shape;454;p47"/>
          <p:cNvGrpSpPr/>
          <p:nvPr/>
        </p:nvGrpSpPr>
        <p:grpSpPr>
          <a:xfrm>
            <a:off x="6419548" y="2765645"/>
            <a:ext cx="388158" cy="136560"/>
            <a:chOff x="993425" y="2458163"/>
            <a:chExt cx="438300" cy="154200"/>
          </a:xfrm>
        </p:grpSpPr>
        <p:cxnSp>
          <p:nvCxnSpPr>
            <p:cNvPr id="455" name="Google Shape;455;p47"/>
            <p:cNvCxnSpPr/>
            <p:nvPr/>
          </p:nvCxnSpPr>
          <p:spPr>
            <a:xfrm>
              <a:off x="993425" y="2535263"/>
              <a:ext cx="304800" cy="0"/>
            </a:xfrm>
            <a:prstGeom prst="straightConnector1">
              <a:avLst/>
            </a:prstGeom>
            <a:noFill/>
            <a:ln cap="flat" cmpd="sng" w="19050">
              <a:solidFill>
                <a:schemeClr val="dk1"/>
              </a:solidFill>
              <a:prstDash val="solid"/>
              <a:round/>
              <a:headEnd len="med" w="med" type="none"/>
              <a:tailEnd len="med" w="med" type="none"/>
            </a:ln>
          </p:spPr>
        </p:cxnSp>
        <p:sp>
          <p:nvSpPr>
            <p:cNvPr id="456" name="Google Shape;456;p47"/>
            <p:cNvSpPr/>
            <p:nvPr/>
          </p:nvSpPr>
          <p:spPr>
            <a:xfrm rot="5400000">
              <a:off x="1287875" y="2468513"/>
              <a:ext cx="154200" cy="133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457" name="Google Shape;457;p47"/>
          <p:cNvSpPr txBox="1"/>
          <p:nvPr>
            <p:ph idx="5" type="body"/>
          </p:nvPr>
        </p:nvSpPr>
        <p:spPr>
          <a:xfrm>
            <a:off x="6411538" y="1669260"/>
            <a:ext cx="2583600" cy="735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a:t>Sprint Retrospective</a:t>
            </a:r>
            <a:endParaRPr b="1"/>
          </a:p>
        </p:txBody>
      </p:sp>
      <p:sp>
        <p:nvSpPr>
          <p:cNvPr id="458" name="Google Shape;458;p47"/>
          <p:cNvSpPr txBox="1"/>
          <p:nvPr>
            <p:ph idx="8" type="subTitle"/>
          </p:nvPr>
        </p:nvSpPr>
        <p:spPr>
          <a:xfrm>
            <a:off x="6481063" y="1340215"/>
            <a:ext cx="25836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Step 4</a:t>
            </a:r>
            <a:endParaRPr/>
          </a:p>
        </p:txBody>
      </p:sp>
      <p:sp>
        <p:nvSpPr>
          <p:cNvPr id="459" name="Google Shape;459;p47"/>
          <p:cNvSpPr txBox="1"/>
          <p:nvPr/>
        </p:nvSpPr>
        <p:spPr>
          <a:xfrm>
            <a:off x="2423900" y="1395275"/>
            <a:ext cx="1516200" cy="31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p:txBody>
      </p:sp>
      <p:sp>
        <p:nvSpPr>
          <p:cNvPr id="460" name="Google Shape;460;p47"/>
          <p:cNvSpPr txBox="1"/>
          <p:nvPr/>
        </p:nvSpPr>
        <p:spPr>
          <a:xfrm>
            <a:off x="302225" y="1479875"/>
            <a:ext cx="1516200" cy="3162300"/>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p:txBody>
      </p:sp>
      <p:sp>
        <p:nvSpPr>
          <p:cNvPr id="461" name="Google Shape;461;p47"/>
          <p:cNvSpPr txBox="1"/>
          <p:nvPr/>
        </p:nvSpPr>
        <p:spPr>
          <a:xfrm>
            <a:off x="4684575" y="1875373"/>
            <a:ext cx="1516200" cy="25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p:txBody>
      </p:sp>
      <p:sp>
        <p:nvSpPr>
          <p:cNvPr id="462" name="Google Shape;462;p47"/>
          <p:cNvSpPr/>
          <p:nvPr/>
        </p:nvSpPr>
        <p:spPr>
          <a:xfrm>
            <a:off x="318450" y="2205575"/>
            <a:ext cx="1492800" cy="15420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DM Sans"/>
                <a:ea typeface="DM Sans"/>
                <a:cs typeface="DM Sans"/>
                <a:sym typeface="DM Sans"/>
              </a:rPr>
              <a:t>Product Backlog Creation/Refinement</a:t>
            </a:r>
            <a:endParaRPr sz="1200">
              <a:solidFill>
                <a:schemeClr val="dk1"/>
              </a:solidFill>
              <a:latin typeface="DM Sans"/>
              <a:ea typeface="DM Sans"/>
              <a:cs typeface="DM Sans"/>
              <a:sym typeface="DM Sans"/>
            </a:endParaRPr>
          </a:p>
          <a:p>
            <a:pPr indent="0" lvl="0" marL="0" rtl="0" algn="ctr">
              <a:spcBef>
                <a:spcPts val="0"/>
              </a:spcBef>
              <a:spcAft>
                <a:spcPts val="0"/>
              </a:spcAft>
              <a:buClr>
                <a:schemeClr val="dk1"/>
              </a:buClr>
              <a:buSzPts val="1100"/>
              <a:buFont typeface="Arial"/>
              <a:buNone/>
            </a:pPr>
            <a:r>
              <a:rPr lang="en" sz="1200">
                <a:solidFill>
                  <a:schemeClr val="dk1"/>
                </a:solidFill>
                <a:latin typeface="DM Sans"/>
                <a:ea typeface="DM Sans"/>
                <a:cs typeface="DM Sans"/>
                <a:sym typeface="DM Sans"/>
              </a:rPr>
              <a:t>Sprint Goal</a:t>
            </a:r>
            <a:endParaRPr>
              <a:latin typeface="DM Sans"/>
              <a:ea typeface="DM Sans"/>
              <a:cs typeface="DM Sans"/>
              <a:sym typeface="DM Sans"/>
            </a:endParaRPr>
          </a:p>
        </p:txBody>
      </p:sp>
      <p:sp>
        <p:nvSpPr>
          <p:cNvPr id="463" name="Google Shape;463;p47"/>
          <p:cNvSpPr/>
          <p:nvPr/>
        </p:nvSpPr>
        <p:spPr>
          <a:xfrm>
            <a:off x="2435600" y="2205575"/>
            <a:ext cx="1492800" cy="15420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ans"/>
                <a:ea typeface="DM Sans"/>
                <a:cs typeface="DM Sans"/>
                <a:sym typeface="DM Sans"/>
              </a:rPr>
              <a:t>Team tackles user stories, builds product,</a:t>
            </a:r>
            <a:endParaRPr sz="1200">
              <a:solidFill>
                <a:schemeClr val="dk1"/>
              </a:solidFill>
              <a:latin typeface="DM Sans"/>
              <a:ea typeface="DM Sans"/>
              <a:cs typeface="DM Sans"/>
              <a:sym typeface="DM Sans"/>
            </a:endParaRPr>
          </a:p>
          <a:p>
            <a:pPr indent="0" lvl="0" marL="0" rtl="0" algn="ctr">
              <a:spcBef>
                <a:spcPts val="0"/>
              </a:spcBef>
              <a:spcAft>
                <a:spcPts val="0"/>
              </a:spcAft>
              <a:buNone/>
            </a:pPr>
            <a:r>
              <a:rPr lang="en" sz="1200">
                <a:solidFill>
                  <a:schemeClr val="dk1"/>
                </a:solidFill>
                <a:latin typeface="DM Sans"/>
                <a:ea typeface="DM Sans"/>
                <a:cs typeface="DM Sans"/>
                <a:sym typeface="DM Sans"/>
              </a:rPr>
              <a:t>Daily Scrum</a:t>
            </a:r>
            <a:endParaRPr>
              <a:latin typeface="DM Sans"/>
              <a:ea typeface="DM Sans"/>
              <a:cs typeface="DM Sans"/>
              <a:sym typeface="DM Sans"/>
            </a:endParaRPr>
          </a:p>
        </p:txBody>
      </p:sp>
      <p:sp>
        <p:nvSpPr>
          <p:cNvPr id="464" name="Google Shape;464;p47"/>
          <p:cNvSpPr/>
          <p:nvPr/>
        </p:nvSpPr>
        <p:spPr>
          <a:xfrm>
            <a:off x="4696275" y="2205575"/>
            <a:ext cx="1492800" cy="15420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DM Sans"/>
                <a:ea typeface="DM Sans"/>
                <a:cs typeface="DM Sans"/>
                <a:sym typeface="DM Sans"/>
              </a:rPr>
              <a:t>Deliverable completed,</a:t>
            </a:r>
            <a:endParaRPr sz="1200">
              <a:latin typeface="DM Sans"/>
              <a:ea typeface="DM Sans"/>
              <a:cs typeface="DM Sans"/>
              <a:sym typeface="DM Sans"/>
            </a:endParaRPr>
          </a:p>
          <a:p>
            <a:pPr indent="0" lvl="0" marL="0" rtl="0" algn="ctr">
              <a:spcBef>
                <a:spcPts val="0"/>
              </a:spcBef>
              <a:spcAft>
                <a:spcPts val="0"/>
              </a:spcAft>
              <a:buNone/>
            </a:pPr>
            <a:r>
              <a:rPr lang="en" sz="1200">
                <a:latin typeface="DM Sans"/>
                <a:ea typeface="DM Sans"/>
                <a:cs typeface="DM Sans"/>
                <a:sym typeface="DM Sans"/>
              </a:rPr>
              <a:t>Feedback from Product Owner</a:t>
            </a:r>
            <a:endParaRPr sz="1200">
              <a:latin typeface="DM Sans"/>
              <a:ea typeface="DM Sans"/>
              <a:cs typeface="DM Sans"/>
              <a:sym typeface="DM Sans"/>
            </a:endParaRPr>
          </a:p>
        </p:txBody>
      </p:sp>
      <p:sp>
        <p:nvSpPr>
          <p:cNvPr id="465" name="Google Shape;465;p47"/>
          <p:cNvSpPr/>
          <p:nvPr/>
        </p:nvSpPr>
        <p:spPr>
          <a:xfrm>
            <a:off x="7026475" y="2205575"/>
            <a:ext cx="1492800" cy="15420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DM Sans"/>
                <a:ea typeface="DM Sans"/>
                <a:cs typeface="DM Sans"/>
                <a:sym typeface="DM Sans"/>
              </a:rPr>
              <a:t>Team reviews their own functionality</a:t>
            </a:r>
            <a:endParaRPr sz="1200">
              <a:latin typeface="DM Sans"/>
              <a:ea typeface="DM Sans"/>
              <a:cs typeface="DM Sans"/>
              <a:sym typeface="DM Sans"/>
            </a:endParaRPr>
          </a:p>
        </p:txBody>
      </p:sp>
      <p:sp>
        <p:nvSpPr>
          <p:cNvPr id="466" name="Google Shape;466;p47"/>
          <p:cNvSpPr txBox="1"/>
          <p:nvPr/>
        </p:nvSpPr>
        <p:spPr>
          <a:xfrm>
            <a:off x="244425" y="229400"/>
            <a:ext cx="4465800" cy="4434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2100">
                <a:solidFill>
                  <a:schemeClr val="dk1"/>
                </a:solidFill>
                <a:latin typeface="Lexend Medium"/>
                <a:ea typeface="Lexend Medium"/>
                <a:cs typeface="Lexend Medium"/>
                <a:sym typeface="Lexend Medium"/>
              </a:rPr>
              <a:t>Explaining Agile Phases</a:t>
            </a:r>
            <a:endParaRPr sz="2100">
              <a:solidFill>
                <a:schemeClr val="dk1"/>
              </a:solidFill>
              <a:latin typeface="Lexend Medium"/>
              <a:ea typeface="Lexend Medium"/>
              <a:cs typeface="Lexend Medium"/>
              <a:sym typeface="Lexend Medium"/>
            </a:endParaRPr>
          </a:p>
        </p:txBody>
      </p:sp>
      <p:sp>
        <p:nvSpPr>
          <p:cNvPr id="467" name="Google Shape;467;p47"/>
          <p:cNvSpPr txBox="1"/>
          <p:nvPr>
            <p:ph idx="1" type="body"/>
          </p:nvPr>
        </p:nvSpPr>
        <p:spPr>
          <a:xfrm>
            <a:off x="3825600" y="4726725"/>
            <a:ext cx="24345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Southern New Hampshire University</a:t>
            </a:r>
            <a:endParaRPr/>
          </a:p>
        </p:txBody>
      </p:sp>
      <p:sp>
        <p:nvSpPr>
          <p:cNvPr id="468" name="Google Shape;468;p47"/>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November 23, 2024</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essional Development #2">
  <a:themeElements>
    <a:clrScheme name="Simple Light">
      <a:dk1>
        <a:srgbClr val="000000"/>
      </a:dk1>
      <a:lt1>
        <a:srgbClr val="FCEFE5"/>
      </a:lt1>
      <a:dk2>
        <a:srgbClr val="A47FA7"/>
      </a:dk2>
      <a:lt2>
        <a:srgbClr val="2170F2"/>
      </a:lt2>
      <a:accent1>
        <a:srgbClr val="FFD966"/>
      </a:accent1>
      <a:accent2>
        <a:srgbClr val="CC0000"/>
      </a:accent2>
      <a:accent3>
        <a:srgbClr val="646464"/>
      </a:accent3>
      <a:accent4>
        <a:srgbClr val="FFFFFF"/>
      </a:accent4>
      <a:accent5>
        <a:srgbClr val="3D0B37"/>
      </a:accent5>
      <a:accent6>
        <a:srgbClr val="63264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