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FCC71"/>
    <a:srgbClr val="3A3C99"/>
    <a:srgbClr val="454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3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4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3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83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0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18.09.2023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2567709"/>
            <a:ext cx="9365672" cy="58102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Дополнительно	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B3277F2-35C7-B756-07F5-E6FEC97A9D81}"/>
              </a:ext>
            </a:extLst>
          </p:cNvPr>
          <p:cNvSpPr txBox="1">
            <a:spLocks/>
          </p:cNvSpPr>
          <p:nvPr/>
        </p:nvSpPr>
        <p:spPr>
          <a:xfrm>
            <a:off x="572655" y="3302433"/>
            <a:ext cx="8844722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Spreads </a:t>
            </a:r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и</a:t>
            </a:r>
            <a:r>
              <a:rPr lang="en-US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 Rests</a:t>
            </a:r>
            <a:endParaRPr lang="ru-RU" sz="35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573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89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Spreads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Rests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2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FB1-1006-4DD0-9155-0E2FDB5BA6AF}"/>
              </a:ext>
            </a:extLst>
          </p:cNvPr>
          <p:cNvSpPr txBox="1"/>
          <p:nvPr/>
        </p:nvSpPr>
        <p:spPr>
          <a:xfrm>
            <a:off x="504862" y="979878"/>
            <a:ext cx="84728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Спред-синтаксис (</a:t>
            </a:r>
            <a:r>
              <a:rPr lang="en-US" b="0" i="0" dirty="0">
                <a:solidFill>
                  <a:srgbClr val="282A2E"/>
                </a:solidFill>
                <a:effectLst/>
                <a:latin typeface="Graphik"/>
              </a:rPr>
              <a:t>spread) … </a:t>
            </a:r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позволяет передавать итерируемые коллекции (</a:t>
            </a:r>
            <a:r>
              <a:rPr lang="ru-RU" b="0" i="0" dirty="0">
                <a:effectLst/>
                <a:latin typeface="Graphik"/>
              </a:rPr>
              <a:t>массивы</a:t>
            </a:r>
            <a:r>
              <a:rPr lang="en-US" b="0" i="0" dirty="0">
                <a:solidFill>
                  <a:srgbClr val="282A2E"/>
                </a:solidFill>
                <a:effectLst/>
                <a:latin typeface="Graphik"/>
              </a:rPr>
              <a:t>, </a:t>
            </a:r>
            <a:r>
              <a:rPr lang="ru-RU" b="0" i="0" dirty="0">
                <a:effectLst/>
                <a:latin typeface="Graphik"/>
              </a:rPr>
              <a:t>строки</a:t>
            </a:r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) как список аргументов функции или добавлять содержащиеся в них элементы в новый массив</a:t>
            </a:r>
            <a:endParaRPr lang="en-US" b="0" i="0" dirty="0">
              <a:solidFill>
                <a:srgbClr val="282A2E"/>
              </a:solidFill>
              <a:effectLst/>
              <a:latin typeface="Graphik"/>
            </a:endParaRPr>
          </a:p>
          <a:p>
            <a:endParaRPr lang="en-US" dirty="0">
              <a:solidFill>
                <a:srgbClr val="282A2E"/>
              </a:solidFill>
              <a:latin typeface="Graphik"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Спред применятся</a:t>
            </a:r>
            <a:r>
              <a:rPr lang="en-US" b="0" i="0" dirty="0">
                <a:solidFill>
                  <a:srgbClr val="282A2E"/>
                </a:solidFill>
                <a:effectLst/>
                <a:latin typeface="Graphik"/>
              </a:rPr>
              <a:t> </a:t>
            </a:r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для объектов</a:t>
            </a:r>
            <a:r>
              <a:rPr lang="en-US" b="0" i="0" dirty="0">
                <a:solidFill>
                  <a:srgbClr val="282A2E"/>
                </a:solidFill>
                <a:effectLst/>
                <a:latin typeface="Graphik"/>
              </a:rPr>
              <a:t> </a:t>
            </a:r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копировать пары ключ-значение из одного объекта в другой</a:t>
            </a:r>
            <a:endParaRPr lang="en-US" b="0" i="0" dirty="0">
              <a:solidFill>
                <a:srgbClr val="282A2E"/>
              </a:solidFill>
              <a:effectLst/>
              <a:latin typeface="Graphik"/>
            </a:endParaRPr>
          </a:p>
          <a:p>
            <a:endParaRPr lang="en-US" dirty="0">
              <a:solidFill>
                <a:srgbClr val="282A2E"/>
              </a:solidFill>
              <a:latin typeface="Graphik"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использовать значения из массива как аргументы</a:t>
            </a:r>
            <a:r>
              <a:rPr lang="en-US" dirty="0">
                <a:solidFill>
                  <a:srgbClr val="282A2E"/>
                </a:solidFill>
                <a:latin typeface="Graphik"/>
              </a:rPr>
              <a:t>:</a:t>
            </a:r>
          </a:p>
          <a:p>
            <a:endParaRPr lang="en-US" b="0" i="0" dirty="0">
              <a:solidFill>
                <a:srgbClr val="282A2E"/>
              </a:solidFill>
              <a:effectLst/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multiplyThreeNumbers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multiplyThreeNumbers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ru-RU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513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89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Spreads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Rests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3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FB1-1006-4DD0-9155-0E2FDB5BA6AF}"/>
              </a:ext>
            </a:extLst>
          </p:cNvPr>
          <p:cNvSpPr txBox="1"/>
          <p:nvPr/>
        </p:nvSpPr>
        <p:spPr>
          <a:xfrm>
            <a:off x="504862" y="979878"/>
            <a:ext cx="84728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скопировать элементы из другого массива в новый</a:t>
            </a:r>
            <a:r>
              <a:rPr lang="en-US" dirty="0">
                <a:solidFill>
                  <a:srgbClr val="282A2E"/>
                </a:solidFill>
                <a:latin typeface="Graphik"/>
              </a:rPr>
              <a:t>:</a:t>
            </a:r>
          </a:p>
          <a:p>
            <a:endParaRPr lang="en-US" b="0" i="0" dirty="0">
              <a:solidFill>
                <a:srgbClr val="282A2E"/>
              </a:solidFill>
              <a:effectLst/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donor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это'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'старые'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'значения'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donor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мама'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282A2E"/>
              </a:solidFill>
              <a:latin typeface="Graphik"/>
            </a:endParaRPr>
          </a:p>
          <a:p>
            <a:endParaRPr lang="en-US" dirty="0">
              <a:solidFill>
                <a:srgbClr val="282A2E"/>
              </a:solidFill>
              <a:latin typeface="Graphik"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скопировать свойства из другого объекта в новый:</a:t>
            </a:r>
            <a:endParaRPr lang="en-US" b="0" i="0" dirty="0">
              <a:solidFill>
                <a:srgbClr val="282A2E"/>
              </a:solidFill>
              <a:effectLst/>
              <a:latin typeface="Graphik"/>
            </a:endParaRPr>
          </a:p>
          <a:p>
            <a:endParaRPr lang="en-US" dirty="0">
              <a:solidFill>
                <a:srgbClr val="282A2E"/>
              </a:solidFill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'killer3000'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93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89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Spreads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Rests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4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FB1-1006-4DD0-9155-0E2FDB5BA6AF}"/>
              </a:ext>
            </a:extLst>
          </p:cNvPr>
          <p:cNvSpPr txBox="1"/>
          <p:nvPr/>
        </p:nvSpPr>
        <p:spPr>
          <a:xfrm>
            <a:off x="504862" y="979878"/>
            <a:ext cx="847288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соединить два массива</a:t>
            </a:r>
            <a:r>
              <a:rPr lang="en-US" dirty="0">
                <a:solidFill>
                  <a:srgbClr val="282A2E"/>
                </a:solidFill>
                <a:latin typeface="Graphik"/>
              </a:rPr>
              <a:t>:</a:t>
            </a:r>
          </a:p>
          <a:p>
            <a:endParaRPr lang="en-US" b="0" i="0" dirty="0">
              <a:solidFill>
                <a:srgbClr val="282A2E"/>
              </a:solidFill>
              <a:effectLst/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'Rocky'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'Terminator 2'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'The Matrix'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watchedVideos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Rick&amp;Morty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lofi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hip hop radio'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watchedVideos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b="0" i="0" dirty="0">
              <a:solidFill>
                <a:srgbClr val="292929"/>
              </a:solidFill>
              <a:effectLst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копия существующего массива:</a:t>
            </a:r>
            <a:endParaRPr lang="ru-RU" dirty="0">
              <a:solidFill>
                <a:srgbClr val="292929"/>
              </a:solidFill>
              <a:latin typeface="Graphik"/>
            </a:endParaRPr>
          </a:p>
          <a:p>
            <a:endParaRPr lang="ru-RU" b="0" i="0" dirty="0">
              <a:solidFill>
                <a:srgbClr val="292929"/>
              </a:solidFill>
              <a:effectLst/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'Rocky'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'Terminator 2'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'The Matrix'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myWatchedMovies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ru-RU" b="0" i="0" dirty="0">
              <a:solidFill>
                <a:srgbClr val="292929"/>
              </a:solidFill>
              <a:effectLst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склеить несколько массивов в один:</a:t>
            </a:r>
            <a:endParaRPr lang="ru-RU" dirty="0">
              <a:solidFill>
                <a:srgbClr val="292929"/>
              </a:solidFill>
              <a:latin typeface="Graphik"/>
            </a:endParaRPr>
          </a:p>
          <a:p>
            <a:endParaRPr lang="ru-RU" b="0" i="0" dirty="0">
              <a:solidFill>
                <a:srgbClr val="292929"/>
              </a:solidFill>
              <a:effectLst/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'Rocky'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'Terminator 2'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'The Matrix'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'Prison Break'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Rick&amp;Morty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'Lost'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watched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ru-RU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378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89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Spreads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Rests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5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FB1-1006-4DD0-9155-0E2FDB5BA6AF}"/>
              </a:ext>
            </a:extLst>
          </p:cNvPr>
          <p:cNvSpPr txBox="1"/>
          <p:nvPr/>
        </p:nvSpPr>
        <p:spPr>
          <a:xfrm>
            <a:off x="504862" y="979878"/>
            <a:ext cx="8472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Graphik"/>
              </a:rPr>
              <a:t>При использовании спред-синтаксиса элементы массива копируются только на один уровень вложенности. Если массив содержит объекты, то это будут те же самые объекты, что и в исходном массиве</a:t>
            </a:r>
            <a:endParaRPr lang="ru-RU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0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89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Spreads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Rests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6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FB1-1006-4DD0-9155-0E2FDB5BA6AF}"/>
              </a:ext>
            </a:extLst>
          </p:cNvPr>
          <p:cNvSpPr txBox="1"/>
          <p:nvPr/>
        </p:nvSpPr>
        <p:spPr>
          <a:xfrm>
            <a:off x="504862" y="979878"/>
            <a:ext cx="84728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</a:t>
            </a:r>
            <a:r>
              <a:rPr lang="ru-RU" b="0" dirty="0">
                <a:effectLst/>
                <a:latin typeface="Consolas" panose="020B0609020204030204" pitchFamily="49" charset="0"/>
              </a:rPr>
              <a:t>пред-синтаксис решает проблему копирования свойств в новый объект. В версии языка без спреда для копирования использовался метод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Object.assign</a:t>
            </a:r>
            <a:r>
              <a:rPr lang="ru-RU" b="0" dirty="0">
                <a:effectLst/>
                <a:latin typeface="Consolas" panose="020B0609020204030204" pitchFamily="49" charset="0"/>
              </a:rPr>
              <a:t>(), который принимал два объекта — куда копировать свойства и откуда: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'killer3000'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b="0" dirty="0">
              <a:effectLst/>
              <a:latin typeface="Consolas" panose="020B0609020204030204" pitchFamily="49" charset="0"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Спред упрощает код и делает его читабельнее:</a:t>
            </a:r>
            <a:endParaRPr lang="ru-RU" i="0" dirty="0">
              <a:solidFill>
                <a:srgbClr val="282A2E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282A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'killer3000'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ru-RU" dirty="0">
              <a:solidFill>
                <a:srgbClr val="282A2E"/>
              </a:solidFill>
              <a:latin typeface="Consolas" panose="020B0609020204030204" pitchFamily="49" charset="0"/>
            </a:endParaRPr>
          </a:p>
          <a:p>
            <a:r>
              <a:rPr lang="ru-RU" b="0" i="0" dirty="0">
                <a:solidFill>
                  <a:srgbClr val="FF0000"/>
                </a:solidFill>
                <a:effectLst/>
                <a:latin typeface="Graphik"/>
              </a:rPr>
              <a:t>Если свойства в новом и старом объекте совпадают, то будет использоваться значение свойства, которое шло последним:</a:t>
            </a:r>
          </a:p>
          <a:p>
            <a:endParaRPr lang="ru-RU" dirty="0">
              <a:solidFill>
                <a:srgbClr val="FF0000"/>
              </a:solidFill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Николай'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ru-RU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2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89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Spreads </a:t>
            </a:r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и </a:t>
            </a:r>
            <a:r>
              <a:rPr lang="en-US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Rests</a:t>
            </a:r>
            <a:endParaRPr lang="ru-RU" sz="2911" b="1" dirty="0">
              <a:solidFill>
                <a:srgbClr val="4547BB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7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20AFB1-1006-4DD0-9155-0E2FDB5BA6AF}"/>
              </a:ext>
            </a:extLst>
          </p:cNvPr>
          <p:cNvSpPr txBox="1"/>
          <p:nvPr/>
        </p:nvSpPr>
        <p:spPr>
          <a:xfrm>
            <a:off x="504862" y="979878"/>
            <a:ext cx="84728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С</a:t>
            </a:r>
            <a:r>
              <a:rPr lang="ru-RU" b="0" dirty="0">
                <a:effectLst/>
                <a:latin typeface="Consolas" panose="020B0609020204030204" pitchFamily="49" charset="0"/>
              </a:rPr>
              <a:t>пред-синтаксис решает проблему копирования свойств в новый объект. В версии языка без спреда для копирования использовался метод </a:t>
            </a:r>
            <a:r>
              <a:rPr lang="ru-RU" b="0" dirty="0" err="1">
                <a:effectLst/>
                <a:latin typeface="Consolas" panose="020B0609020204030204" pitchFamily="49" charset="0"/>
              </a:rPr>
              <a:t>Object.assign</a:t>
            </a:r>
            <a:r>
              <a:rPr lang="ru-RU" b="0" dirty="0">
                <a:effectLst/>
                <a:latin typeface="Consolas" panose="020B0609020204030204" pitchFamily="49" charset="0"/>
              </a:rPr>
              <a:t>(), который принимал два объекта — куда копировать свойства и откуда: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'killer3000'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RU" b="0" dirty="0">
              <a:effectLst/>
              <a:latin typeface="Consolas" panose="020B0609020204030204" pitchFamily="49" charset="0"/>
            </a:endParaRPr>
          </a:p>
          <a:p>
            <a:r>
              <a:rPr lang="ru-RU" b="0" i="0" dirty="0">
                <a:solidFill>
                  <a:srgbClr val="282A2E"/>
                </a:solidFill>
                <a:effectLst/>
                <a:latin typeface="Graphik"/>
              </a:rPr>
              <a:t>Спред упрощает код и делает его читабельнее:</a:t>
            </a:r>
            <a:endParaRPr lang="ru-RU" i="0" dirty="0">
              <a:solidFill>
                <a:srgbClr val="282A2E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282A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'killer3000'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ru-RU" dirty="0">
              <a:solidFill>
                <a:srgbClr val="282A2E"/>
              </a:solidFill>
              <a:latin typeface="Consolas" panose="020B0609020204030204" pitchFamily="49" charset="0"/>
            </a:endParaRPr>
          </a:p>
          <a:p>
            <a:r>
              <a:rPr lang="ru-RU" b="0" i="0" dirty="0">
                <a:solidFill>
                  <a:srgbClr val="FF0000"/>
                </a:solidFill>
                <a:effectLst/>
                <a:latin typeface="Graphik"/>
              </a:rPr>
              <a:t>Если свойства в новом и старом объекте совпадают, то будет использоваться значение свойства, которое шло последним:</a:t>
            </a:r>
          </a:p>
          <a:p>
            <a:endParaRPr lang="ru-RU" dirty="0">
              <a:solidFill>
                <a:srgbClr val="FF0000"/>
              </a:solidFill>
              <a:latin typeface="Graphik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Иван'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Объектов'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Николай'</a:t>
            </a:r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ru-RU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9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1958109"/>
            <a:ext cx="9365672" cy="153771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8918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619</Words>
  <Application>Microsoft Office PowerPoint</Application>
  <PresentationFormat>Широкоэкранный</PresentationFormat>
  <Paragraphs>89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Graphik</vt:lpstr>
      <vt:lpstr>Montserrat</vt:lpstr>
      <vt:lpstr>Montserrat SemiBold</vt:lpstr>
      <vt:lpstr>Тема Office</vt:lpstr>
      <vt:lpstr>Дополнительно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Станислав Ковалев</cp:lastModifiedBy>
  <cp:revision>1215</cp:revision>
  <dcterms:created xsi:type="dcterms:W3CDTF">2022-09-08T07:31:07Z</dcterms:created>
  <dcterms:modified xsi:type="dcterms:W3CDTF">2023-09-18T11:44:05Z</dcterms:modified>
</cp:coreProperties>
</file>