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7" r:id="rId10"/>
    <p:sldId id="278" r:id="rId11"/>
    <p:sldId id="280" r:id="rId12"/>
    <p:sldId id="264" r:id="rId13"/>
    <p:sldId id="265" r:id="rId14"/>
    <p:sldId id="266" r:id="rId15"/>
    <p:sldId id="268" r:id="rId16"/>
    <p:sldId id="269" r:id="rId17"/>
    <p:sldId id="270" r:id="rId18"/>
    <p:sldId id="279" r:id="rId19"/>
    <p:sldId id="271" r:id="rId20"/>
    <p:sldId id="272" r:id="rId21"/>
    <p:sldId id="273" r:id="rId22"/>
    <p:sldId id="274" r:id="rId23"/>
    <p:sldId id="275" r:id="rId24"/>
    <p:sldId id="276" r:id="rId25"/>
    <p:sldId id="277"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E6E20FA-9D3F-4AF9-90C5-7632C693663A}">
          <p14:sldIdLst>
            <p14:sldId id="256"/>
            <p14:sldId id="257"/>
            <p14:sldId id="258"/>
            <p14:sldId id="259"/>
            <p14:sldId id="261"/>
            <p14:sldId id="260"/>
            <p14:sldId id="262"/>
            <p14:sldId id="263"/>
            <p14:sldId id="267"/>
            <p14:sldId id="278"/>
            <p14:sldId id="280"/>
            <p14:sldId id="264"/>
            <p14:sldId id="265"/>
            <p14:sldId id="266"/>
            <p14:sldId id="268"/>
            <p14:sldId id="269"/>
            <p14:sldId id="270"/>
            <p14:sldId id="279"/>
            <p14:sldId id="271"/>
            <p14:sldId id="272"/>
            <p14:sldId id="273"/>
            <p14:sldId id="274"/>
          </p14:sldIdLst>
        </p14:section>
        <p14:section name="Untitled Section" id="{031B8993-73A5-4703-94F6-B9C7A34948BA}">
          <p14:sldIdLst>
            <p14:sldId id="275"/>
            <p14:sldId id="276"/>
            <p14:sldId id="277"/>
            <p14:sldId id="281"/>
            <p14:sldId id="282"/>
            <p14:sldId id="283"/>
            <p14:sldId id="284"/>
            <p14:sldId id="285"/>
            <p14:sldId id="286"/>
            <p14:sldId id="287"/>
            <p14:sldId id="288"/>
            <p14:sldId id="289"/>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349" autoAdjust="0"/>
    <p:restoredTop sz="94660"/>
  </p:normalViewPr>
  <p:slideViewPr>
    <p:cSldViewPr snapToGrid="0">
      <p:cViewPr varScale="1">
        <p:scale>
          <a:sx n="76" d="100"/>
          <a:sy n="76" d="100"/>
        </p:scale>
        <p:origin x="124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FC77773-6D14-4E68-94DB-15556292DAB8}" type="datetimeFigureOut">
              <a:rPr lang="en-GB" smtClean="0"/>
              <a:t>14/01/2022</a:t>
            </a:fld>
            <a:endParaRPr lang="en-GB"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GB"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9674397-8BF0-4508-B678-EE8972E5E08D}" type="slidenum">
              <a:rPr lang="en-GB" smtClean="0"/>
              <a:t>‹#›</a:t>
            </a:fld>
            <a:endParaRPr lang="en-GB" dirty="0"/>
          </a:p>
        </p:txBody>
      </p:sp>
    </p:spTree>
    <p:extLst>
      <p:ext uri="{BB962C8B-B14F-4D97-AF65-F5344CB8AC3E}">
        <p14:creationId xmlns:p14="http://schemas.microsoft.com/office/powerpoint/2010/main" val="1652416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C77773-6D14-4E68-94DB-15556292DAB8}" type="datetimeFigureOut">
              <a:rPr lang="en-GB" smtClean="0"/>
              <a:t>14/01/2022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9674397-8BF0-4508-B678-EE8972E5E08D}" type="slidenum">
              <a:rPr lang="en-GB" smtClean="0"/>
              <a:t>‹#›</a:t>
            </a:fld>
            <a:endParaRPr lang="en-GB" dirty="0"/>
          </a:p>
        </p:txBody>
      </p:sp>
    </p:spTree>
    <p:extLst>
      <p:ext uri="{BB962C8B-B14F-4D97-AF65-F5344CB8AC3E}">
        <p14:creationId xmlns:p14="http://schemas.microsoft.com/office/powerpoint/2010/main" val="1660132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FC77773-6D14-4E68-94DB-15556292DAB8}" type="datetimeFigureOut">
              <a:rPr lang="en-GB" smtClean="0"/>
              <a:t>14/01/2022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9674397-8BF0-4508-B678-EE8972E5E08D}" type="slidenum">
              <a:rPr lang="en-GB" smtClean="0"/>
              <a:t>‹#›</a:t>
            </a:fld>
            <a:endParaRPr lang="en-GB" dirty="0"/>
          </a:p>
        </p:txBody>
      </p:sp>
    </p:spTree>
    <p:extLst>
      <p:ext uri="{BB962C8B-B14F-4D97-AF65-F5344CB8AC3E}">
        <p14:creationId xmlns:p14="http://schemas.microsoft.com/office/powerpoint/2010/main" val="1042848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FC77773-6D14-4E68-94DB-15556292DAB8}" type="datetimeFigureOut">
              <a:rPr lang="en-GB" smtClean="0"/>
              <a:t>14/01/2022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9674397-8BF0-4508-B678-EE8972E5E08D}" type="slidenum">
              <a:rPr lang="en-GB" smtClean="0"/>
              <a:t>‹#›</a:t>
            </a:fld>
            <a:endParaRPr lang="en-GB" dirty="0"/>
          </a:p>
        </p:txBody>
      </p:sp>
    </p:spTree>
    <p:extLst>
      <p:ext uri="{BB962C8B-B14F-4D97-AF65-F5344CB8AC3E}">
        <p14:creationId xmlns:p14="http://schemas.microsoft.com/office/powerpoint/2010/main" val="5043252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C77773-6D14-4E68-94DB-15556292DAB8}" type="datetimeFigureOut">
              <a:rPr lang="en-GB" smtClean="0"/>
              <a:t>14/01/2022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9674397-8BF0-4508-B678-EE8972E5E08D}" type="slidenum">
              <a:rPr lang="en-GB" smtClean="0"/>
              <a:t>‹#›</a:t>
            </a:fld>
            <a:endParaRPr lang="en-GB" dirty="0"/>
          </a:p>
        </p:txBody>
      </p:sp>
    </p:spTree>
    <p:extLst>
      <p:ext uri="{BB962C8B-B14F-4D97-AF65-F5344CB8AC3E}">
        <p14:creationId xmlns:p14="http://schemas.microsoft.com/office/powerpoint/2010/main" val="2228588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FC77773-6D14-4E68-94DB-15556292DAB8}" type="datetimeFigureOut">
              <a:rPr lang="en-GB" smtClean="0"/>
              <a:t>14/01/2022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59674397-8BF0-4508-B678-EE8972E5E08D}" type="slidenum">
              <a:rPr lang="en-GB" smtClean="0"/>
              <a:t>‹#›</a:t>
            </a:fld>
            <a:endParaRPr lang="en-GB" dirty="0"/>
          </a:p>
        </p:txBody>
      </p:sp>
    </p:spTree>
    <p:extLst>
      <p:ext uri="{BB962C8B-B14F-4D97-AF65-F5344CB8AC3E}">
        <p14:creationId xmlns:p14="http://schemas.microsoft.com/office/powerpoint/2010/main" val="733604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FC77773-6D14-4E68-94DB-15556292DAB8}" type="datetimeFigureOut">
              <a:rPr lang="en-GB" smtClean="0"/>
              <a:t>14/01/2022</a:t>
            </a:fld>
            <a:endParaRPr lang="en-GB" dirty="0"/>
          </a:p>
        </p:txBody>
      </p:sp>
      <p:sp>
        <p:nvSpPr>
          <p:cNvPr id="8" name="Footer Placeholder 7"/>
          <p:cNvSpPr>
            <a:spLocks noGrp="1"/>
          </p:cNvSpPr>
          <p:nvPr>
            <p:ph type="ftr" sz="quarter" idx="11"/>
          </p:nvPr>
        </p:nvSpPr>
        <p:spPr>
          <a:xfrm>
            <a:off x="561111" y="6391838"/>
            <a:ext cx="3644282" cy="304801"/>
          </a:xfrm>
        </p:spPr>
        <p:txBody>
          <a:bodyPr/>
          <a:lstStyle/>
          <a:p>
            <a:endParaRPr lang="en-GB" dirty="0"/>
          </a:p>
        </p:txBody>
      </p:sp>
      <p:sp>
        <p:nvSpPr>
          <p:cNvPr id="9" name="Slide Number Placeholder 8"/>
          <p:cNvSpPr>
            <a:spLocks noGrp="1"/>
          </p:cNvSpPr>
          <p:nvPr>
            <p:ph type="sldNum" sz="quarter" idx="12"/>
          </p:nvPr>
        </p:nvSpPr>
        <p:spPr/>
        <p:txBody>
          <a:bodyPr/>
          <a:lstStyle/>
          <a:p>
            <a:fld id="{59674397-8BF0-4508-B678-EE8972E5E08D}" type="slidenum">
              <a:rPr lang="en-GB" smtClean="0"/>
              <a:t>‹#›</a:t>
            </a:fld>
            <a:endParaRPr lang="en-GB" dirty="0"/>
          </a:p>
        </p:txBody>
      </p:sp>
    </p:spTree>
    <p:extLst>
      <p:ext uri="{BB962C8B-B14F-4D97-AF65-F5344CB8AC3E}">
        <p14:creationId xmlns:p14="http://schemas.microsoft.com/office/powerpoint/2010/main" val="1977479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FC77773-6D14-4E68-94DB-15556292DAB8}" type="datetimeFigureOut">
              <a:rPr lang="en-GB" smtClean="0"/>
              <a:t>14/01/2022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9674397-8BF0-4508-B678-EE8972E5E08D}" type="slidenum">
              <a:rPr lang="en-GB" smtClean="0"/>
              <a:t>‹#›</a:t>
            </a:fld>
            <a:endParaRPr lang="en-GB" dirty="0"/>
          </a:p>
        </p:txBody>
      </p:sp>
    </p:spTree>
    <p:extLst>
      <p:ext uri="{BB962C8B-B14F-4D97-AF65-F5344CB8AC3E}">
        <p14:creationId xmlns:p14="http://schemas.microsoft.com/office/powerpoint/2010/main" val="4194388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FC77773-6D14-4E68-94DB-15556292DAB8}" type="datetimeFigureOut">
              <a:rPr lang="en-GB" smtClean="0"/>
              <a:t>14/01/2022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9674397-8BF0-4508-B678-EE8972E5E08D}" type="slidenum">
              <a:rPr lang="en-GB" smtClean="0"/>
              <a:t>‹#›</a:t>
            </a:fld>
            <a:endParaRPr lang="en-GB" dirty="0"/>
          </a:p>
        </p:txBody>
      </p:sp>
    </p:spTree>
    <p:extLst>
      <p:ext uri="{BB962C8B-B14F-4D97-AF65-F5344CB8AC3E}">
        <p14:creationId xmlns:p14="http://schemas.microsoft.com/office/powerpoint/2010/main" val="1864808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C77773-6D14-4E68-94DB-15556292DAB8}" type="datetimeFigureOut">
              <a:rPr lang="en-GB" smtClean="0"/>
              <a:t>14/01/2022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9674397-8BF0-4508-B678-EE8972E5E08D}" type="slidenum">
              <a:rPr lang="en-GB" smtClean="0"/>
              <a:t>‹#›</a:t>
            </a:fld>
            <a:endParaRPr lang="en-GB" dirty="0"/>
          </a:p>
        </p:txBody>
      </p:sp>
    </p:spTree>
    <p:extLst>
      <p:ext uri="{BB962C8B-B14F-4D97-AF65-F5344CB8AC3E}">
        <p14:creationId xmlns:p14="http://schemas.microsoft.com/office/powerpoint/2010/main" val="1165579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C77773-6D14-4E68-94DB-15556292DAB8}" type="datetimeFigureOut">
              <a:rPr lang="en-GB" smtClean="0"/>
              <a:t>14/01/2022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9674397-8BF0-4508-B678-EE8972E5E08D}" type="slidenum">
              <a:rPr lang="en-GB" smtClean="0"/>
              <a:t>‹#›</a:t>
            </a:fld>
            <a:endParaRPr lang="en-GB" dirty="0"/>
          </a:p>
        </p:txBody>
      </p:sp>
    </p:spTree>
    <p:extLst>
      <p:ext uri="{BB962C8B-B14F-4D97-AF65-F5344CB8AC3E}">
        <p14:creationId xmlns:p14="http://schemas.microsoft.com/office/powerpoint/2010/main" val="2655797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C77773-6D14-4E68-94DB-15556292DAB8}" type="datetimeFigureOut">
              <a:rPr lang="en-GB" smtClean="0"/>
              <a:t>14/01/2022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9674397-8BF0-4508-B678-EE8972E5E08D}" type="slidenum">
              <a:rPr lang="en-GB" smtClean="0"/>
              <a:t>‹#›</a:t>
            </a:fld>
            <a:endParaRPr lang="en-GB" dirty="0"/>
          </a:p>
        </p:txBody>
      </p:sp>
    </p:spTree>
    <p:extLst>
      <p:ext uri="{BB962C8B-B14F-4D97-AF65-F5344CB8AC3E}">
        <p14:creationId xmlns:p14="http://schemas.microsoft.com/office/powerpoint/2010/main" val="2720308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C77773-6D14-4E68-94DB-15556292DAB8}" type="datetimeFigureOut">
              <a:rPr lang="en-GB" smtClean="0"/>
              <a:t>14/01/2022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59674397-8BF0-4508-B678-EE8972E5E08D}" type="slidenum">
              <a:rPr lang="en-GB" smtClean="0"/>
              <a:t>‹#›</a:t>
            </a:fld>
            <a:endParaRPr lang="en-GB" dirty="0"/>
          </a:p>
        </p:txBody>
      </p:sp>
    </p:spTree>
    <p:extLst>
      <p:ext uri="{BB962C8B-B14F-4D97-AF65-F5344CB8AC3E}">
        <p14:creationId xmlns:p14="http://schemas.microsoft.com/office/powerpoint/2010/main" val="880498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C77773-6D14-4E68-94DB-15556292DAB8}" type="datetimeFigureOut">
              <a:rPr lang="en-GB" smtClean="0"/>
              <a:t>14/01/2022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59674397-8BF0-4508-B678-EE8972E5E08D}" type="slidenum">
              <a:rPr lang="en-GB" smtClean="0"/>
              <a:t>‹#›</a:t>
            </a:fld>
            <a:endParaRPr lang="en-GB" dirty="0"/>
          </a:p>
        </p:txBody>
      </p:sp>
    </p:spTree>
    <p:extLst>
      <p:ext uri="{BB962C8B-B14F-4D97-AF65-F5344CB8AC3E}">
        <p14:creationId xmlns:p14="http://schemas.microsoft.com/office/powerpoint/2010/main" val="3117057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C77773-6D14-4E68-94DB-15556292DAB8}" type="datetimeFigureOut">
              <a:rPr lang="en-GB" smtClean="0"/>
              <a:t>14/01/2022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9674397-8BF0-4508-B678-EE8972E5E08D}" type="slidenum">
              <a:rPr lang="en-GB" smtClean="0"/>
              <a:t>‹#›</a:t>
            </a:fld>
            <a:endParaRPr lang="en-GB" dirty="0"/>
          </a:p>
        </p:txBody>
      </p:sp>
    </p:spTree>
    <p:extLst>
      <p:ext uri="{BB962C8B-B14F-4D97-AF65-F5344CB8AC3E}">
        <p14:creationId xmlns:p14="http://schemas.microsoft.com/office/powerpoint/2010/main" val="2799869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C77773-6D14-4E68-94DB-15556292DAB8}" type="datetimeFigureOut">
              <a:rPr lang="en-GB" smtClean="0"/>
              <a:t>14/01/2022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9674397-8BF0-4508-B678-EE8972E5E08D}" type="slidenum">
              <a:rPr lang="en-GB" smtClean="0"/>
              <a:t>‹#›</a:t>
            </a:fld>
            <a:endParaRPr lang="en-GB" dirty="0"/>
          </a:p>
        </p:txBody>
      </p:sp>
    </p:spTree>
    <p:extLst>
      <p:ext uri="{BB962C8B-B14F-4D97-AF65-F5344CB8AC3E}">
        <p14:creationId xmlns:p14="http://schemas.microsoft.com/office/powerpoint/2010/main" val="1273272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C77773-6D14-4E68-94DB-15556292DAB8}" type="datetimeFigureOut">
              <a:rPr lang="en-GB" smtClean="0"/>
              <a:t>14/01/2022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9674397-8BF0-4508-B678-EE8972E5E08D}" type="slidenum">
              <a:rPr lang="en-GB" smtClean="0"/>
              <a:t>‹#›</a:t>
            </a:fld>
            <a:endParaRPr lang="en-GB" dirty="0"/>
          </a:p>
        </p:txBody>
      </p:sp>
    </p:spTree>
    <p:extLst>
      <p:ext uri="{BB962C8B-B14F-4D97-AF65-F5344CB8AC3E}">
        <p14:creationId xmlns:p14="http://schemas.microsoft.com/office/powerpoint/2010/main" val="3850534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FC77773-6D14-4E68-94DB-15556292DAB8}" type="datetimeFigureOut">
              <a:rPr lang="en-GB" smtClean="0"/>
              <a:t>14/01/2022</a:t>
            </a:fld>
            <a:endParaRPr lang="en-GB"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9674397-8BF0-4508-B678-EE8972E5E08D}" type="slidenum">
              <a:rPr lang="en-GB" smtClean="0"/>
              <a:t>‹#›</a:t>
            </a:fld>
            <a:endParaRPr lang="en-GB" dirty="0"/>
          </a:p>
        </p:txBody>
      </p:sp>
    </p:spTree>
    <p:extLst>
      <p:ext uri="{BB962C8B-B14F-4D97-AF65-F5344CB8AC3E}">
        <p14:creationId xmlns:p14="http://schemas.microsoft.com/office/powerpoint/2010/main" val="12375968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9">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5" name="Rectangle 10">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5" name="Picture 4">
            <a:extLst>
              <a:ext uri="{FF2B5EF4-FFF2-40B4-BE49-F238E27FC236}">
                <a16:creationId xmlns:a16="http://schemas.microsoft.com/office/drawing/2014/main" id="{E991F541-8E24-4D1C-8915-88DEBD39D52E}"/>
              </a:ext>
            </a:extLst>
          </p:cNvPr>
          <p:cNvPicPr>
            <a:picLocks noChangeAspect="1"/>
          </p:cNvPicPr>
          <p:nvPr/>
        </p:nvPicPr>
        <p:blipFill rotWithShape="1">
          <a:blip r:embed="rId3">
            <a:duotone>
              <a:prstClr val="black"/>
              <a:schemeClr val="accent5">
                <a:tint val="45000"/>
                <a:satMod val="400000"/>
              </a:schemeClr>
            </a:duotone>
            <a:alphaModFix amt="25000"/>
          </a:blip>
          <a:srcRect t="15054" r="9090" b="-1"/>
          <a:stretch/>
        </p:blipFill>
        <p:spPr>
          <a:xfrm>
            <a:off x="474133" y="475488"/>
            <a:ext cx="11243734" cy="5909733"/>
          </a:xfrm>
          <a:prstGeom prst="rect">
            <a:avLst/>
          </a:prstGeom>
        </p:spPr>
      </p:pic>
      <p:sp>
        <p:nvSpPr>
          <p:cNvPr id="2" name="Title 1">
            <a:extLst>
              <a:ext uri="{FF2B5EF4-FFF2-40B4-BE49-F238E27FC236}">
                <a16:creationId xmlns:a16="http://schemas.microsoft.com/office/drawing/2014/main" id="{8478E5A9-98B4-4EB9-98C9-E8821CA1F71E}"/>
              </a:ext>
            </a:extLst>
          </p:cNvPr>
          <p:cNvSpPr>
            <a:spLocks noGrp="1"/>
          </p:cNvSpPr>
          <p:nvPr>
            <p:ph type="ctrTitle"/>
          </p:nvPr>
        </p:nvSpPr>
        <p:spPr>
          <a:xfrm>
            <a:off x="1154954" y="2099733"/>
            <a:ext cx="8827245" cy="2677648"/>
          </a:xfrm>
        </p:spPr>
        <p:txBody>
          <a:bodyPr>
            <a:normAutofit/>
          </a:bodyPr>
          <a:lstStyle/>
          <a:p>
            <a:r>
              <a:rPr lang="en-GB" dirty="0"/>
              <a:t>Library Management System</a:t>
            </a:r>
          </a:p>
        </p:txBody>
      </p:sp>
      <p:sp>
        <p:nvSpPr>
          <p:cNvPr id="3" name="Subtitle 2">
            <a:extLst>
              <a:ext uri="{FF2B5EF4-FFF2-40B4-BE49-F238E27FC236}">
                <a16:creationId xmlns:a16="http://schemas.microsoft.com/office/drawing/2014/main" id="{3A32C69B-162C-4EB6-8AB2-0C8C1A598D53}"/>
              </a:ext>
            </a:extLst>
          </p:cNvPr>
          <p:cNvSpPr>
            <a:spLocks noGrp="1"/>
          </p:cNvSpPr>
          <p:nvPr>
            <p:ph type="subTitle" idx="1"/>
          </p:nvPr>
        </p:nvSpPr>
        <p:spPr>
          <a:xfrm>
            <a:off x="1154954" y="4777380"/>
            <a:ext cx="8827245" cy="861420"/>
          </a:xfrm>
        </p:spPr>
        <p:txBody>
          <a:bodyPr>
            <a:normAutofit/>
          </a:bodyPr>
          <a:lstStyle/>
          <a:p>
            <a:r>
              <a:rPr lang="en-GB" dirty="0"/>
              <a:t>By Dharmarlou Bowen &amp; habban Islam</a:t>
            </a:r>
          </a:p>
        </p:txBody>
      </p:sp>
      <p:sp>
        <p:nvSpPr>
          <p:cNvPr id="14" name="Rectangle 13">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05563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4"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73F4DB07-1D5E-4B9E-9D6E-65585CBCEBB2}"/>
              </a:ext>
            </a:extLst>
          </p:cNvPr>
          <p:cNvSpPr>
            <a:spLocks noGrp="1"/>
          </p:cNvSpPr>
          <p:nvPr>
            <p:ph type="title"/>
          </p:nvPr>
        </p:nvSpPr>
        <p:spPr>
          <a:xfrm>
            <a:off x="639098" y="629265"/>
            <a:ext cx="5132438" cy="1622322"/>
          </a:xfrm>
        </p:spPr>
        <p:txBody>
          <a:bodyPr>
            <a:normAutofit/>
          </a:bodyPr>
          <a:lstStyle/>
          <a:p>
            <a:r>
              <a:rPr lang="en-GB">
                <a:solidFill>
                  <a:srgbClr val="EBEBEB"/>
                </a:solidFill>
              </a:rPr>
              <a:t>Data Manager Interface Usage</a:t>
            </a:r>
          </a:p>
        </p:txBody>
      </p:sp>
      <p:pic>
        <p:nvPicPr>
          <p:cNvPr id="5" name="Picture 4">
            <a:extLst>
              <a:ext uri="{FF2B5EF4-FFF2-40B4-BE49-F238E27FC236}">
                <a16:creationId xmlns:a16="http://schemas.microsoft.com/office/drawing/2014/main" id="{FEAFBEB8-32D9-4D1D-82DD-34554DDB6140}"/>
              </a:ext>
            </a:extLst>
          </p:cNvPr>
          <p:cNvPicPr>
            <a:picLocks noChangeAspect="1"/>
          </p:cNvPicPr>
          <p:nvPr/>
        </p:nvPicPr>
        <p:blipFill>
          <a:blip r:embed="rId2"/>
          <a:stretch>
            <a:fillRect/>
          </a:stretch>
        </p:blipFill>
        <p:spPr>
          <a:xfrm>
            <a:off x="6714836" y="2606489"/>
            <a:ext cx="4828707" cy="1662602"/>
          </a:xfrm>
          <a:prstGeom prst="rect">
            <a:avLst/>
          </a:prstGeom>
        </p:spPr>
      </p:pic>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F251DE7-76F1-4439-905A-F595E38B05B4}"/>
              </a:ext>
            </a:extLst>
          </p:cNvPr>
          <p:cNvSpPr>
            <a:spLocks noGrp="1"/>
          </p:cNvSpPr>
          <p:nvPr>
            <p:ph idx="1"/>
          </p:nvPr>
        </p:nvSpPr>
        <p:spPr>
          <a:xfrm>
            <a:off x="639098" y="2418735"/>
            <a:ext cx="5132439" cy="3811742"/>
          </a:xfrm>
        </p:spPr>
        <p:txBody>
          <a:bodyPr anchor="ctr">
            <a:normAutofit/>
          </a:bodyPr>
          <a:lstStyle/>
          <a:p>
            <a:r>
              <a:rPr lang="en-GB">
                <a:solidFill>
                  <a:srgbClr val="FFFFFF"/>
                </a:solidFill>
              </a:rPr>
              <a:t>There data manager is implement in many of the commands as well to enable the functionality of data being stored during the execute of the command.</a:t>
            </a:r>
          </a:p>
          <a:p>
            <a:r>
              <a:rPr lang="en-GB">
                <a:solidFill>
                  <a:srgbClr val="FFFFFF"/>
                </a:solidFill>
              </a:rPr>
              <a:t>This method of storing data is far more effective than data being store when the user exits the program as the program has to be exited before a new object can be fully interacted without error.</a:t>
            </a:r>
          </a:p>
        </p:txBody>
      </p:sp>
    </p:spTree>
    <p:extLst>
      <p:ext uri="{BB962C8B-B14F-4D97-AF65-F5344CB8AC3E}">
        <p14:creationId xmlns:p14="http://schemas.microsoft.com/office/powerpoint/2010/main" val="70941439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BC3B-4C2C-4ACD-AAFF-9D744348CF66}"/>
              </a:ext>
            </a:extLst>
          </p:cNvPr>
          <p:cNvSpPr>
            <a:spLocks noGrp="1"/>
          </p:cNvSpPr>
          <p:nvPr>
            <p:ph type="title"/>
          </p:nvPr>
        </p:nvSpPr>
        <p:spPr/>
        <p:txBody>
          <a:bodyPr/>
          <a:lstStyle/>
          <a:p>
            <a:r>
              <a:rPr lang="en-GB" dirty="0"/>
              <a:t>Command parser</a:t>
            </a:r>
          </a:p>
        </p:txBody>
      </p:sp>
      <p:sp>
        <p:nvSpPr>
          <p:cNvPr id="3" name="Content Placeholder 2">
            <a:extLst>
              <a:ext uri="{FF2B5EF4-FFF2-40B4-BE49-F238E27FC236}">
                <a16:creationId xmlns:a16="http://schemas.microsoft.com/office/drawing/2014/main" id="{044745F3-D609-4E52-8A4D-3416855FCAC7}"/>
              </a:ext>
            </a:extLst>
          </p:cNvPr>
          <p:cNvSpPr>
            <a:spLocks noGrp="1"/>
          </p:cNvSpPr>
          <p:nvPr>
            <p:ph idx="1"/>
          </p:nvPr>
        </p:nvSpPr>
        <p:spPr/>
        <p:txBody>
          <a:bodyPr/>
          <a:lstStyle/>
          <a:p>
            <a:r>
              <a:rPr lang="en-GB" dirty="0"/>
              <a:t>Command parser is used to break down each part of code which allows us to display them in txt file line by line</a:t>
            </a:r>
          </a:p>
          <a:p>
            <a:r>
              <a:rPr lang="en-GB" dirty="0"/>
              <a:t>Parser takes input as sequence form and outputs as parser tree</a:t>
            </a:r>
          </a:p>
          <a:p>
            <a:r>
              <a:rPr lang="en-GB" dirty="0" err="1"/>
              <a:t>Line.split</a:t>
            </a:r>
            <a:r>
              <a:rPr lang="en-GB" dirty="0"/>
              <a:t> is used in parser to split the lines</a:t>
            </a:r>
          </a:p>
          <a:p>
            <a:endParaRPr lang="en-GB" dirty="0"/>
          </a:p>
          <a:p>
            <a:endParaRPr lang="en-GB" dirty="0"/>
          </a:p>
          <a:p>
            <a:endParaRPr lang="en-GB" dirty="0"/>
          </a:p>
          <a:p>
            <a:endParaRPr lang="en-GB" dirty="0"/>
          </a:p>
        </p:txBody>
      </p:sp>
      <p:pic>
        <p:nvPicPr>
          <p:cNvPr id="5" name="Picture 4">
            <a:extLst>
              <a:ext uri="{FF2B5EF4-FFF2-40B4-BE49-F238E27FC236}">
                <a16:creationId xmlns:a16="http://schemas.microsoft.com/office/drawing/2014/main" id="{8868A20E-3A59-4676-BC0B-E89E83DCE787}"/>
              </a:ext>
            </a:extLst>
          </p:cNvPr>
          <p:cNvPicPr>
            <a:picLocks noChangeAspect="1"/>
          </p:cNvPicPr>
          <p:nvPr/>
        </p:nvPicPr>
        <p:blipFill>
          <a:blip r:embed="rId2"/>
          <a:stretch>
            <a:fillRect/>
          </a:stretch>
        </p:blipFill>
        <p:spPr>
          <a:xfrm>
            <a:off x="207705" y="5743419"/>
            <a:ext cx="8545118" cy="1114581"/>
          </a:xfrm>
          <a:prstGeom prst="rect">
            <a:avLst/>
          </a:prstGeom>
        </p:spPr>
      </p:pic>
      <p:pic>
        <p:nvPicPr>
          <p:cNvPr id="7" name="Picture 6">
            <a:extLst>
              <a:ext uri="{FF2B5EF4-FFF2-40B4-BE49-F238E27FC236}">
                <a16:creationId xmlns:a16="http://schemas.microsoft.com/office/drawing/2014/main" id="{8E29FBF8-21FE-4437-8B32-B08A3108E23C}"/>
              </a:ext>
            </a:extLst>
          </p:cNvPr>
          <p:cNvPicPr>
            <a:picLocks noChangeAspect="1"/>
          </p:cNvPicPr>
          <p:nvPr/>
        </p:nvPicPr>
        <p:blipFill>
          <a:blip r:embed="rId3"/>
          <a:stretch>
            <a:fillRect/>
          </a:stretch>
        </p:blipFill>
        <p:spPr>
          <a:xfrm>
            <a:off x="8678933" y="4029477"/>
            <a:ext cx="3106668" cy="2105495"/>
          </a:xfrm>
          <a:prstGeom prst="rect">
            <a:avLst/>
          </a:prstGeom>
        </p:spPr>
      </p:pic>
    </p:spTree>
    <p:extLst>
      <p:ext uri="{BB962C8B-B14F-4D97-AF65-F5344CB8AC3E}">
        <p14:creationId xmlns:p14="http://schemas.microsoft.com/office/powerpoint/2010/main" val="3656315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3"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5" name="Freeform: Shape 14">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7"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3B180214-0004-497A-BC39-774FB4C94FEA}"/>
              </a:ext>
            </a:extLst>
          </p:cNvPr>
          <p:cNvSpPr>
            <a:spLocks noGrp="1"/>
          </p:cNvSpPr>
          <p:nvPr>
            <p:ph type="title"/>
          </p:nvPr>
        </p:nvSpPr>
        <p:spPr>
          <a:xfrm>
            <a:off x="639098" y="629265"/>
            <a:ext cx="5132438" cy="1622322"/>
          </a:xfrm>
        </p:spPr>
        <p:txBody>
          <a:bodyPr>
            <a:normAutofit/>
          </a:bodyPr>
          <a:lstStyle/>
          <a:p>
            <a:r>
              <a:rPr lang="en-GB">
                <a:solidFill>
                  <a:srgbClr val="EBEBEB"/>
                </a:solidFill>
              </a:rPr>
              <a:t>AddBook Command </a:t>
            </a:r>
          </a:p>
        </p:txBody>
      </p:sp>
      <p:pic>
        <p:nvPicPr>
          <p:cNvPr id="6" name="Picture 5">
            <a:extLst>
              <a:ext uri="{FF2B5EF4-FFF2-40B4-BE49-F238E27FC236}">
                <a16:creationId xmlns:a16="http://schemas.microsoft.com/office/drawing/2014/main" id="{C1444012-625D-4167-85F3-1027D2098D16}"/>
              </a:ext>
            </a:extLst>
          </p:cNvPr>
          <p:cNvPicPr>
            <a:picLocks noChangeAspect="1"/>
          </p:cNvPicPr>
          <p:nvPr/>
        </p:nvPicPr>
        <p:blipFill>
          <a:blip r:embed="rId2"/>
          <a:stretch>
            <a:fillRect/>
          </a:stretch>
        </p:blipFill>
        <p:spPr>
          <a:xfrm>
            <a:off x="6748426" y="645106"/>
            <a:ext cx="4761526" cy="5585369"/>
          </a:xfrm>
          <a:prstGeom prst="rect">
            <a:avLst/>
          </a:prstGeom>
        </p:spPr>
      </p:pic>
      <p:sp>
        <p:nvSpPr>
          <p:cNvPr id="19" name="Rectangle 18">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6649F37-242B-4982-9F18-8DA212E3D218}"/>
              </a:ext>
            </a:extLst>
          </p:cNvPr>
          <p:cNvSpPr>
            <a:spLocks noGrp="1"/>
          </p:cNvSpPr>
          <p:nvPr>
            <p:ph idx="1"/>
          </p:nvPr>
        </p:nvSpPr>
        <p:spPr>
          <a:xfrm>
            <a:off x="750971" y="2046540"/>
            <a:ext cx="5132439" cy="3811742"/>
          </a:xfrm>
        </p:spPr>
        <p:txBody>
          <a:bodyPr anchor="ctr">
            <a:normAutofit/>
          </a:bodyPr>
          <a:lstStyle/>
          <a:p>
            <a:pPr>
              <a:lnSpc>
                <a:spcPct val="90000"/>
              </a:lnSpc>
            </a:pPr>
            <a:r>
              <a:rPr lang="en-US" dirty="0">
                <a:solidFill>
                  <a:srgbClr val="FFFFFF"/>
                </a:solidFill>
              </a:rPr>
              <a:t>Adds a new book to the library.</a:t>
            </a:r>
          </a:p>
          <a:p>
            <a:pPr>
              <a:lnSpc>
                <a:spcPct val="90000"/>
              </a:lnSpc>
            </a:pPr>
            <a:r>
              <a:rPr lang="en-US" dirty="0">
                <a:solidFill>
                  <a:srgbClr val="FFFFFF"/>
                </a:solidFill>
              </a:rPr>
              <a:t>It is an implementation of the Command interface and it execute(Library, LocalDate) method adds a new Book to the library.</a:t>
            </a:r>
          </a:p>
          <a:p>
            <a:pPr>
              <a:lnSpc>
                <a:spcPct val="90000"/>
              </a:lnSpc>
            </a:pPr>
            <a:r>
              <a:rPr lang="en-US" dirty="0">
                <a:solidFill>
                  <a:srgbClr val="FFFFFF"/>
                </a:solidFill>
              </a:rPr>
              <a:t>It is created and executed by the CommandParser when the "addbook" command is given by the user. </a:t>
            </a:r>
          </a:p>
          <a:p>
            <a:pPr>
              <a:lnSpc>
                <a:spcPct val="90000"/>
              </a:lnSpc>
            </a:pPr>
            <a:r>
              <a:rPr lang="en-US" dirty="0">
                <a:solidFill>
                  <a:srgbClr val="FFFFFF"/>
                </a:solidFill>
              </a:rPr>
              <a:t>When a new book is being added the library system repository of books are checked for their IDs and an incremented value of the last ID is assigned to a new book </a:t>
            </a:r>
            <a:endParaRPr lang="en-GB" dirty="0">
              <a:solidFill>
                <a:srgbClr val="FFFFFF"/>
              </a:solidFill>
            </a:endParaRPr>
          </a:p>
        </p:txBody>
      </p:sp>
    </p:spTree>
    <p:extLst>
      <p:ext uri="{BB962C8B-B14F-4D97-AF65-F5344CB8AC3E}">
        <p14:creationId xmlns:p14="http://schemas.microsoft.com/office/powerpoint/2010/main" val="44677636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4"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77D22F46-9284-4EAA-BAF5-584C78005DC4}"/>
              </a:ext>
            </a:extLst>
          </p:cNvPr>
          <p:cNvSpPr>
            <a:spLocks noGrp="1"/>
          </p:cNvSpPr>
          <p:nvPr>
            <p:ph type="title"/>
          </p:nvPr>
        </p:nvSpPr>
        <p:spPr>
          <a:xfrm>
            <a:off x="639098" y="629265"/>
            <a:ext cx="6072776" cy="1622322"/>
          </a:xfrm>
        </p:spPr>
        <p:txBody>
          <a:bodyPr>
            <a:normAutofit/>
          </a:bodyPr>
          <a:lstStyle/>
          <a:p>
            <a:r>
              <a:rPr lang="en-GB">
                <a:solidFill>
                  <a:srgbClr val="EBEBEB"/>
                </a:solidFill>
              </a:rPr>
              <a:t>AddPatron Command</a:t>
            </a:r>
          </a:p>
        </p:txBody>
      </p:sp>
      <p:sp>
        <p:nvSpPr>
          <p:cNvPr id="16" name="Freeform: Shape 15">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pic>
        <p:nvPicPr>
          <p:cNvPr id="5" name="Picture 4">
            <a:extLst>
              <a:ext uri="{FF2B5EF4-FFF2-40B4-BE49-F238E27FC236}">
                <a16:creationId xmlns:a16="http://schemas.microsoft.com/office/drawing/2014/main" id="{8C4180FD-2084-4F74-B7B1-0639ECF2E693}"/>
              </a:ext>
            </a:extLst>
          </p:cNvPr>
          <p:cNvPicPr>
            <a:picLocks noChangeAspect="1"/>
          </p:cNvPicPr>
          <p:nvPr/>
        </p:nvPicPr>
        <p:blipFill>
          <a:blip r:embed="rId2"/>
          <a:stretch>
            <a:fillRect/>
          </a:stretch>
        </p:blipFill>
        <p:spPr>
          <a:xfrm>
            <a:off x="7418226" y="810200"/>
            <a:ext cx="4125317" cy="5255181"/>
          </a:xfrm>
          <a:prstGeom prst="rect">
            <a:avLst/>
          </a:prstGeom>
        </p:spPr>
      </p:pic>
      <p:sp>
        <p:nvSpPr>
          <p:cNvPr id="18" name="Rectangle 17">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080DB8C-9D8D-4A9D-B75C-B417653F2D7D}"/>
              </a:ext>
            </a:extLst>
          </p:cNvPr>
          <p:cNvSpPr>
            <a:spLocks noGrp="1"/>
          </p:cNvSpPr>
          <p:nvPr>
            <p:ph idx="1"/>
          </p:nvPr>
        </p:nvSpPr>
        <p:spPr>
          <a:xfrm>
            <a:off x="715298" y="1802779"/>
            <a:ext cx="6072776" cy="3811740"/>
          </a:xfrm>
        </p:spPr>
        <p:txBody>
          <a:bodyPr anchor="ctr">
            <a:normAutofit/>
          </a:bodyPr>
          <a:lstStyle/>
          <a:p>
            <a:r>
              <a:rPr lang="en-US" dirty="0">
                <a:solidFill>
                  <a:srgbClr val="FFFFFF"/>
                </a:solidFill>
              </a:rPr>
              <a:t>Adds a new patron to the library.</a:t>
            </a:r>
          </a:p>
          <a:p>
            <a:r>
              <a:rPr lang="en-US" dirty="0">
                <a:solidFill>
                  <a:srgbClr val="FFFFFF"/>
                </a:solidFill>
              </a:rPr>
              <a:t>It is an implementation of the Command interface and it execute(Library, LocalDate) method adds a new Patron to the library.</a:t>
            </a:r>
          </a:p>
          <a:p>
            <a:r>
              <a:rPr lang="en-US" dirty="0">
                <a:solidFill>
                  <a:srgbClr val="FFFFFF"/>
                </a:solidFill>
              </a:rPr>
              <a:t>It is created and executed by the CommandParser when the "addpatron" command is given by the user. </a:t>
            </a:r>
            <a:endParaRPr lang="en-GB" dirty="0">
              <a:solidFill>
                <a:srgbClr val="FFFFFF"/>
              </a:solidFill>
            </a:endParaRPr>
          </a:p>
        </p:txBody>
      </p:sp>
    </p:spTree>
    <p:extLst>
      <p:ext uri="{BB962C8B-B14F-4D97-AF65-F5344CB8AC3E}">
        <p14:creationId xmlns:p14="http://schemas.microsoft.com/office/powerpoint/2010/main" val="323362511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4"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FC71052-C618-4443-BD37-75E9A9A61BD7}"/>
              </a:ext>
            </a:extLst>
          </p:cNvPr>
          <p:cNvSpPr>
            <a:spLocks noGrp="1"/>
          </p:cNvSpPr>
          <p:nvPr>
            <p:ph type="title"/>
          </p:nvPr>
        </p:nvSpPr>
        <p:spPr>
          <a:xfrm>
            <a:off x="639098" y="629265"/>
            <a:ext cx="5132438" cy="1622322"/>
          </a:xfrm>
        </p:spPr>
        <p:txBody>
          <a:bodyPr>
            <a:normAutofit/>
          </a:bodyPr>
          <a:lstStyle/>
          <a:p>
            <a:r>
              <a:rPr lang="en-GB">
                <a:solidFill>
                  <a:srgbClr val="EBEBEB"/>
                </a:solidFill>
              </a:rPr>
              <a:t>BorrowBook Command</a:t>
            </a:r>
          </a:p>
        </p:txBody>
      </p:sp>
      <p:pic>
        <p:nvPicPr>
          <p:cNvPr id="5" name="Picture 4">
            <a:extLst>
              <a:ext uri="{FF2B5EF4-FFF2-40B4-BE49-F238E27FC236}">
                <a16:creationId xmlns:a16="http://schemas.microsoft.com/office/drawing/2014/main" id="{41DA367D-5110-4C97-A2CD-ED15C7340A90}"/>
              </a:ext>
            </a:extLst>
          </p:cNvPr>
          <p:cNvPicPr>
            <a:picLocks noChangeAspect="1"/>
          </p:cNvPicPr>
          <p:nvPr/>
        </p:nvPicPr>
        <p:blipFill>
          <a:blip r:embed="rId2"/>
          <a:stretch>
            <a:fillRect/>
          </a:stretch>
        </p:blipFill>
        <p:spPr>
          <a:xfrm>
            <a:off x="6714836" y="769996"/>
            <a:ext cx="4828707" cy="5335588"/>
          </a:xfrm>
          <a:prstGeom prst="rect">
            <a:avLst/>
          </a:prstGeom>
        </p:spPr>
      </p:pic>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C3E2E0A-71F0-45CD-A46E-FA540C1CF2BD}"/>
              </a:ext>
            </a:extLst>
          </p:cNvPr>
          <p:cNvSpPr>
            <a:spLocks noGrp="1"/>
          </p:cNvSpPr>
          <p:nvPr>
            <p:ph idx="1"/>
          </p:nvPr>
        </p:nvSpPr>
        <p:spPr>
          <a:xfrm>
            <a:off x="848836" y="2251587"/>
            <a:ext cx="5132439" cy="3324218"/>
          </a:xfrm>
        </p:spPr>
        <p:txBody>
          <a:bodyPr anchor="ctr">
            <a:normAutofit/>
          </a:bodyPr>
          <a:lstStyle/>
          <a:p>
            <a:r>
              <a:rPr lang="en-US" dirty="0">
                <a:solidFill>
                  <a:srgbClr val="FFFFFF"/>
                </a:solidFill>
              </a:rPr>
              <a:t>Executes the actions needed to lend a book to a patron.</a:t>
            </a:r>
          </a:p>
          <a:p>
            <a:r>
              <a:rPr lang="en-US" dirty="0">
                <a:solidFill>
                  <a:srgbClr val="FFFFFF"/>
                </a:solidFill>
              </a:rPr>
              <a:t>It is an implementation of the Command interface and it execute(Library, LocalDate) method assigns a Book to a Patron.</a:t>
            </a:r>
          </a:p>
          <a:p>
            <a:r>
              <a:rPr lang="en-US" dirty="0">
                <a:solidFill>
                  <a:srgbClr val="FFFFFF"/>
                </a:solidFill>
              </a:rPr>
              <a:t>It is created and executed by the CommandParser when the "borrow book" command is given by the user. </a:t>
            </a:r>
            <a:endParaRPr lang="en-GB" dirty="0">
              <a:solidFill>
                <a:srgbClr val="FFFFFF"/>
              </a:solidFill>
            </a:endParaRPr>
          </a:p>
        </p:txBody>
      </p:sp>
    </p:spTree>
    <p:extLst>
      <p:ext uri="{BB962C8B-B14F-4D97-AF65-F5344CB8AC3E}">
        <p14:creationId xmlns:p14="http://schemas.microsoft.com/office/powerpoint/2010/main" val="339371400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6" name="Freeform: Shape 15">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8"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7DA6961-A202-4DA7-925C-E49C54A38B43}"/>
              </a:ext>
            </a:extLst>
          </p:cNvPr>
          <p:cNvSpPr>
            <a:spLocks noGrp="1"/>
          </p:cNvSpPr>
          <p:nvPr>
            <p:ph type="title"/>
          </p:nvPr>
        </p:nvSpPr>
        <p:spPr>
          <a:xfrm>
            <a:off x="639098" y="629265"/>
            <a:ext cx="5132438" cy="1622322"/>
          </a:xfrm>
        </p:spPr>
        <p:txBody>
          <a:bodyPr>
            <a:normAutofit/>
          </a:bodyPr>
          <a:lstStyle/>
          <a:p>
            <a:r>
              <a:rPr lang="en-GB">
                <a:solidFill>
                  <a:srgbClr val="EBEBEB"/>
                </a:solidFill>
              </a:rPr>
              <a:t>Help command</a:t>
            </a:r>
          </a:p>
        </p:txBody>
      </p:sp>
      <p:pic>
        <p:nvPicPr>
          <p:cNvPr id="7" name="Picture 6" descr="Text&#10;&#10;Description automatically generated">
            <a:extLst>
              <a:ext uri="{FF2B5EF4-FFF2-40B4-BE49-F238E27FC236}">
                <a16:creationId xmlns:a16="http://schemas.microsoft.com/office/drawing/2014/main" id="{035033F7-7EFC-4AD5-AEB1-5CD0E886F30B}"/>
              </a:ext>
            </a:extLst>
          </p:cNvPr>
          <p:cNvPicPr>
            <a:picLocks noChangeAspect="1"/>
          </p:cNvPicPr>
          <p:nvPr/>
        </p:nvPicPr>
        <p:blipFill>
          <a:blip r:embed="rId2"/>
          <a:stretch>
            <a:fillRect/>
          </a:stretch>
        </p:blipFill>
        <p:spPr>
          <a:xfrm>
            <a:off x="6714836" y="2543754"/>
            <a:ext cx="4828707" cy="1788073"/>
          </a:xfrm>
          <a:prstGeom prst="rect">
            <a:avLst/>
          </a:prstGeom>
        </p:spPr>
      </p:pic>
      <p:sp>
        <p:nvSpPr>
          <p:cNvPr id="20" name="Rectangle 19">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2D0AB58-2E91-43EA-802A-68F4E74E0EE1}"/>
              </a:ext>
            </a:extLst>
          </p:cNvPr>
          <p:cNvSpPr>
            <a:spLocks noGrp="1"/>
          </p:cNvSpPr>
          <p:nvPr>
            <p:ph idx="1"/>
          </p:nvPr>
        </p:nvSpPr>
        <p:spPr>
          <a:xfrm>
            <a:off x="639098" y="2418735"/>
            <a:ext cx="5132439" cy="3811742"/>
          </a:xfrm>
        </p:spPr>
        <p:txBody>
          <a:bodyPr anchor="ctr">
            <a:normAutofit/>
          </a:bodyPr>
          <a:lstStyle/>
          <a:p>
            <a:r>
              <a:rPr lang="en-US" dirty="0">
                <a:solidFill>
                  <a:srgbClr val="FFFFFF"/>
                </a:solidFill>
              </a:rPr>
              <a:t>Displays a help message to the user.</a:t>
            </a:r>
          </a:p>
          <a:p>
            <a:endParaRPr lang="en-US" dirty="0">
              <a:solidFill>
                <a:srgbClr val="FFFFFF"/>
              </a:solidFill>
            </a:endParaRPr>
          </a:p>
          <a:p>
            <a:r>
              <a:rPr lang="en-US" dirty="0">
                <a:solidFill>
                  <a:srgbClr val="FFFFFF"/>
                </a:solidFill>
              </a:rPr>
              <a:t>It is an implementation of the Command interface and its execute(Library, LocalDate) method prints the </a:t>
            </a:r>
            <a:r>
              <a:rPr lang="en-US" dirty="0" err="1">
                <a:solidFill>
                  <a:srgbClr val="FFFFFF"/>
                </a:solidFill>
              </a:rPr>
              <a:t>Command.HELP_MESSAGE</a:t>
            </a:r>
            <a:r>
              <a:rPr lang="en-US" dirty="0">
                <a:solidFill>
                  <a:srgbClr val="FFFFFF"/>
                </a:solidFill>
              </a:rPr>
              <a:t> to the console. </a:t>
            </a:r>
            <a:endParaRPr lang="en-GB" dirty="0">
              <a:solidFill>
                <a:srgbClr val="FFFFFF"/>
              </a:solidFill>
            </a:endParaRPr>
          </a:p>
        </p:txBody>
      </p:sp>
    </p:spTree>
    <p:extLst>
      <p:ext uri="{BB962C8B-B14F-4D97-AF65-F5344CB8AC3E}">
        <p14:creationId xmlns:p14="http://schemas.microsoft.com/office/powerpoint/2010/main" val="131266847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4"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00546CF6-746C-4A42-B1C4-450217260AB7}"/>
              </a:ext>
            </a:extLst>
          </p:cNvPr>
          <p:cNvSpPr>
            <a:spLocks noGrp="1"/>
          </p:cNvSpPr>
          <p:nvPr>
            <p:ph type="title"/>
          </p:nvPr>
        </p:nvSpPr>
        <p:spPr>
          <a:xfrm>
            <a:off x="639098" y="629265"/>
            <a:ext cx="5132438" cy="1622322"/>
          </a:xfrm>
        </p:spPr>
        <p:txBody>
          <a:bodyPr>
            <a:normAutofit/>
          </a:bodyPr>
          <a:lstStyle/>
          <a:p>
            <a:r>
              <a:rPr lang="en-GB">
                <a:solidFill>
                  <a:srgbClr val="EBEBEB"/>
                </a:solidFill>
              </a:rPr>
              <a:t>ListBooks command</a:t>
            </a:r>
          </a:p>
        </p:txBody>
      </p:sp>
      <p:pic>
        <p:nvPicPr>
          <p:cNvPr id="5" name="Picture 4">
            <a:extLst>
              <a:ext uri="{FF2B5EF4-FFF2-40B4-BE49-F238E27FC236}">
                <a16:creationId xmlns:a16="http://schemas.microsoft.com/office/drawing/2014/main" id="{41EBFA83-BDA3-4027-BC7C-ED4602612295}"/>
              </a:ext>
            </a:extLst>
          </p:cNvPr>
          <p:cNvPicPr>
            <a:picLocks noChangeAspect="1"/>
          </p:cNvPicPr>
          <p:nvPr/>
        </p:nvPicPr>
        <p:blipFill>
          <a:blip r:embed="rId2"/>
          <a:stretch>
            <a:fillRect/>
          </a:stretch>
        </p:blipFill>
        <p:spPr>
          <a:xfrm>
            <a:off x="6714836" y="2043501"/>
            <a:ext cx="4828707" cy="2788578"/>
          </a:xfrm>
          <a:prstGeom prst="rect">
            <a:avLst/>
          </a:prstGeom>
        </p:spPr>
      </p:pic>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118E054-C7C0-4FCA-AF63-7401C8C7793D}"/>
              </a:ext>
            </a:extLst>
          </p:cNvPr>
          <p:cNvSpPr>
            <a:spLocks noGrp="1"/>
          </p:cNvSpPr>
          <p:nvPr>
            <p:ph idx="1"/>
          </p:nvPr>
        </p:nvSpPr>
        <p:spPr>
          <a:xfrm>
            <a:off x="639098" y="2418735"/>
            <a:ext cx="5132439" cy="3811742"/>
          </a:xfrm>
        </p:spPr>
        <p:txBody>
          <a:bodyPr anchor="ctr">
            <a:normAutofit/>
          </a:bodyPr>
          <a:lstStyle/>
          <a:p>
            <a:r>
              <a:rPr lang="en-US">
                <a:solidFill>
                  <a:srgbClr val="FFFFFF"/>
                </a:solidFill>
              </a:rPr>
              <a:t>Shows a list of all library books to the user.</a:t>
            </a:r>
          </a:p>
          <a:p>
            <a:endParaRPr lang="en-US">
              <a:solidFill>
                <a:srgbClr val="FFFFFF"/>
              </a:solidFill>
            </a:endParaRPr>
          </a:p>
          <a:p>
            <a:r>
              <a:rPr lang="en-US">
                <a:solidFill>
                  <a:srgbClr val="FFFFFF"/>
                </a:solidFill>
              </a:rPr>
              <a:t>It is an implementation of the Command interface and its execute(Library, LocalDate) method displays a list of the library books to the user. At the end of the list, the total amount of books in the library is also displayed to the user. </a:t>
            </a:r>
            <a:endParaRPr lang="en-GB">
              <a:solidFill>
                <a:srgbClr val="FFFFFF"/>
              </a:solidFill>
            </a:endParaRPr>
          </a:p>
        </p:txBody>
      </p:sp>
    </p:spTree>
    <p:extLst>
      <p:ext uri="{BB962C8B-B14F-4D97-AF65-F5344CB8AC3E}">
        <p14:creationId xmlns:p14="http://schemas.microsoft.com/office/powerpoint/2010/main" val="1984809382"/>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4"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63F4663D-9410-40BC-818A-40FDB098BFAE}"/>
              </a:ext>
            </a:extLst>
          </p:cNvPr>
          <p:cNvSpPr>
            <a:spLocks noGrp="1"/>
          </p:cNvSpPr>
          <p:nvPr>
            <p:ph type="title"/>
          </p:nvPr>
        </p:nvSpPr>
        <p:spPr>
          <a:xfrm>
            <a:off x="639098" y="629265"/>
            <a:ext cx="5132438" cy="1622322"/>
          </a:xfrm>
        </p:spPr>
        <p:txBody>
          <a:bodyPr>
            <a:normAutofit/>
          </a:bodyPr>
          <a:lstStyle/>
          <a:p>
            <a:r>
              <a:rPr lang="en-GB">
                <a:solidFill>
                  <a:srgbClr val="EBEBEB"/>
                </a:solidFill>
              </a:rPr>
              <a:t>ListPatron Command </a:t>
            </a:r>
          </a:p>
        </p:txBody>
      </p:sp>
      <p:pic>
        <p:nvPicPr>
          <p:cNvPr id="5" name="Picture 4">
            <a:extLst>
              <a:ext uri="{FF2B5EF4-FFF2-40B4-BE49-F238E27FC236}">
                <a16:creationId xmlns:a16="http://schemas.microsoft.com/office/drawing/2014/main" id="{C96B0CF5-FFC2-48E8-9442-DE2C1F604D0C}"/>
              </a:ext>
            </a:extLst>
          </p:cNvPr>
          <p:cNvPicPr>
            <a:picLocks noChangeAspect="1"/>
          </p:cNvPicPr>
          <p:nvPr/>
        </p:nvPicPr>
        <p:blipFill>
          <a:blip r:embed="rId2"/>
          <a:stretch>
            <a:fillRect/>
          </a:stretch>
        </p:blipFill>
        <p:spPr>
          <a:xfrm>
            <a:off x="6714836" y="2073681"/>
            <a:ext cx="4828707" cy="2728218"/>
          </a:xfrm>
          <a:prstGeom prst="rect">
            <a:avLst/>
          </a:prstGeom>
        </p:spPr>
      </p:pic>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6F57B0F-50B3-42EE-BA3A-424DCBEBD652}"/>
              </a:ext>
            </a:extLst>
          </p:cNvPr>
          <p:cNvSpPr>
            <a:spLocks noGrp="1"/>
          </p:cNvSpPr>
          <p:nvPr>
            <p:ph idx="1"/>
          </p:nvPr>
        </p:nvSpPr>
        <p:spPr>
          <a:xfrm>
            <a:off x="639098" y="2418735"/>
            <a:ext cx="5132439" cy="3811742"/>
          </a:xfrm>
        </p:spPr>
        <p:txBody>
          <a:bodyPr anchor="ctr">
            <a:normAutofit/>
          </a:bodyPr>
          <a:lstStyle/>
          <a:p>
            <a:r>
              <a:rPr lang="en-US" dirty="0">
                <a:solidFill>
                  <a:srgbClr val="FFFFFF"/>
                </a:solidFill>
              </a:rPr>
              <a:t>Shows a list of all patrons of the library to the user.</a:t>
            </a:r>
          </a:p>
          <a:p>
            <a:r>
              <a:rPr lang="en-US" dirty="0">
                <a:solidFill>
                  <a:srgbClr val="FFFFFF"/>
                </a:solidFill>
              </a:rPr>
              <a:t>It is an implementation of the Command interface and its execute(Library, LocalDate) method displays a list of the library patrons to the user. At the end of the list, the total amount of patrons in the library is also displayed to the user.</a:t>
            </a:r>
          </a:p>
          <a:p>
            <a:r>
              <a:rPr lang="en-US" dirty="0">
                <a:solidFill>
                  <a:srgbClr val="FFFFFF"/>
                </a:solidFill>
              </a:rPr>
              <a:t>It is created and executed by the CommandParser when the "listpatrons" command is given by the user.</a:t>
            </a:r>
            <a:endParaRPr lang="en-GB" dirty="0">
              <a:solidFill>
                <a:srgbClr val="FFFFFF"/>
              </a:solidFill>
            </a:endParaRPr>
          </a:p>
        </p:txBody>
      </p:sp>
    </p:spTree>
    <p:extLst>
      <p:ext uri="{BB962C8B-B14F-4D97-AF65-F5344CB8AC3E}">
        <p14:creationId xmlns:p14="http://schemas.microsoft.com/office/powerpoint/2010/main" val="238564101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C2D50-F2FF-4E86-A084-E0064C39BE2A}"/>
              </a:ext>
            </a:extLst>
          </p:cNvPr>
          <p:cNvSpPr>
            <a:spLocks noGrp="1"/>
          </p:cNvSpPr>
          <p:nvPr>
            <p:ph type="title"/>
          </p:nvPr>
        </p:nvSpPr>
        <p:spPr>
          <a:xfrm>
            <a:off x="1154954" y="973668"/>
            <a:ext cx="8761413" cy="706964"/>
          </a:xfrm>
        </p:spPr>
        <p:txBody>
          <a:bodyPr>
            <a:normAutofit/>
          </a:bodyPr>
          <a:lstStyle/>
          <a:p>
            <a:r>
              <a:rPr lang="en-GB">
                <a:solidFill>
                  <a:srgbClr val="EBEBEB"/>
                </a:solidFill>
              </a:rPr>
              <a:t>Loadgui command</a:t>
            </a:r>
          </a:p>
        </p:txBody>
      </p:sp>
      <p:sp>
        <p:nvSpPr>
          <p:cNvPr id="3" name="Content Placeholder 2">
            <a:extLst>
              <a:ext uri="{FF2B5EF4-FFF2-40B4-BE49-F238E27FC236}">
                <a16:creationId xmlns:a16="http://schemas.microsoft.com/office/drawing/2014/main" id="{C780767B-A280-4925-9610-9E3F3FDFB82B}"/>
              </a:ext>
            </a:extLst>
          </p:cNvPr>
          <p:cNvSpPr>
            <a:spLocks noGrp="1"/>
          </p:cNvSpPr>
          <p:nvPr>
            <p:ph idx="1"/>
          </p:nvPr>
        </p:nvSpPr>
        <p:spPr>
          <a:xfrm>
            <a:off x="1154954" y="2794000"/>
            <a:ext cx="3481054" cy="3416300"/>
          </a:xfrm>
        </p:spPr>
        <p:txBody>
          <a:bodyPr anchor="ctr">
            <a:normAutofit/>
          </a:bodyPr>
          <a:lstStyle/>
          <a:p>
            <a:r>
              <a:rPr lang="en-US" sz="1600"/>
              <a:t>Starts the GUI of the application.</a:t>
            </a:r>
          </a:p>
          <a:p>
            <a:endParaRPr lang="en-US" sz="1600"/>
          </a:p>
          <a:p>
            <a:r>
              <a:rPr lang="en-US" sz="1600"/>
              <a:t>It is an implementation of the Command interface and its execute(Library, LocalDate) method creates a new MainWindow object that launches the GUI of the application. </a:t>
            </a:r>
            <a:endParaRPr lang="en-GB" sz="1600"/>
          </a:p>
        </p:txBody>
      </p:sp>
      <p:pic>
        <p:nvPicPr>
          <p:cNvPr id="5" name="Picture 4">
            <a:extLst>
              <a:ext uri="{FF2B5EF4-FFF2-40B4-BE49-F238E27FC236}">
                <a16:creationId xmlns:a16="http://schemas.microsoft.com/office/drawing/2014/main" id="{5EEAAB74-7619-44A2-88A6-55463ACE2C02}"/>
              </a:ext>
            </a:extLst>
          </p:cNvPr>
          <p:cNvPicPr>
            <a:picLocks noChangeAspect="1"/>
          </p:cNvPicPr>
          <p:nvPr/>
        </p:nvPicPr>
        <p:blipFill>
          <a:blip r:embed="rId2"/>
          <a:stretch>
            <a:fillRect/>
          </a:stretch>
        </p:blipFill>
        <p:spPr>
          <a:xfrm>
            <a:off x="4984956" y="3454998"/>
            <a:ext cx="6158802" cy="170906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221219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4"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00AD9B5B-AA74-4FDE-A803-07E3F9D98ED5}"/>
              </a:ext>
            </a:extLst>
          </p:cNvPr>
          <p:cNvSpPr>
            <a:spLocks noGrp="1"/>
          </p:cNvSpPr>
          <p:nvPr>
            <p:ph type="title"/>
          </p:nvPr>
        </p:nvSpPr>
        <p:spPr>
          <a:xfrm>
            <a:off x="639098" y="629265"/>
            <a:ext cx="5132438" cy="1622322"/>
          </a:xfrm>
        </p:spPr>
        <p:txBody>
          <a:bodyPr>
            <a:normAutofit/>
          </a:bodyPr>
          <a:lstStyle/>
          <a:p>
            <a:r>
              <a:rPr lang="en-GB">
                <a:solidFill>
                  <a:srgbClr val="EBEBEB"/>
                </a:solidFill>
              </a:rPr>
              <a:t>LoanHistory Command</a:t>
            </a:r>
          </a:p>
        </p:txBody>
      </p:sp>
      <p:pic>
        <p:nvPicPr>
          <p:cNvPr id="5" name="Picture 4">
            <a:extLst>
              <a:ext uri="{FF2B5EF4-FFF2-40B4-BE49-F238E27FC236}">
                <a16:creationId xmlns:a16="http://schemas.microsoft.com/office/drawing/2014/main" id="{BC2FB8FB-A6AD-41DE-B9CE-12D729DBFAF1}"/>
              </a:ext>
            </a:extLst>
          </p:cNvPr>
          <p:cNvPicPr>
            <a:picLocks noChangeAspect="1"/>
          </p:cNvPicPr>
          <p:nvPr/>
        </p:nvPicPr>
        <p:blipFill>
          <a:blip r:embed="rId2"/>
          <a:stretch>
            <a:fillRect/>
          </a:stretch>
        </p:blipFill>
        <p:spPr>
          <a:xfrm>
            <a:off x="6714836" y="1234693"/>
            <a:ext cx="4828707" cy="4406194"/>
          </a:xfrm>
          <a:prstGeom prst="rect">
            <a:avLst/>
          </a:prstGeom>
        </p:spPr>
      </p:pic>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53C3CE9-9121-42D6-98B4-FE6661CB03DC}"/>
              </a:ext>
            </a:extLst>
          </p:cNvPr>
          <p:cNvSpPr>
            <a:spLocks noGrp="1"/>
          </p:cNvSpPr>
          <p:nvPr>
            <p:ph idx="1"/>
          </p:nvPr>
        </p:nvSpPr>
        <p:spPr>
          <a:xfrm>
            <a:off x="639098" y="2418735"/>
            <a:ext cx="5132439" cy="3811742"/>
          </a:xfrm>
        </p:spPr>
        <p:txBody>
          <a:bodyPr anchor="ctr">
            <a:normAutofit/>
          </a:bodyPr>
          <a:lstStyle/>
          <a:p>
            <a:r>
              <a:rPr lang="en-GB">
                <a:solidFill>
                  <a:srgbClr val="FFFFFF"/>
                </a:solidFill>
              </a:rPr>
              <a:t>This command is used to display to the user the loan history of books that have been borrowed and then return to the library. </a:t>
            </a:r>
          </a:p>
          <a:p>
            <a:r>
              <a:rPr lang="en-GB">
                <a:solidFill>
                  <a:srgbClr val="FFFFFF"/>
                </a:solidFill>
              </a:rPr>
              <a:t>A patron's, book’s ID and return date are stored in a “loan_history.txt” file to be viewed at a later date.</a:t>
            </a:r>
          </a:p>
          <a:p>
            <a:r>
              <a:rPr lang="en-GB">
                <a:solidFill>
                  <a:srgbClr val="FFFFFF"/>
                </a:solidFill>
              </a:rPr>
              <a:t>The data is updated every time a book is returned using the return book command.</a:t>
            </a:r>
          </a:p>
        </p:txBody>
      </p:sp>
    </p:spTree>
    <p:extLst>
      <p:ext uri="{BB962C8B-B14F-4D97-AF65-F5344CB8AC3E}">
        <p14:creationId xmlns:p14="http://schemas.microsoft.com/office/powerpoint/2010/main" val="8067860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D1A92-33EF-4C7D-A96B-7233C08551B1}"/>
              </a:ext>
            </a:extLst>
          </p:cNvPr>
          <p:cNvSpPr>
            <a:spLocks noGrp="1"/>
          </p:cNvSpPr>
          <p:nvPr>
            <p:ph type="title"/>
          </p:nvPr>
        </p:nvSpPr>
        <p:spPr/>
        <p:txBody>
          <a:bodyPr/>
          <a:lstStyle/>
          <a:p>
            <a:r>
              <a:rPr lang="en-GB" dirty="0"/>
              <a:t>Holistic Overview of Program</a:t>
            </a:r>
          </a:p>
        </p:txBody>
      </p:sp>
      <p:sp>
        <p:nvSpPr>
          <p:cNvPr id="3" name="Content Placeholder 2">
            <a:extLst>
              <a:ext uri="{FF2B5EF4-FFF2-40B4-BE49-F238E27FC236}">
                <a16:creationId xmlns:a16="http://schemas.microsoft.com/office/drawing/2014/main" id="{C6548CA9-2499-43D4-B15E-F31B07BDEE2B}"/>
              </a:ext>
            </a:extLst>
          </p:cNvPr>
          <p:cNvSpPr>
            <a:spLocks noGrp="1"/>
          </p:cNvSpPr>
          <p:nvPr>
            <p:ph idx="1"/>
          </p:nvPr>
        </p:nvSpPr>
        <p:spPr>
          <a:xfrm>
            <a:off x="97278" y="2178996"/>
            <a:ext cx="5291845" cy="4297304"/>
          </a:xfrm>
        </p:spPr>
        <p:txBody>
          <a:bodyPr>
            <a:normAutofit lnSpcReduction="10000"/>
          </a:bodyPr>
          <a:lstStyle/>
          <a:p>
            <a:r>
              <a:rPr lang="en-GB" dirty="0"/>
              <a:t>The Library Management System serves the purpose of providing an interface for Library staff to add, modify, remove and keep track of books being borrowed by their patrons.</a:t>
            </a:r>
          </a:p>
          <a:p>
            <a:r>
              <a:rPr lang="en-GB" dirty="0"/>
              <a:t>The program provides a Command-Line Interface in additional to an optional Graphical User Interface if the user prefers such an environment.</a:t>
            </a:r>
          </a:p>
          <a:p>
            <a:r>
              <a:rPr lang="en-GB" dirty="0"/>
              <a:t>The program consists of 5 key packages (main, model, data, gui and commands) which each serve a specific purpose in ensuring full functionality of the program.</a:t>
            </a:r>
          </a:p>
          <a:p>
            <a:r>
              <a:rPr lang="en-GB" dirty="0"/>
              <a:t>User &amp; Book Data is stored in text files.</a:t>
            </a:r>
          </a:p>
        </p:txBody>
      </p:sp>
      <p:pic>
        <p:nvPicPr>
          <p:cNvPr id="5" name="Picture 4">
            <a:extLst>
              <a:ext uri="{FF2B5EF4-FFF2-40B4-BE49-F238E27FC236}">
                <a16:creationId xmlns:a16="http://schemas.microsoft.com/office/drawing/2014/main" id="{6534A89E-E360-448C-AA80-434415CEA531}"/>
              </a:ext>
            </a:extLst>
          </p:cNvPr>
          <p:cNvPicPr>
            <a:picLocks noChangeAspect="1"/>
          </p:cNvPicPr>
          <p:nvPr/>
        </p:nvPicPr>
        <p:blipFill rotWithShape="1">
          <a:blip r:embed="rId2"/>
          <a:srcRect r="4125"/>
          <a:stretch/>
        </p:blipFill>
        <p:spPr>
          <a:xfrm>
            <a:off x="8142051" y="2192393"/>
            <a:ext cx="3816483" cy="2190465"/>
          </a:xfrm>
          <a:prstGeom prst="rect">
            <a:avLst/>
          </a:prstGeom>
        </p:spPr>
      </p:pic>
      <p:pic>
        <p:nvPicPr>
          <p:cNvPr id="7" name="Picture 6">
            <a:extLst>
              <a:ext uri="{FF2B5EF4-FFF2-40B4-BE49-F238E27FC236}">
                <a16:creationId xmlns:a16="http://schemas.microsoft.com/office/drawing/2014/main" id="{56640573-2DF8-4475-902D-0BFBA8D9E4BD}"/>
              </a:ext>
            </a:extLst>
          </p:cNvPr>
          <p:cNvPicPr>
            <a:picLocks noChangeAspect="1"/>
          </p:cNvPicPr>
          <p:nvPr/>
        </p:nvPicPr>
        <p:blipFill>
          <a:blip r:embed="rId3"/>
          <a:stretch>
            <a:fillRect/>
          </a:stretch>
        </p:blipFill>
        <p:spPr>
          <a:xfrm>
            <a:off x="5751033" y="4610910"/>
            <a:ext cx="6017683" cy="21288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59D78284-9E08-48BE-97DB-D104C00D89F4}"/>
              </a:ext>
            </a:extLst>
          </p:cNvPr>
          <p:cNvPicPr>
            <a:picLocks noChangeAspect="1"/>
          </p:cNvPicPr>
          <p:nvPr/>
        </p:nvPicPr>
        <p:blipFill>
          <a:blip r:embed="rId4"/>
          <a:stretch>
            <a:fillRect/>
          </a:stretch>
        </p:blipFill>
        <p:spPr>
          <a:xfrm>
            <a:off x="5517591" y="2392133"/>
            <a:ext cx="2495991" cy="1990725"/>
          </a:xfrm>
          <a:prstGeom prst="rect">
            <a:avLst/>
          </a:prstGeom>
        </p:spPr>
      </p:pic>
    </p:spTree>
    <p:extLst>
      <p:ext uri="{BB962C8B-B14F-4D97-AF65-F5344CB8AC3E}">
        <p14:creationId xmlns:p14="http://schemas.microsoft.com/office/powerpoint/2010/main" val="3414346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6"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869BEEE1-C900-48A6-8975-C04CC384B5E3}"/>
              </a:ext>
            </a:extLst>
          </p:cNvPr>
          <p:cNvSpPr>
            <a:spLocks noGrp="1"/>
          </p:cNvSpPr>
          <p:nvPr>
            <p:ph type="title"/>
          </p:nvPr>
        </p:nvSpPr>
        <p:spPr>
          <a:xfrm>
            <a:off x="639098" y="629265"/>
            <a:ext cx="6072776" cy="1622322"/>
          </a:xfrm>
        </p:spPr>
        <p:txBody>
          <a:bodyPr>
            <a:normAutofit/>
          </a:bodyPr>
          <a:lstStyle/>
          <a:p>
            <a:r>
              <a:rPr lang="en-GB">
                <a:solidFill>
                  <a:srgbClr val="EBEBEB"/>
                </a:solidFill>
              </a:rPr>
              <a:t>RemoveBook command</a:t>
            </a:r>
          </a:p>
        </p:txBody>
      </p:sp>
      <p:sp>
        <p:nvSpPr>
          <p:cNvPr id="18" name="Freeform: Shape 17">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pic>
        <p:nvPicPr>
          <p:cNvPr id="7" name="Picture 6">
            <a:extLst>
              <a:ext uri="{FF2B5EF4-FFF2-40B4-BE49-F238E27FC236}">
                <a16:creationId xmlns:a16="http://schemas.microsoft.com/office/drawing/2014/main" id="{E0F63172-C7F4-4344-9193-938976F8AD3B}"/>
              </a:ext>
            </a:extLst>
          </p:cNvPr>
          <p:cNvPicPr>
            <a:picLocks noChangeAspect="1"/>
          </p:cNvPicPr>
          <p:nvPr/>
        </p:nvPicPr>
        <p:blipFill>
          <a:blip r:embed="rId2"/>
          <a:stretch>
            <a:fillRect/>
          </a:stretch>
        </p:blipFill>
        <p:spPr>
          <a:xfrm>
            <a:off x="7418226" y="1066919"/>
            <a:ext cx="4125317" cy="4741743"/>
          </a:xfrm>
          <a:prstGeom prst="rect">
            <a:avLst/>
          </a:prstGeom>
        </p:spPr>
      </p:pic>
      <p:sp>
        <p:nvSpPr>
          <p:cNvPr id="20" name="Rectangle 19">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FFE7941-20C5-4198-9538-816576A717CE}"/>
              </a:ext>
            </a:extLst>
          </p:cNvPr>
          <p:cNvSpPr>
            <a:spLocks noGrp="1"/>
          </p:cNvSpPr>
          <p:nvPr>
            <p:ph idx="1"/>
          </p:nvPr>
        </p:nvSpPr>
        <p:spPr>
          <a:xfrm>
            <a:off x="639098" y="2418735"/>
            <a:ext cx="6072776" cy="3811740"/>
          </a:xfrm>
        </p:spPr>
        <p:txBody>
          <a:bodyPr anchor="ctr">
            <a:normAutofit/>
          </a:bodyPr>
          <a:lstStyle/>
          <a:p>
            <a:r>
              <a:rPr lang="en-GB" dirty="0">
                <a:solidFill>
                  <a:srgbClr val="FFFFFF"/>
                </a:solidFill>
              </a:rPr>
              <a:t>This command removed a book by being given a book ID. </a:t>
            </a:r>
          </a:p>
          <a:p>
            <a:r>
              <a:rPr lang="en-GB" dirty="0">
                <a:solidFill>
                  <a:srgbClr val="FFFFFF"/>
                </a:solidFill>
              </a:rPr>
              <a:t>When a book is removed it isn’t deleted from the library’s file system but is hidden an is unable to be accessed by functions that previously would be able to interact with a book. </a:t>
            </a:r>
          </a:p>
          <a:p>
            <a:r>
              <a:rPr lang="en-GB" dirty="0">
                <a:solidFill>
                  <a:srgbClr val="FFFFFF"/>
                </a:solidFill>
              </a:rPr>
              <a:t>The command sets the “vis” field in a book to false, as it is a Boolean data type. </a:t>
            </a:r>
          </a:p>
          <a:p>
            <a:r>
              <a:rPr lang="en-GB" dirty="0">
                <a:solidFill>
                  <a:srgbClr val="FFFFFF"/>
                </a:solidFill>
              </a:rPr>
              <a:t>If the vis field is set to false then the object is now hidden an can not be interacted with, by default it is set to true when an object is created.</a:t>
            </a:r>
          </a:p>
        </p:txBody>
      </p:sp>
    </p:spTree>
    <p:extLst>
      <p:ext uri="{BB962C8B-B14F-4D97-AF65-F5344CB8AC3E}">
        <p14:creationId xmlns:p14="http://schemas.microsoft.com/office/powerpoint/2010/main" val="75016083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4"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688F4E5C-0776-4376-85E1-CE37C563F0F6}"/>
              </a:ext>
            </a:extLst>
          </p:cNvPr>
          <p:cNvSpPr>
            <a:spLocks noGrp="1"/>
          </p:cNvSpPr>
          <p:nvPr>
            <p:ph type="title"/>
          </p:nvPr>
        </p:nvSpPr>
        <p:spPr>
          <a:xfrm>
            <a:off x="639098" y="629265"/>
            <a:ext cx="5132438" cy="1622322"/>
          </a:xfrm>
        </p:spPr>
        <p:txBody>
          <a:bodyPr>
            <a:normAutofit/>
          </a:bodyPr>
          <a:lstStyle/>
          <a:p>
            <a:r>
              <a:rPr lang="en-GB">
                <a:solidFill>
                  <a:srgbClr val="EBEBEB"/>
                </a:solidFill>
              </a:rPr>
              <a:t>RemovePatron command</a:t>
            </a:r>
          </a:p>
        </p:txBody>
      </p:sp>
      <p:pic>
        <p:nvPicPr>
          <p:cNvPr id="5" name="Picture 4">
            <a:extLst>
              <a:ext uri="{FF2B5EF4-FFF2-40B4-BE49-F238E27FC236}">
                <a16:creationId xmlns:a16="http://schemas.microsoft.com/office/drawing/2014/main" id="{81EA7D70-798E-4C94-80EC-3D5A7226D485}"/>
              </a:ext>
            </a:extLst>
          </p:cNvPr>
          <p:cNvPicPr>
            <a:picLocks noChangeAspect="1"/>
          </p:cNvPicPr>
          <p:nvPr/>
        </p:nvPicPr>
        <p:blipFill>
          <a:blip r:embed="rId2"/>
          <a:stretch>
            <a:fillRect/>
          </a:stretch>
        </p:blipFill>
        <p:spPr>
          <a:xfrm>
            <a:off x="6714836" y="1747743"/>
            <a:ext cx="4828707" cy="3380094"/>
          </a:xfrm>
          <a:prstGeom prst="rect">
            <a:avLst/>
          </a:prstGeom>
        </p:spPr>
      </p:pic>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AA3434A-D860-4508-83B0-BCE9B5B06178}"/>
              </a:ext>
            </a:extLst>
          </p:cNvPr>
          <p:cNvSpPr>
            <a:spLocks noGrp="1"/>
          </p:cNvSpPr>
          <p:nvPr>
            <p:ph idx="1"/>
          </p:nvPr>
        </p:nvSpPr>
        <p:spPr>
          <a:xfrm>
            <a:off x="639098" y="2418735"/>
            <a:ext cx="5132439" cy="3811742"/>
          </a:xfrm>
        </p:spPr>
        <p:txBody>
          <a:bodyPr anchor="ctr">
            <a:normAutofit/>
          </a:bodyPr>
          <a:lstStyle/>
          <a:p>
            <a:pPr>
              <a:lnSpc>
                <a:spcPct val="90000"/>
              </a:lnSpc>
            </a:pPr>
            <a:r>
              <a:rPr lang="en-GB" sz="1700">
                <a:solidFill>
                  <a:srgbClr val="FFFFFF"/>
                </a:solidFill>
              </a:rPr>
              <a:t>This command follows the same process to removing a book, but instead a patron is removed by being given a patron ID. </a:t>
            </a:r>
          </a:p>
          <a:p>
            <a:pPr>
              <a:lnSpc>
                <a:spcPct val="90000"/>
              </a:lnSpc>
            </a:pPr>
            <a:r>
              <a:rPr lang="en-GB" sz="1700">
                <a:solidFill>
                  <a:srgbClr val="FFFFFF"/>
                </a:solidFill>
              </a:rPr>
              <a:t>When a patron is removed it isn’t deleted from the library’s file system but is hidden an is unable to be accessed by functions that previously would be able to interact with the patron. </a:t>
            </a:r>
          </a:p>
          <a:p>
            <a:pPr>
              <a:lnSpc>
                <a:spcPct val="90000"/>
              </a:lnSpc>
            </a:pPr>
            <a:r>
              <a:rPr lang="en-GB" sz="1700">
                <a:solidFill>
                  <a:srgbClr val="FFFFFF"/>
                </a:solidFill>
              </a:rPr>
              <a:t>The command sets the “vis” field in a book to false, as it is a Boolean data type. </a:t>
            </a:r>
          </a:p>
          <a:p>
            <a:pPr>
              <a:lnSpc>
                <a:spcPct val="90000"/>
              </a:lnSpc>
            </a:pPr>
            <a:r>
              <a:rPr lang="en-GB" sz="1700">
                <a:solidFill>
                  <a:srgbClr val="FFFFFF"/>
                </a:solidFill>
              </a:rPr>
              <a:t>If the vis field is set to false then the object is now hidden an can not be interacted with, by default it is set to true when an object is created.</a:t>
            </a:r>
          </a:p>
          <a:p>
            <a:pPr>
              <a:lnSpc>
                <a:spcPct val="90000"/>
              </a:lnSpc>
            </a:pPr>
            <a:endParaRPr lang="en-GB" sz="1700">
              <a:solidFill>
                <a:srgbClr val="FFFFFF"/>
              </a:solidFill>
            </a:endParaRPr>
          </a:p>
        </p:txBody>
      </p:sp>
    </p:spTree>
    <p:extLst>
      <p:ext uri="{BB962C8B-B14F-4D97-AF65-F5344CB8AC3E}">
        <p14:creationId xmlns:p14="http://schemas.microsoft.com/office/powerpoint/2010/main" val="2394651251"/>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3"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5" name="Freeform: Shape 14">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7"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6A16ECAC-BADC-466D-9AB1-B61330B5E52F}"/>
              </a:ext>
            </a:extLst>
          </p:cNvPr>
          <p:cNvSpPr>
            <a:spLocks noGrp="1"/>
          </p:cNvSpPr>
          <p:nvPr>
            <p:ph type="title"/>
          </p:nvPr>
        </p:nvSpPr>
        <p:spPr>
          <a:xfrm>
            <a:off x="639098" y="629265"/>
            <a:ext cx="5132438" cy="1622322"/>
          </a:xfrm>
        </p:spPr>
        <p:txBody>
          <a:bodyPr>
            <a:normAutofit/>
          </a:bodyPr>
          <a:lstStyle/>
          <a:p>
            <a:r>
              <a:rPr lang="en-GB">
                <a:solidFill>
                  <a:srgbClr val="EBEBEB"/>
                </a:solidFill>
              </a:rPr>
              <a:t>RenewBook command</a:t>
            </a:r>
          </a:p>
        </p:txBody>
      </p:sp>
      <p:pic>
        <p:nvPicPr>
          <p:cNvPr id="6" name="Picture 5">
            <a:extLst>
              <a:ext uri="{FF2B5EF4-FFF2-40B4-BE49-F238E27FC236}">
                <a16:creationId xmlns:a16="http://schemas.microsoft.com/office/drawing/2014/main" id="{9BDEDA63-89F0-4DF4-8753-1C2860A4DC91}"/>
              </a:ext>
            </a:extLst>
          </p:cNvPr>
          <p:cNvPicPr>
            <a:picLocks noChangeAspect="1"/>
          </p:cNvPicPr>
          <p:nvPr/>
        </p:nvPicPr>
        <p:blipFill>
          <a:blip r:embed="rId2"/>
          <a:stretch>
            <a:fillRect/>
          </a:stretch>
        </p:blipFill>
        <p:spPr>
          <a:xfrm>
            <a:off x="6714836" y="903036"/>
            <a:ext cx="4828707" cy="5069508"/>
          </a:xfrm>
          <a:prstGeom prst="rect">
            <a:avLst/>
          </a:prstGeom>
        </p:spPr>
      </p:pic>
      <p:sp>
        <p:nvSpPr>
          <p:cNvPr id="19" name="Rectangle 18">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60F0202-4155-4D39-A97C-50F2752884BB}"/>
              </a:ext>
            </a:extLst>
          </p:cNvPr>
          <p:cNvSpPr>
            <a:spLocks noGrp="1"/>
          </p:cNvSpPr>
          <p:nvPr>
            <p:ph idx="1"/>
          </p:nvPr>
        </p:nvSpPr>
        <p:spPr>
          <a:xfrm>
            <a:off x="639098" y="2418735"/>
            <a:ext cx="5132439" cy="3811742"/>
          </a:xfrm>
        </p:spPr>
        <p:txBody>
          <a:bodyPr anchor="ctr">
            <a:normAutofit/>
          </a:bodyPr>
          <a:lstStyle/>
          <a:p>
            <a:r>
              <a:rPr lang="en-US">
                <a:solidFill>
                  <a:srgbClr val="FFFFFF"/>
                </a:solidFill>
              </a:rPr>
              <a:t>Renews a book that is already on loan to a patron.</a:t>
            </a:r>
          </a:p>
          <a:p>
            <a:r>
              <a:rPr lang="en-US">
                <a:solidFill>
                  <a:srgbClr val="FFFFFF"/>
                </a:solidFill>
              </a:rPr>
              <a:t>It is an implementation of the Command interface and its execute(Library, LocalDate) method renews (changes) the due date of a Book that is currently on loan to a Patron.</a:t>
            </a:r>
          </a:p>
          <a:p>
            <a:r>
              <a:rPr lang="en-US">
                <a:solidFill>
                  <a:srgbClr val="FFFFFF"/>
                </a:solidFill>
              </a:rPr>
              <a:t>It is created and executed by the CommandParser when the "renewbook" command is given by the user. </a:t>
            </a:r>
          </a:p>
        </p:txBody>
      </p:sp>
    </p:spTree>
    <p:extLst>
      <p:ext uri="{BB962C8B-B14F-4D97-AF65-F5344CB8AC3E}">
        <p14:creationId xmlns:p14="http://schemas.microsoft.com/office/powerpoint/2010/main" val="884292667"/>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4"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15C8058A-12C7-457F-AB8A-4555B7615ECB}"/>
              </a:ext>
            </a:extLst>
          </p:cNvPr>
          <p:cNvSpPr>
            <a:spLocks noGrp="1"/>
          </p:cNvSpPr>
          <p:nvPr>
            <p:ph type="title"/>
          </p:nvPr>
        </p:nvSpPr>
        <p:spPr>
          <a:xfrm>
            <a:off x="639098" y="629265"/>
            <a:ext cx="5132438" cy="1622322"/>
          </a:xfrm>
        </p:spPr>
        <p:txBody>
          <a:bodyPr>
            <a:normAutofit/>
          </a:bodyPr>
          <a:lstStyle/>
          <a:p>
            <a:r>
              <a:rPr lang="en-GB">
                <a:solidFill>
                  <a:srgbClr val="EBEBEB"/>
                </a:solidFill>
              </a:rPr>
              <a:t>ReturnBook command</a:t>
            </a:r>
          </a:p>
        </p:txBody>
      </p:sp>
      <p:pic>
        <p:nvPicPr>
          <p:cNvPr id="5" name="Picture 4">
            <a:extLst>
              <a:ext uri="{FF2B5EF4-FFF2-40B4-BE49-F238E27FC236}">
                <a16:creationId xmlns:a16="http://schemas.microsoft.com/office/drawing/2014/main" id="{F3A44268-264D-42EB-BCC8-9733383CDAA7}"/>
              </a:ext>
            </a:extLst>
          </p:cNvPr>
          <p:cNvPicPr>
            <a:picLocks noChangeAspect="1"/>
          </p:cNvPicPr>
          <p:nvPr/>
        </p:nvPicPr>
        <p:blipFill>
          <a:blip r:embed="rId2"/>
          <a:stretch>
            <a:fillRect/>
          </a:stretch>
        </p:blipFill>
        <p:spPr>
          <a:xfrm>
            <a:off x="6714836" y="929371"/>
            <a:ext cx="4828707" cy="5016838"/>
          </a:xfrm>
          <a:prstGeom prst="rect">
            <a:avLst/>
          </a:prstGeom>
        </p:spPr>
      </p:pic>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65B549D-7021-40DA-AAFC-24B267F18B55}"/>
              </a:ext>
            </a:extLst>
          </p:cNvPr>
          <p:cNvSpPr>
            <a:spLocks noGrp="1"/>
          </p:cNvSpPr>
          <p:nvPr>
            <p:ph idx="1"/>
          </p:nvPr>
        </p:nvSpPr>
        <p:spPr>
          <a:xfrm>
            <a:off x="639098" y="2418735"/>
            <a:ext cx="5132439" cy="3811742"/>
          </a:xfrm>
        </p:spPr>
        <p:txBody>
          <a:bodyPr anchor="ctr">
            <a:normAutofit/>
          </a:bodyPr>
          <a:lstStyle/>
          <a:p>
            <a:r>
              <a:rPr lang="en-US">
                <a:solidFill>
                  <a:srgbClr val="FFFFFF"/>
                </a:solidFill>
              </a:rPr>
              <a:t>Returns a book to the library.</a:t>
            </a:r>
          </a:p>
          <a:p>
            <a:r>
              <a:rPr lang="en-US">
                <a:solidFill>
                  <a:srgbClr val="FFFFFF"/>
                </a:solidFill>
              </a:rPr>
              <a:t>It is an implementation of the Command interface and its execute(Library, LocalDate) method returns a Book (that is currently on loan to a Patron) back to the library.</a:t>
            </a:r>
          </a:p>
          <a:p>
            <a:r>
              <a:rPr lang="en-US">
                <a:solidFill>
                  <a:srgbClr val="FFFFFF"/>
                </a:solidFill>
              </a:rPr>
              <a:t>It is created and executed by the CommandParser when the "returnbook" command is given by the user. </a:t>
            </a:r>
          </a:p>
          <a:p>
            <a:r>
              <a:rPr lang="en-US">
                <a:solidFill>
                  <a:srgbClr val="FFFFFF"/>
                </a:solidFill>
              </a:rPr>
              <a:t>The patron ID, book ID and return data is also written into the library’s loan history storage upon return.</a:t>
            </a:r>
            <a:endParaRPr lang="en-GB">
              <a:solidFill>
                <a:srgbClr val="FFFFFF"/>
              </a:solidFill>
            </a:endParaRPr>
          </a:p>
        </p:txBody>
      </p:sp>
    </p:spTree>
    <p:extLst>
      <p:ext uri="{BB962C8B-B14F-4D97-AF65-F5344CB8AC3E}">
        <p14:creationId xmlns:p14="http://schemas.microsoft.com/office/powerpoint/2010/main" val="3321693083"/>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4"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95F3E7CF-32F1-430C-A46D-9572F52CB4AD}"/>
              </a:ext>
            </a:extLst>
          </p:cNvPr>
          <p:cNvSpPr>
            <a:spLocks noGrp="1"/>
          </p:cNvSpPr>
          <p:nvPr>
            <p:ph type="title"/>
          </p:nvPr>
        </p:nvSpPr>
        <p:spPr>
          <a:xfrm>
            <a:off x="639098" y="629265"/>
            <a:ext cx="5132438" cy="1622322"/>
          </a:xfrm>
        </p:spPr>
        <p:txBody>
          <a:bodyPr>
            <a:normAutofit/>
          </a:bodyPr>
          <a:lstStyle/>
          <a:p>
            <a:r>
              <a:rPr lang="en-GB">
                <a:solidFill>
                  <a:srgbClr val="EBEBEB"/>
                </a:solidFill>
              </a:rPr>
              <a:t>ShowBook command</a:t>
            </a:r>
          </a:p>
        </p:txBody>
      </p:sp>
      <p:pic>
        <p:nvPicPr>
          <p:cNvPr id="5" name="Picture 4">
            <a:extLst>
              <a:ext uri="{FF2B5EF4-FFF2-40B4-BE49-F238E27FC236}">
                <a16:creationId xmlns:a16="http://schemas.microsoft.com/office/drawing/2014/main" id="{7312ABBA-5917-4115-9680-65192A58D820}"/>
              </a:ext>
            </a:extLst>
          </p:cNvPr>
          <p:cNvPicPr>
            <a:picLocks noChangeAspect="1"/>
          </p:cNvPicPr>
          <p:nvPr/>
        </p:nvPicPr>
        <p:blipFill>
          <a:blip r:embed="rId2"/>
          <a:stretch>
            <a:fillRect/>
          </a:stretch>
        </p:blipFill>
        <p:spPr>
          <a:xfrm>
            <a:off x="6714836" y="1832245"/>
            <a:ext cx="4828707" cy="3211090"/>
          </a:xfrm>
          <a:prstGeom prst="rect">
            <a:avLst/>
          </a:prstGeom>
        </p:spPr>
      </p:pic>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2210774-1100-46C4-9F14-F687661224A5}"/>
              </a:ext>
            </a:extLst>
          </p:cNvPr>
          <p:cNvSpPr>
            <a:spLocks noGrp="1"/>
          </p:cNvSpPr>
          <p:nvPr>
            <p:ph idx="1"/>
          </p:nvPr>
        </p:nvSpPr>
        <p:spPr>
          <a:xfrm>
            <a:off x="639098" y="2418735"/>
            <a:ext cx="5132439" cy="3811742"/>
          </a:xfrm>
        </p:spPr>
        <p:txBody>
          <a:bodyPr anchor="ctr">
            <a:normAutofit/>
          </a:bodyPr>
          <a:lstStyle/>
          <a:p>
            <a:pPr>
              <a:lnSpc>
                <a:spcPct val="90000"/>
              </a:lnSpc>
            </a:pPr>
            <a:r>
              <a:rPr lang="en-US" dirty="0">
                <a:solidFill>
                  <a:srgbClr val="FFFFFF"/>
                </a:solidFill>
              </a:rPr>
              <a:t>Shows detailed information about a specific book.</a:t>
            </a:r>
          </a:p>
          <a:p>
            <a:pPr>
              <a:lnSpc>
                <a:spcPct val="90000"/>
              </a:lnSpc>
            </a:pPr>
            <a:r>
              <a:rPr lang="en-US" dirty="0">
                <a:solidFill>
                  <a:srgbClr val="FFFFFF"/>
                </a:solidFill>
              </a:rPr>
              <a:t>It is an implementation of the Command interface and its execute(Library, LocalDate) method displays detailed information about a Book to the user. If the book is on loan, the method should display information about the patron that has borrowed the book as well as the due date of the loan.</a:t>
            </a:r>
          </a:p>
          <a:p>
            <a:pPr>
              <a:lnSpc>
                <a:spcPct val="90000"/>
              </a:lnSpc>
            </a:pPr>
            <a:r>
              <a:rPr lang="en-US" dirty="0">
                <a:solidFill>
                  <a:srgbClr val="FFFFFF"/>
                </a:solidFill>
              </a:rPr>
              <a:t>It is created and executed by the CommandParser when the "showbook" command is given by the user. </a:t>
            </a:r>
            <a:endParaRPr lang="en-GB" dirty="0">
              <a:solidFill>
                <a:srgbClr val="FFFFFF"/>
              </a:solidFill>
            </a:endParaRPr>
          </a:p>
        </p:txBody>
      </p:sp>
    </p:spTree>
    <p:extLst>
      <p:ext uri="{BB962C8B-B14F-4D97-AF65-F5344CB8AC3E}">
        <p14:creationId xmlns:p14="http://schemas.microsoft.com/office/powerpoint/2010/main" val="266744951"/>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3"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5" name="Freeform: Shape 14">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7"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7B89C88D-592C-4087-AE2B-B252D6B25C83}"/>
              </a:ext>
            </a:extLst>
          </p:cNvPr>
          <p:cNvSpPr>
            <a:spLocks noGrp="1"/>
          </p:cNvSpPr>
          <p:nvPr>
            <p:ph type="title"/>
          </p:nvPr>
        </p:nvSpPr>
        <p:spPr>
          <a:xfrm>
            <a:off x="639098" y="629265"/>
            <a:ext cx="5132438" cy="1622322"/>
          </a:xfrm>
        </p:spPr>
        <p:txBody>
          <a:bodyPr>
            <a:normAutofit/>
          </a:bodyPr>
          <a:lstStyle/>
          <a:p>
            <a:r>
              <a:rPr lang="en-GB">
                <a:solidFill>
                  <a:srgbClr val="EBEBEB"/>
                </a:solidFill>
              </a:rPr>
              <a:t>ShowPatron command</a:t>
            </a:r>
          </a:p>
        </p:txBody>
      </p:sp>
      <p:pic>
        <p:nvPicPr>
          <p:cNvPr id="6" name="Picture 5">
            <a:extLst>
              <a:ext uri="{FF2B5EF4-FFF2-40B4-BE49-F238E27FC236}">
                <a16:creationId xmlns:a16="http://schemas.microsoft.com/office/drawing/2014/main" id="{9D15ACC5-19BF-4597-BC7F-9BAF43EDF487}"/>
              </a:ext>
            </a:extLst>
          </p:cNvPr>
          <p:cNvPicPr>
            <a:picLocks noChangeAspect="1"/>
          </p:cNvPicPr>
          <p:nvPr/>
        </p:nvPicPr>
        <p:blipFill>
          <a:blip r:embed="rId2"/>
          <a:stretch>
            <a:fillRect/>
          </a:stretch>
        </p:blipFill>
        <p:spPr>
          <a:xfrm>
            <a:off x="6714836" y="2073681"/>
            <a:ext cx="4828707" cy="2728218"/>
          </a:xfrm>
          <a:prstGeom prst="rect">
            <a:avLst/>
          </a:prstGeom>
        </p:spPr>
      </p:pic>
      <p:sp>
        <p:nvSpPr>
          <p:cNvPr id="19" name="Rectangle 18">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5ABCB3C-5E35-4AE3-8522-F22D89C66CBA}"/>
              </a:ext>
            </a:extLst>
          </p:cNvPr>
          <p:cNvSpPr>
            <a:spLocks noGrp="1"/>
          </p:cNvSpPr>
          <p:nvPr>
            <p:ph idx="1"/>
          </p:nvPr>
        </p:nvSpPr>
        <p:spPr>
          <a:xfrm>
            <a:off x="639098" y="2418735"/>
            <a:ext cx="5132439" cy="3811742"/>
          </a:xfrm>
        </p:spPr>
        <p:txBody>
          <a:bodyPr anchor="ctr">
            <a:normAutofit/>
          </a:bodyPr>
          <a:lstStyle/>
          <a:p>
            <a:pPr>
              <a:lnSpc>
                <a:spcPct val="90000"/>
              </a:lnSpc>
            </a:pPr>
            <a:r>
              <a:rPr lang="en-US" sz="1500">
                <a:solidFill>
                  <a:srgbClr val="FFFFFF"/>
                </a:solidFill>
              </a:rPr>
              <a:t>Shows detailed information about a specific patron.</a:t>
            </a:r>
          </a:p>
          <a:p>
            <a:pPr>
              <a:lnSpc>
                <a:spcPct val="90000"/>
              </a:lnSpc>
            </a:pPr>
            <a:r>
              <a:rPr lang="en-US" sz="1500" dirty="0">
                <a:solidFill>
                  <a:srgbClr val="FFFFFF"/>
                </a:solidFill>
              </a:rPr>
              <a:t>It is an implementation of the Command interface and its execute(Library, LocalDate) method displays detailed information about a Patron to the user. If the patron has books on loan, the method should display information about these books as well as the due date for returning each one of them. In addition, the method should return the total number of books that the patron has on loan.</a:t>
            </a:r>
          </a:p>
          <a:p>
            <a:pPr>
              <a:lnSpc>
                <a:spcPct val="90000"/>
              </a:lnSpc>
            </a:pPr>
            <a:r>
              <a:rPr lang="en-US" sz="1500" dirty="0">
                <a:solidFill>
                  <a:srgbClr val="FFFFFF"/>
                </a:solidFill>
              </a:rPr>
              <a:t>It is created and executed by the CommandParser when the "showpatron" command is given by the user. </a:t>
            </a:r>
            <a:endParaRPr lang="en-GB" sz="1500" dirty="0">
              <a:solidFill>
                <a:srgbClr val="FFFFFF"/>
              </a:solidFill>
            </a:endParaRPr>
          </a:p>
        </p:txBody>
      </p:sp>
    </p:spTree>
    <p:extLst>
      <p:ext uri="{BB962C8B-B14F-4D97-AF65-F5344CB8AC3E}">
        <p14:creationId xmlns:p14="http://schemas.microsoft.com/office/powerpoint/2010/main" val="2750644805"/>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5F77A-B779-41E6-BF4C-9FAF37285F13}"/>
              </a:ext>
            </a:extLst>
          </p:cNvPr>
          <p:cNvSpPr>
            <a:spLocks noGrp="1"/>
          </p:cNvSpPr>
          <p:nvPr>
            <p:ph type="title"/>
          </p:nvPr>
        </p:nvSpPr>
        <p:spPr/>
        <p:txBody>
          <a:bodyPr/>
          <a:lstStyle/>
          <a:p>
            <a:r>
              <a:rPr lang="en-GB" dirty="0"/>
              <a:t>Data Managers (Overview)</a:t>
            </a:r>
          </a:p>
        </p:txBody>
      </p:sp>
      <p:sp>
        <p:nvSpPr>
          <p:cNvPr id="3" name="Content Placeholder 2">
            <a:extLst>
              <a:ext uri="{FF2B5EF4-FFF2-40B4-BE49-F238E27FC236}">
                <a16:creationId xmlns:a16="http://schemas.microsoft.com/office/drawing/2014/main" id="{519F2994-9562-48D0-AB6B-B0508F1831C1}"/>
              </a:ext>
            </a:extLst>
          </p:cNvPr>
          <p:cNvSpPr>
            <a:spLocks noGrp="1"/>
          </p:cNvSpPr>
          <p:nvPr>
            <p:ph idx="1"/>
          </p:nvPr>
        </p:nvSpPr>
        <p:spPr>
          <a:xfrm>
            <a:off x="1154955" y="2603500"/>
            <a:ext cx="6364432" cy="3424438"/>
          </a:xfrm>
        </p:spPr>
        <p:txBody>
          <a:bodyPr/>
          <a:lstStyle/>
          <a:p>
            <a:r>
              <a:rPr lang="en-GB" dirty="0"/>
              <a:t>Data manager interface contains load and store data constants which is then being used by data managers. </a:t>
            </a:r>
          </a:p>
          <a:p>
            <a:r>
              <a:rPr lang="en-GB" dirty="0"/>
              <a:t>Library, patron, book and load manager implements data manager interface for loading and deleting</a:t>
            </a:r>
          </a:p>
          <a:p>
            <a:endParaRPr lang="en-GB" dirty="0"/>
          </a:p>
          <a:p>
            <a:endParaRPr lang="en-GB" dirty="0"/>
          </a:p>
        </p:txBody>
      </p:sp>
      <p:pic>
        <p:nvPicPr>
          <p:cNvPr id="6" name="Picture 5">
            <a:extLst>
              <a:ext uri="{FF2B5EF4-FFF2-40B4-BE49-F238E27FC236}">
                <a16:creationId xmlns:a16="http://schemas.microsoft.com/office/drawing/2014/main" id="{E14C5144-01B1-42E7-9E38-04ABD4B177CE}"/>
              </a:ext>
            </a:extLst>
          </p:cNvPr>
          <p:cNvPicPr>
            <a:picLocks noChangeAspect="1"/>
          </p:cNvPicPr>
          <p:nvPr/>
        </p:nvPicPr>
        <p:blipFill>
          <a:blip r:embed="rId2"/>
          <a:stretch>
            <a:fillRect/>
          </a:stretch>
        </p:blipFill>
        <p:spPr>
          <a:xfrm>
            <a:off x="7805876" y="2404072"/>
            <a:ext cx="4220981" cy="1269686"/>
          </a:xfrm>
          <a:prstGeom prst="rect">
            <a:avLst/>
          </a:prstGeom>
        </p:spPr>
      </p:pic>
      <p:pic>
        <p:nvPicPr>
          <p:cNvPr id="8" name="Picture 7">
            <a:extLst>
              <a:ext uri="{FF2B5EF4-FFF2-40B4-BE49-F238E27FC236}">
                <a16:creationId xmlns:a16="http://schemas.microsoft.com/office/drawing/2014/main" id="{CB24C1C6-3689-493B-B09E-D5C12CFEF8EB}"/>
              </a:ext>
            </a:extLst>
          </p:cNvPr>
          <p:cNvPicPr>
            <a:picLocks noChangeAspect="1"/>
          </p:cNvPicPr>
          <p:nvPr/>
        </p:nvPicPr>
        <p:blipFill>
          <a:blip r:embed="rId3"/>
          <a:stretch>
            <a:fillRect/>
          </a:stretch>
        </p:blipFill>
        <p:spPr>
          <a:xfrm>
            <a:off x="1451849" y="5097912"/>
            <a:ext cx="4543909" cy="1189787"/>
          </a:xfrm>
          <a:prstGeom prst="rect">
            <a:avLst/>
          </a:prstGeom>
        </p:spPr>
      </p:pic>
      <p:pic>
        <p:nvPicPr>
          <p:cNvPr id="10" name="Picture 9">
            <a:extLst>
              <a:ext uri="{FF2B5EF4-FFF2-40B4-BE49-F238E27FC236}">
                <a16:creationId xmlns:a16="http://schemas.microsoft.com/office/drawing/2014/main" id="{94C3BB55-085F-4595-A5A6-1D1FEEA2FF41}"/>
              </a:ext>
            </a:extLst>
          </p:cNvPr>
          <p:cNvPicPr>
            <a:picLocks noChangeAspect="1"/>
          </p:cNvPicPr>
          <p:nvPr/>
        </p:nvPicPr>
        <p:blipFill>
          <a:blip r:embed="rId4"/>
          <a:stretch>
            <a:fillRect/>
          </a:stretch>
        </p:blipFill>
        <p:spPr>
          <a:xfrm>
            <a:off x="7805876" y="5097912"/>
            <a:ext cx="3816938" cy="1411994"/>
          </a:xfrm>
          <a:prstGeom prst="rect">
            <a:avLst/>
          </a:prstGeom>
        </p:spPr>
      </p:pic>
    </p:spTree>
    <p:extLst>
      <p:ext uri="{BB962C8B-B14F-4D97-AF65-F5344CB8AC3E}">
        <p14:creationId xmlns:p14="http://schemas.microsoft.com/office/powerpoint/2010/main" val="3588831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01348-91AC-4066-BC24-E59115708DBB}"/>
              </a:ext>
            </a:extLst>
          </p:cNvPr>
          <p:cNvSpPr>
            <a:spLocks noGrp="1"/>
          </p:cNvSpPr>
          <p:nvPr>
            <p:ph type="title"/>
          </p:nvPr>
        </p:nvSpPr>
        <p:spPr/>
        <p:txBody>
          <a:bodyPr/>
          <a:lstStyle/>
          <a:p>
            <a:r>
              <a:rPr lang="en-GB" dirty="0"/>
              <a:t>Main Package, Main Method</a:t>
            </a:r>
          </a:p>
        </p:txBody>
      </p:sp>
      <p:sp>
        <p:nvSpPr>
          <p:cNvPr id="3" name="Content Placeholder 2">
            <a:extLst>
              <a:ext uri="{FF2B5EF4-FFF2-40B4-BE49-F238E27FC236}">
                <a16:creationId xmlns:a16="http://schemas.microsoft.com/office/drawing/2014/main" id="{25D2ABE2-6B96-4CCD-A5E3-C6602C8E3CBE}"/>
              </a:ext>
            </a:extLst>
          </p:cNvPr>
          <p:cNvSpPr>
            <a:spLocks noGrp="1"/>
          </p:cNvSpPr>
          <p:nvPr>
            <p:ph idx="1"/>
          </p:nvPr>
        </p:nvSpPr>
        <p:spPr/>
        <p:txBody>
          <a:bodyPr/>
          <a:lstStyle/>
          <a:p>
            <a:r>
              <a:rPr lang="en-GB" dirty="0"/>
              <a:t>Initialise the loading of data (</a:t>
            </a:r>
            <a:r>
              <a:rPr lang="en-GB" dirty="0" err="1"/>
              <a:t>i.e</a:t>
            </a:r>
            <a:r>
              <a:rPr lang="en-GB" dirty="0"/>
              <a:t> runs the library data manager)</a:t>
            </a:r>
          </a:p>
          <a:p>
            <a:r>
              <a:rPr lang="en-GB" dirty="0"/>
              <a:t>Uses the command interface for instruction </a:t>
            </a:r>
          </a:p>
          <a:p>
            <a:r>
              <a:rPr lang="en-GB" dirty="0"/>
              <a:t>Uses Buffered reader to read from..</a:t>
            </a:r>
          </a:p>
          <a:p>
            <a:r>
              <a:rPr lang="en-GB" dirty="0"/>
              <a:t>Help class in called out to display all the possible command which users can interact with</a:t>
            </a:r>
          </a:p>
          <a:p>
            <a:endParaRPr lang="en-GB" dirty="0"/>
          </a:p>
        </p:txBody>
      </p:sp>
    </p:spTree>
    <p:extLst>
      <p:ext uri="{BB962C8B-B14F-4D97-AF65-F5344CB8AC3E}">
        <p14:creationId xmlns:p14="http://schemas.microsoft.com/office/powerpoint/2010/main" val="1454153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1CFF1-E9E5-4827-84D1-A32F40FA9497}"/>
              </a:ext>
            </a:extLst>
          </p:cNvPr>
          <p:cNvSpPr>
            <a:spLocks noGrp="1"/>
          </p:cNvSpPr>
          <p:nvPr>
            <p:ph type="title"/>
          </p:nvPr>
        </p:nvSpPr>
        <p:spPr/>
        <p:txBody>
          <a:bodyPr/>
          <a:lstStyle/>
          <a:p>
            <a:r>
              <a:rPr lang="en-GB" dirty="0"/>
              <a:t>Library Data Manager </a:t>
            </a:r>
          </a:p>
        </p:txBody>
      </p:sp>
      <p:sp>
        <p:nvSpPr>
          <p:cNvPr id="3" name="Content Placeholder 2">
            <a:extLst>
              <a:ext uri="{FF2B5EF4-FFF2-40B4-BE49-F238E27FC236}">
                <a16:creationId xmlns:a16="http://schemas.microsoft.com/office/drawing/2014/main" id="{DA0A0A67-0DD1-4497-993A-38412A77CA87}"/>
              </a:ext>
            </a:extLst>
          </p:cNvPr>
          <p:cNvSpPr>
            <a:spLocks noGrp="1"/>
          </p:cNvSpPr>
          <p:nvPr>
            <p:ph idx="1"/>
          </p:nvPr>
        </p:nvSpPr>
        <p:spPr>
          <a:xfrm>
            <a:off x="1154954" y="2603500"/>
            <a:ext cx="6879337" cy="2696469"/>
          </a:xfrm>
        </p:spPr>
        <p:txBody>
          <a:bodyPr/>
          <a:lstStyle/>
          <a:p>
            <a:r>
              <a:rPr lang="en-GB" dirty="0"/>
              <a:t>Uses a list with name ‘data manager’ to store all the information about patron, loan and book manager </a:t>
            </a:r>
          </a:p>
          <a:p>
            <a:r>
              <a:rPr lang="en-GB" dirty="0"/>
              <a:t>Patron, load and book manager loads and stores data for each individual patron and book</a:t>
            </a:r>
          </a:p>
          <a:p>
            <a:r>
              <a:rPr lang="en-GB" dirty="0"/>
              <a:t>All the manager such as book, patron and load are all combined and added to library data manager</a:t>
            </a:r>
          </a:p>
        </p:txBody>
      </p:sp>
      <p:pic>
        <p:nvPicPr>
          <p:cNvPr id="5" name="Picture 4">
            <a:extLst>
              <a:ext uri="{FF2B5EF4-FFF2-40B4-BE49-F238E27FC236}">
                <a16:creationId xmlns:a16="http://schemas.microsoft.com/office/drawing/2014/main" id="{9D334FE6-AD28-4188-84CB-986C1E634FCB}"/>
              </a:ext>
            </a:extLst>
          </p:cNvPr>
          <p:cNvPicPr>
            <a:picLocks noChangeAspect="1"/>
          </p:cNvPicPr>
          <p:nvPr/>
        </p:nvPicPr>
        <p:blipFill>
          <a:blip r:embed="rId2"/>
          <a:stretch>
            <a:fillRect/>
          </a:stretch>
        </p:blipFill>
        <p:spPr>
          <a:xfrm>
            <a:off x="7681164" y="2603500"/>
            <a:ext cx="4117259" cy="2177724"/>
          </a:xfrm>
          <a:prstGeom prst="rect">
            <a:avLst/>
          </a:prstGeom>
        </p:spPr>
      </p:pic>
    </p:spTree>
    <p:extLst>
      <p:ext uri="{BB962C8B-B14F-4D97-AF65-F5344CB8AC3E}">
        <p14:creationId xmlns:p14="http://schemas.microsoft.com/office/powerpoint/2010/main" val="47352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D82FF-4B08-4729-9F03-36626F13694C}"/>
              </a:ext>
            </a:extLst>
          </p:cNvPr>
          <p:cNvSpPr>
            <a:spLocks noGrp="1"/>
          </p:cNvSpPr>
          <p:nvPr>
            <p:ph type="title"/>
          </p:nvPr>
        </p:nvSpPr>
        <p:spPr/>
        <p:txBody>
          <a:bodyPr/>
          <a:lstStyle/>
          <a:p>
            <a:r>
              <a:rPr lang="en-GB" dirty="0"/>
              <a:t>Book Data Manager</a:t>
            </a:r>
          </a:p>
        </p:txBody>
      </p:sp>
      <p:sp>
        <p:nvSpPr>
          <p:cNvPr id="3" name="Content Placeholder 2">
            <a:extLst>
              <a:ext uri="{FF2B5EF4-FFF2-40B4-BE49-F238E27FC236}">
                <a16:creationId xmlns:a16="http://schemas.microsoft.com/office/drawing/2014/main" id="{5EF35FAE-9183-40D1-BC63-D313014EF0D8}"/>
              </a:ext>
            </a:extLst>
          </p:cNvPr>
          <p:cNvSpPr>
            <a:spLocks noGrp="1"/>
          </p:cNvSpPr>
          <p:nvPr>
            <p:ph idx="1"/>
          </p:nvPr>
        </p:nvSpPr>
        <p:spPr>
          <a:xfrm>
            <a:off x="1154955" y="2603499"/>
            <a:ext cx="6110130" cy="3921587"/>
          </a:xfrm>
        </p:spPr>
        <p:txBody>
          <a:bodyPr/>
          <a:lstStyle/>
          <a:p>
            <a:r>
              <a:rPr lang="en-GB" dirty="0"/>
              <a:t>Load data and store data method for books are created there</a:t>
            </a:r>
          </a:p>
          <a:p>
            <a:r>
              <a:rPr lang="en-GB" dirty="0"/>
              <a:t>Uses scanner to read for the file</a:t>
            </a:r>
          </a:p>
          <a:p>
            <a:r>
              <a:rPr lang="en-GB" dirty="0"/>
              <a:t>Printwriter is used to store data in the txt file </a:t>
            </a:r>
          </a:p>
          <a:p>
            <a:endParaRPr lang="en-GB" dirty="0"/>
          </a:p>
          <a:p>
            <a:endParaRPr lang="en-GB" dirty="0"/>
          </a:p>
        </p:txBody>
      </p:sp>
      <p:pic>
        <p:nvPicPr>
          <p:cNvPr id="5" name="Picture 4">
            <a:extLst>
              <a:ext uri="{FF2B5EF4-FFF2-40B4-BE49-F238E27FC236}">
                <a16:creationId xmlns:a16="http://schemas.microsoft.com/office/drawing/2014/main" id="{86D43389-1D29-4F47-9151-FFC73236838A}"/>
              </a:ext>
            </a:extLst>
          </p:cNvPr>
          <p:cNvPicPr>
            <a:picLocks noChangeAspect="1"/>
          </p:cNvPicPr>
          <p:nvPr/>
        </p:nvPicPr>
        <p:blipFill>
          <a:blip r:embed="rId2"/>
          <a:stretch>
            <a:fillRect/>
          </a:stretch>
        </p:blipFill>
        <p:spPr>
          <a:xfrm>
            <a:off x="7265084" y="2481901"/>
            <a:ext cx="4513944" cy="2150120"/>
          </a:xfrm>
          <a:prstGeom prst="rect">
            <a:avLst/>
          </a:prstGeom>
        </p:spPr>
      </p:pic>
      <p:pic>
        <p:nvPicPr>
          <p:cNvPr id="7" name="Picture 6">
            <a:extLst>
              <a:ext uri="{FF2B5EF4-FFF2-40B4-BE49-F238E27FC236}">
                <a16:creationId xmlns:a16="http://schemas.microsoft.com/office/drawing/2014/main" id="{1F0A7CD9-8EE1-4A81-9CEC-41E4FAFAC0DB}"/>
              </a:ext>
            </a:extLst>
          </p:cNvPr>
          <p:cNvPicPr>
            <a:picLocks noChangeAspect="1"/>
          </p:cNvPicPr>
          <p:nvPr/>
        </p:nvPicPr>
        <p:blipFill>
          <a:blip r:embed="rId3"/>
          <a:stretch>
            <a:fillRect/>
          </a:stretch>
        </p:blipFill>
        <p:spPr>
          <a:xfrm>
            <a:off x="7925709" y="4673221"/>
            <a:ext cx="3981315" cy="1520138"/>
          </a:xfrm>
          <a:prstGeom prst="rect">
            <a:avLst/>
          </a:prstGeom>
        </p:spPr>
      </p:pic>
      <p:pic>
        <p:nvPicPr>
          <p:cNvPr id="9" name="Picture 8">
            <a:extLst>
              <a:ext uri="{FF2B5EF4-FFF2-40B4-BE49-F238E27FC236}">
                <a16:creationId xmlns:a16="http://schemas.microsoft.com/office/drawing/2014/main" id="{CD0C31EC-8238-43AF-B7F9-3FEB185FDF99}"/>
              </a:ext>
            </a:extLst>
          </p:cNvPr>
          <p:cNvPicPr>
            <a:picLocks noChangeAspect="1"/>
          </p:cNvPicPr>
          <p:nvPr/>
        </p:nvPicPr>
        <p:blipFill>
          <a:blip r:embed="rId4"/>
          <a:stretch>
            <a:fillRect/>
          </a:stretch>
        </p:blipFill>
        <p:spPr>
          <a:xfrm>
            <a:off x="406127" y="5438596"/>
            <a:ext cx="6858957" cy="504895"/>
          </a:xfrm>
          <a:prstGeom prst="rect">
            <a:avLst/>
          </a:prstGeom>
        </p:spPr>
      </p:pic>
    </p:spTree>
    <p:extLst>
      <p:ext uri="{BB962C8B-B14F-4D97-AF65-F5344CB8AC3E}">
        <p14:creationId xmlns:p14="http://schemas.microsoft.com/office/powerpoint/2010/main" val="623319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9BDF4-8828-4AE1-BE1B-46BABED30BEA}"/>
              </a:ext>
            </a:extLst>
          </p:cNvPr>
          <p:cNvSpPr>
            <a:spLocks noGrp="1"/>
          </p:cNvSpPr>
          <p:nvPr>
            <p:ph type="title"/>
          </p:nvPr>
        </p:nvSpPr>
        <p:spPr/>
        <p:txBody>
          <a:bodyPr/>
          <a:lstStyle/>
          <a:p>
            <a:r>
              <a:rPr lang="en-GB" dirty="0"/>
              <a:t>Model Package (Overview)</a:t>
            </a:r>
          </a:p>
        </p:txBody>
      </p:sp>
      <p:sp>
        <p:nvSpPr>
          <p:cNvPr id="3" name="Content Placeholder 2">
            <a:extLst>
              <a:ext uri="{FF2B5EF4-FFF2-40B4-BE49-F238E27FC236}">
                <a16:creationId xmlns:a16="http://schemas.microsoft.com/office/drawing/2014/main" id="{647079F3-FD3A-492D-9095-7D2F6ED0067E}"/>
              </a:ext>
            </a:extLst>
          </p:cNvPr>
          <p:cNvSpPr>
            <a:spLocks noGrp="1"/>
          </p:cNvSpPr>
          <p:nvPr>
            <p:ph idx="1"/>
          </p:nvPr>
        </p:nvSpPr>
        <p:spPr>
          <a:xfrm>
            <a:off x="436266" y="2398853"/>
            <a:ext cx="5029230" cy="3602527"/>
          </a:xfrm>
        </p:spPr>
        <p:txBody>
          <a:bodyPr>
            <a:normAutofit lnSpcReduction="10000"/>
          </a:bodyPr>
          <a:lstStyle/>
          <a:p>
            <a:r>
              <a:rPr lang="en-GB" dirty="0"/>
              <a:t>All the core object classes of the program are stored in this package. There are 3 key classes (Loan, Patron &amp; Book) that are interacted with in addition to one (Library) that is used to provide methods that allow for interactions between them (in association to their respective commands).</a:t>
            </a:r>
          </a:p>
          <a:p>
            <a:r>
              <a:rPr lang="en-GB" dirty="0"/>
              <a:t>Each class has fields about that store appropriate data.</a:t>
            </a:r>
          </a:p>
          <a:p>
            <a:pPr marL="0" indent="0">
              <a:buNone/>
            </a:pPr>
            <a:r>
              <a:rPr lang="en-GB" dirty="0"/>
              <a:t> </a:t>
            </a:r>
          </a:p>
        </p:txBody>
      </p:sp>
      <p:pic>
        <p:nvPicPr>
          <p:cNvPr id="5" name="Picture 4">
            <a:extLst>
              <a:ext uri="{FF2B5EF4-FFF2-40B4-BE49-F238E27FC236}">
                <a16:creationId xmlns:a16="http://schemas.microsoft.com/office/drawing/2014/main" id="{E0B8C0DF-1A0D-4BA6-94FA-78D79EA6A7A8}"/>
              </a:ext>
            </a:extLst>
          </p:cNvPr>
          <p:cNvPicPr>
            <a:picLocks noChangeAspect="1"/>
          </p:cNvPicPr>
          <p:nvPr/>
        </p:nvPicPr>
        <p:blipFill>
          <a:blip r:embed="rId2"/>
          <a:stretch>
            <a:fillRect/>
          </a:stretch>
        </p:blipFill>
        <p:spPr>
          <a:xfrm>
            <a:off x="6365556" y="2613360"/>
            <a:ext cx="5029230" cy="2481087"/>
          </a:xfrm>
          <a:prstGeom prst="rect">
            <a:avLst/>
          </a:prstGeom>
        </p:spPr>
      </p:pic>
    </p:spTree>
    <p:extLst>
      <p:ext uri="{BB962C8B-B14F-4D97-AF65-F5344CB8AC3E}">
        <p14:creationId xmlns:p14="http://schemas.microsoft.com/office/powerpoint/2010/main" val="1268449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192A2-18EA-4F21-B047-C099275C7644}"/>
              </a:ext>
            </a:extLst>
          </p:cNvPr>
          <p:cNvSpPr>
            <a:spLocks noGrp="1"/>
          </p:cNvSpPr>
          <p:nvPr>
            <p:ph type="title"/>
          </p:nvPr>
        </p:nvSpPr>
        <p:spPr/>
        <p:txBody>
          <a:bodyPr/>
          <a:lstStyle/>
          <a:p>
            <a:r>
              <a:rPr lang="en-GB" dirty="0"/>
              <a:t>Patron Data Manager</a:t>
            </a:r>
          </a:p>
        </p:txBody>
      </p:sp>
      <p:sp>
        <p:nvSpPr>
          <p:cNvPr id="3" name="Content Placeholder 2">
            <a:extLst>
              <a:ext uri="{FF2B5EF4-FFF2-40B4-BE49-F238E27FC236}">
                <a16:creationId xmlns:a16="http://schemas.microsoft.com/office/drawing/2014/main" id="{B3DBCCE6-C302-4AF5-A26D-2100056F4691}"/>
              </a:ext>
            </a:extLst>
          </p:cNvPr>
          <p:cNvSpPr>
            <a:spLocks noGrp="1"/>
          </p:cNvSpPr>
          <p:nvPr>
            <p:ph idx="1"/>
          </p:nvPr>
        </p:nvSpPr>
        <p:spPr/>
        <p:txBody>
          <a:bodyPr/>
          <a:lstStyle/>
          <a:p>
            <a:r>
              <a:rPr lang="en-GB" dirty="0"/>
              <a:t>Patron data manager saves all the patron information to a txt file</a:t>
            </a:r>
          </a:p>
          <a:p>
            <a:r>
              <a:rPr lang="en-GB" dirty="0"/>
              <a:t>Data is loaded using scanner</a:t>
            </a:r>
          </a:p>
          <a:p>
            <a:r>
              <a:rPr lang="en-GB" dirty="0"/>
              <a:t>Stored using </a:t>
            </a:r>
            <a:r>
              <a:rPr lang="en-GB" dirty="0" err="1"/>
              <a:t>PrintWrite</a:t>
            </a:r>
            <a:endParaRPr lang="en-GB" dirty="0"/>
          </a:p>
        </p:txBody>
      </p:sp>
      <p:pic>
        <p:nvPicPr>
          <p:cNvPr id="5" name="Picture 4">
            <a:extLst>
              <a:ext uri="{FF2B5EF4-FFF2-40B4-BE49-F238E27FC236}">
                <a16:creationId xmlns:a16="http://schemas.microsoft.com/office/drawing/2014/main" id="{2789121D-2C0C-4AB0-960E-FD6785C819A1}"/>
              </a:ext>
            </a:extLst>
          </p:cNvPr>
          <p:cNvPicPr>
            <a:picLocks noChangeAspect="1"/>
          </p:cNvPicPr>
          <p:nvPr/>
        </p:nvPicPr>
        <p:blipFill>
          <a:blip r:embed="rId2"/>
          <a:stretch>
            <a:fillRect/>
          </a:stretch>
        </p:blipFill>
        <p:spPr>
          <a:xfrm>
            <a:off x="1631841" y="4829388"/>
            <a:ext cx="6811326" cy="504895"/>
          </a:xfrm>
          <a:prstGeom prst="rect">
            <a:avLst/>
          </a:prstGeom>
        </p:spPr>
      </p:pic>
      <p:pic>
        <p:nvPicPr>
          <p:cNvPr id="7" name="Picture 6">
            <a:extLst>
              <a:ext uri="{FF2B5EF4-FFF2-40B4-BE49-F238E27FC236}">
                <a16:creationId xmlns:a16="http://schemas.microsoft.com/office/drawing/2014/main" id="{FD9485F9-790C-47DD-876F-4C9721F34E55}"/>
              </a:ext>
            </a:extLst>
          </p:cNvPr>
          <p:cNvPicPr>
            <a:picLocks noChangeAspect="1"/>
          </p:cNvPicPr>
          <p:nvPr/>
        </p:nvPicPr>
        <p:blipFill>
          <a:blip r:embed="rId3"/>
          <a:stretch>
            <a:fillRect/>
          </a:stretch>
        </p:blipFill>
        <p:spPr>
          <a:xfrm>
            <a:off x="7223760" y="3011511"/>
            <a:ext cx="4775200" cy="1790018"/>
          </a:xfrm>
          <a:prstGeom prst="rect">
            <a:avLst/>
          </a:prstGeom>
        </p:spPr>
      </p:pic>
    </p:spTree>
    <p:extLst>
      <p:ext uri="{BB962C8B-B14F-4D97-AF65-F5344CB8AC3E}">
        <p14:creationId xmlns:p14="http://schemas.microsoft.com/office/powerpoint/2010/main" val="1161847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93065-356E-4150-9395-5B735ED5A6FF}"/>
              </a:ext>
            </a:extLst>
          </p:cNvPr>
          <p:cNvSpPr>
            <a:spLocks noGrp="1"/>
          </p:cNvSpPr>
          <p:nvPr>
            <p:ph type="title"/>
          </p:nvPr>
        </p:nvSpPr>
        <p:spPr/>
        <p:txBody>
          <a:bodyPr/>
          <a:lstStyle/>
          <a:p>
            <a:r>
              <a:rPr lang="en-GB" dirty="0"/>
              <a:t>Loan Data Manager</a:t>
            </a:r>
          </a:p>
        </p:txBody>
      </p:sp>
      <p:sp>
        <p:nvSpPr>
          <p:cNvPr id="3" name="Content Placeholder 2">
            <a:extLst>
              <a:ext uri="{FF2B5EF4-FFF2-40B4-BE49-F238E27FC236}">
                <a16:creationId xmlns:a16="http://schemas.microsoft.com/office/drawing/2014/main" id="{93DF368E-7D0E-4597-B385-437865B110CE}"/>
              </a:ext>
            </a:extLst>
          </p:cNvPr>
          <p:cNvSpPr>
            <a:spLocks noGrp="1"/>
          </p:cNvSpPr>
          <p:nvPr>
            <p:ph idx="1"/>
          </p:nvPr>
        </p:nvSpPr>
        <p:spPr>
          <a:xfrm>
            <a:off x="1154954" y="2603500"/>
            <a:ext cx="5325745" cy="2740857"/>
          </a:xfrm>
        </p:spPr>
        <p:txBody>
          <a:bodyPr/>
          <a:lstStyle/>
          <a:p>
            <a:r>
              <a:rPr lang="en-GB" dirty="0"/>
              <a:t>Similarly loan data manager also uses scanner and Printwriter to load and save the data for loan </a:t>
            </a:r>
          </a:p>
          <a:p>
            <a:r>
              <a:rPr lang="en-GB" dirty="0"/>
              <a:t>As other manager loan data manager also save all the loan to a txt file </a:t>
            </a:r>
          </a:p>
        </p:txBody>
      </p:sp>
      <p:pic>
        <p:nvPicPr>
          <p:cNvPr id="5" name="Picture 4">
            <a:extLst>
              <a:ext uri="{FF2B5EF4-FFF2-40B4-BE49-F238E27FC236}">
                <a16:creationId xmlns:a16="http://schemas.microsoft.com/office/drawing/2014/main" id="{A1552413-D3A4-40AE-B63A-E0144FDCE120}"/>
              </a:ext>
            </a:extLst>
          </p:cNvPr>
          <p:cNvPicPr>
            <a:picLocks noChangeAspect="1"/>
          </p:cNvPicPr>
          <p:nvPr/>
        </p:nvPicPr>
        <p:blipFill>
          <a:blip r:embed="rId2"/>
          <a:stretch>
            <a:fillRect/>
          </a:stretch>
        </p:blipFill>
        <p:spPr>
          <a:xfrm>
            <a:off x="7236208" y="2794000"/>
            <a:ext cx="4252537" cy="1900492"/>
          </a:xfrm>
          <a:prstGeom prst="rect">
            <a:avLst/>
          </a:prstGeom>
        </p:spPr>
      </p:pic>
    </p:spTree>
    <p:extLst>
      <p:ext uri="{BB962C8B-B14F-4D97-AF65-F5344CB8AC3E}">
        <p14:creationId xmlns:p14="http://schemas.microsoft.com/office/powerpoint/2010/main" val="39629137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EE9A8-0CB9-4010-AB4D-36909E45C095}"/>
              </a:ext>
            </a:extLst>
          </p:cNvPr>
          <p:cNvSpPr>
            <a:spLocks noGrp="1"/>
          </p:cNvSpPr>
          <p:nvPr>
            <p:ph type="title"/>
          </p:nvPr>
        </p:nvSpPr>
        <p:spPr/>
        <p:txBody>
          <a:bodyPr/>
          <a:lstStyle/>
          <a:p>
            <a:r>
              <a:rPr lang="en-GB"/>
              <a:t>Unit Tests ()</a:t>
            </a:r>
            <a:endParaRPr lang="en-GB" dirty="0"/>
          </a:p>
        </p:txBody>
      </p:sp>
      <p:sp>
        <p:nvSpPr>
          <p:cNvPr id="3" name="Content Placeholder 2">
            <a:extLst>
              <a:ext uri="{FF2B5EF4-FFF2-40B4-BE49-F238E27FC236}">
                <a16:creationId xmlns:a16="http://schemas.microsoft.com/office/drawing/2014/main" id="{9571DD03-B89A-4A68-AF32-5F27F12A080B}"/>
              </a:ext>
            </a:extLst>
          </p:cNvPr>
          <p:cNvSpPr>
            <a:spLocks noGrp="1"/>
          </p:cNvSpPr>
          <p:nvPr>
            <p:ph idx="1"/>
          </p:nvPr>
        </p:nvSpPr>
        <p:spPr>
          <a:xfrm>
            <a:off x="666683" y="2372681"/>
            <a:ext cx="6098101" cy="3166985"/>
          </a:xfrm>
        </p:spPr>
        <p:txBody>
          <a:bodyPr/>
          <a:lstStyle/>
          <a:p>
            <a:r>
              <a:rPr lang="en-GB" dirty="0"/>
              <a:t>In unit test I have mainly used </a:t>
            </a:r>
            <a:r>
              <a:rPr lang="en-GB" sz="1800" dirty="0" err="1">
                <a:solidFill>
                  <a:srgbClr val="000000"/>
                </a:solidFill>
                <a:latin typeface="Consolas" panose="020B0609020204030204" pitchFamily="49" charset="0"/>
              </a:rPr>
              <a:t>assertEquals</a:t>
            </a:r>
            <a:r>
              <a:rPr lang="en-GB" sz="1800" dirty="0">
                <a:solidFill>
                  <a:srgbClr val="000000"/>
                </a:solidFill>
                <a:latin typeface="Consolas" panose="020B0609020204030204" pitchFamily="49" charset="0"/>
              </a:rPr>
              <a:t> </a:t>
            </a:r>
            <a:r>
              <a:rPr lang="en-GB" dirty="0"/>
              <a:t>to check if the outcome of result is same as the expected results</a:t>
            </a:r>
          </a:p>
          <a:p>
            <a:r>
              <a:rPr lang="en-GB" dirty="0"/>
              <a:t>I have also used </a:t>
            </a:r>
            <a:r>
              <a:rPr lang="en-GB" sz="1800" dirty="0" err="1">
                <a:solidFill>
                  <a:srgbClr val="000000"/>
                </a:solidFill>
                <a:latin typeface="Consolas" panose="020B0609020204030204" pitchFamily="49" charset="0"/>
              </a:rPr>
              <a:t>IOException</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LibraryException</a:t>
            </a:r>
            <a:r>
              <a:rPr lang="en-GB" sz="1800" dirty="0">
                <a:solidFill>
                  <a:srgbClr val="000000"/>
                </a:solidFill>
                <a:latin typeface="Consolas" panose="020B0609020204030204" pitchFamily="49" charset="0"/>
              </a:rPr>
              <a:t> </a:t>
            </a:r>
            <a:r>
              <a:rPr lang="en-GB" dirty="0"/>
              <a:t>to take over if there is any error occurs during the coding running</a:t>
            </a:r>
          </a:p>
        </p:txBody>
      </p:sp>
      <p:pic>
        <p:nvPicPr>
          <p:cNvPr id="5" name="Picture 4">
            <a:extLst>
              <a:ext uri="{FF2B5EF4-FFF2-40B4-BE49-F238E27FC236}">
                <a16:creationId xmlns:a16="http://schemas.microsoft.com/office/drawing/2014/main" id="{E17544F3-7EC1-4733-859A-4CE77846DD03}"/>
              </a:ext>
            </a:extLst>
          </p:cNvPr>
          <p:cNvPicPr>
            <a:picLocks noChangeAspect="1"/>
          </p:cNvPicPr>
          <p:nvPr/>
        </p:nvPicPr>
        <p:blipFill>
          <a:blip r:embed="rId2"/>
          <a:stretch>
            <a:fillRect/>
          </a:stretch>
        </p:blipFill>
        <p:spPr>
          <a:xfrm>
            <a:off x="8403276" y="2455732"/>
            <a:ext cx="3788724" cy="1953220"/>
          </a:xfrm>
          <a:prstGeom prst="rect">
            <a:avLst/>
          </a:prstGeom>
        </p:spPr>
      </p:pic>
    </p:spTree>
    <p:extLst>
      <p:ext uri="{BB962C8B-B14F-4D97-AF65-F5344CB8AC3E}">
        <p14:creationId xmlns:p14="http://schemas.microsoft.com/office/powerpoint/2010/main" val="3287382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B062A-4885-4E64-AAE8-8AA731CF2422}"/>
              </a:ext>
            </a:extLst>
          </p:cNvPr>
          <p:cNvSpPr>
            <a:spLocks noGrp="1"/>
          </p:cNvSpPr>
          <p:nvPr>
            <p:ph type="title"/>
          </p:nvPr>
        </p:nvSpPr>
        <p:spPr/>
        <p:txBody>
          <a:bodyPr/>
          <a:lstStyle/>
          <a:p>
            <a:r>
              <a:rPr lang="en-GB" dirty="0"/>
              <a:t>GUI Package (Overview)</a:t>
            </a:r>
          </a:p>
        </p:txBody>
      </p:sp>
      <p:sp>
        <p:nvSpPr>
          <p:cNvPr id="3" name="Content Placeholder 2">
            <a:extLst>
              <a:ext uri="{FF2B5EF4-FFF2-40B4-BE49-F238E27FC236}">
                <a16:creationId xmlns:a16="http://schemas.microsoft.com/office/drawing/2014/main" id="{C11346FF-F3F8-4386-AA5B-71A5F6F0F577}"/>
              </a:ext>
            </a:extLst>
          </p:cNvPr>
          <p:cNvSpPr>
            <a:spLocks noGrp="1"/>
          </p:cNvSpPr>
          <p:nvPr>
            <p:ph idx="1"/>
          </p:nvPr>
        </p:nvSpPr>
        <p:spPr/>
        <p:txBody>
          <a:bodyPr/>
          <a:lstStyle/>
          <a:p>
            <a:r>
              <a:rPr lang="en-GB" dirty="0"/>
              <a:t>Graphical user interface has been included for this project where I have created a nice frame to display all the outcome visually </a:t>
            </a:r>
          </a:p>
          <a:p>
            <a:r>
              <a:rPr lang="en-GB" dirty="0"/>
              <a:t>GUI helps to navigate and get easier understanding of the project as all the out comes and results are displayed nicely</a:t>
            </a:r>
          </a:p>
          <a:p>
            <a:r>
              <a:rPr lang="en-GB" dirty="0"/>
              <a:t>GUI have been created with 3 tabs admin, books and members where all the information can be easily understood</a:t>
            </a:r>
          </a:p>
          <a:p>
            <a:endParaRPr lang="en-GB" dirty="0"/>
          </a:p>
        </p:txBody>
      </p:sp>
      <p:pic>
        <p:nvPicPr>
          <p:cNvPr id="5" name="Picture 4">
            <a:extLst>
              <a:ext uri="{FF2B5EF4-FFF2-40B4-BE49-F238E27FC236}">
                <a16:creationId xmlns:a16="http://schemas.microsoft.com/office/drawing/2014/main" id="{FBF5D435-0161-46D8-9D34-DA46000581B7}"/>
              </a:ext>
            </a:extLst>
          </p:cNvPr>
          <p:cNvPicPr>
            <a:picLocks noChangeAspect="1"/>
          </p:cNvPicPr>
          <p:nvPr/>
        </p:nvPicPr>
        <p:blipFill>
          <a:blip r:embed="rId2"/>
          <a:stretch>
            <a:fillRect/>
          </a:stretch>
        </p:blipFill>
        <p:spPr>
          <a:xfrm>
            <a:off x="8992180" y="4587918"/>
            <a:ext cx="2286319" cy="1162212"/>
          </a:xfrm>
          <a:prstGeom prst="rect">
            <a:avLst/>
          </a:prstGeom>
        </p:spPr>
      </p:pic>
    </p:spTree>
    <p:extLst>
      <p:ext uri="{BB962C8B-B14F-4D97-AF65-F5344CB8AC3E}">
        <p14:creationId xmlns:p14="http://schemas.microsoft.com/office/powerpoint/2010/main" val="11114121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D5955-6111-441C-9D4F-42AAF58F2939}"/>
              </a:ext>
            </a:extLst>
          </p:cNvPr>
          <p:cNvSpPr>
            <a:spLocks noGrp="1"/>
          </p:cNvSpPr>
          <p:nvPr>
            <p:ph type="title"/>
          </p:nvPr>
        </p:nvSpPr>
        <p:spPr/>
        <p:txBody>
          <a:bodyPr/>
          <a:lstStyle/>
          <a:p>
            <a:r>
              <a:rPr lang="en-GB" dirty="0"/>
              <a:t>Book Tab GUI</a:t>
            </a:r>
          </a:p>
        </p:txBody>
      </p:sp>
      <p:sp>
        <p:nvSpPr>
          <p:cNvPr id="3" name="Content Placeholder 2">
            <a:extLst>
              <a:ext uri="{FF2B5EF4-FFF2-40B4-BE49-F238E27FC236}">
                <a16:creationId xmlns:a16="http://schemas.microsoft.com/office/drawing/2014/main" id="{A6969F8F-6978-4DDF-9611-7181829B8B2B}"/>
              </a:ext>
            </a:extLst>
          </p:cNvPr>
          <p:cNvSpPr>
            <a:spLocks noGrp="1"/>
          </p:cNvSpPr>
          <p:nvPr>
            <p:ph idx="1"/>
          </p:nvPr>
        </p:nvSpPr>
        <p:spPr/>
        <p:txBody>
          <a:bodyPr/>
          <a:lstStyle/>
          <a:p>
            <a:r>
              <a:rPr lang="en-GB" dirty="0"/>
              <a:t>It has 6 drop down lists view, add, delete, issue, renew and return</a:t>
            </a:r>
          </a:p>
          <a:p>
            <a:r>
              <a:rPr lang="en-GB" dirty="0"/>
              <a:t>These dropdown menus can be used for specific purposes like view will display all the information about the book; it’s title, author, publish date and status</a:t>
            </a:r>
          </a:p>
          <a:p>
            <a:r>
              <a:rPr lang="en-GB" dirty="0"/>
              <a:t>Other dropdowns like add will let us add books to the list of books</a:t>
            </a:r>
          </a:p>
        </p:txBody>
      </p:sp>
      <p:pic>
        <p:nvPicPr>
          <p:cNvPr id="5" name="Picture 4">
            <a:extLst>
              <a:ext uri="{FF2B5EF4-FFF2-40B4-BE49-F238E27FC236}">
                <a16:creationId xmlns:a16="http://schemas.microsoft.com/office/drawing/2014/main" id="{E4D1D7E6-714E-48CD-8880-54A52ACC575A}"/>
              </a:ext>
            </a:extLst>
          </p:cNvPr>
          <p:cNvPicPr>
            <a:picLocks noChangeAspect="1"/>
          </p:cNvPicPr>
          <p:nvPr/>
        </p:nvPicPr>
        <p:blipFill>
          <a:blip r:embed="rId2"/>
          <a:stretch>
            <a:fillRect/>
          </a:stretch>
        </p:blipFill>
        <p:spPr>
          <a:xfrm>
            <a:off x="10402394" y="2151378"/>
            <a:ext cx="1543265" cy="2324424"/>
          </a:xfrm>
          <a:prstGeom prst="rect">
            <a:avLst/>
          </a:prstGeom>
        </p:spPr>
      </p:pic>
      <p:pic>
        <p:nvPicPr>
          <p:cNvPr id="7" name="Picture 6">
            <a:extLst>
              <a:ext uri="{FF2B5EF4-FFF2-40B4-BE49-F238E27FC236}">
                <a16:creationId xmlns:a16="http://schemas.microsoft.com/office/drawing/2014/main" id="{79647DF2-9818-4237-BCE4-9077BEC19001}"/>
              </a:ext>
            </a:extLst>
          </p:cNvPr>
          <p:cNvPicPr>
            <a:picLocks noChangeAspect="1"/>
          </p:cNvPicPr>
          <p:nvPr/>
        </p:nvPicPr>
        <p:blipFill>
          <a:blip r:embed="rId3"/>
          <a:stretch>
            <a:fillRect/>
          </a:stretch>
        </p:blipFill>
        <p:spPr>
          <a:xfrm>
            <a:off x="843403" y="5007005"/>
            <a:ext cx="8251522" cy="1663169"/>
          </a:xfrm>
          <a:prstGeom prst="rect">
            <a:avLst/>
          </a:prstGeom>
        </p:spPr>
      </p:pic>
      <p:pic>
        <p:nvPicPr>
          <p:cNvPr id="9" name="Picture 8">
            <a:extLst>
              <a:ext uri="{FF2B5EF4-FFF2-40B4-BE49-F238E27FC236}">
                <a16:creationId xmlns:a16="http://schemas.microsoft.com/office/drawing/2014/main" id="{07B2A9AF-E093-48AE-98FD-48E0A7A45AF0}"/>
              </a:ext>
            </a:extLst>
          </p:cNvPr>
          <p:cNvPicPr>
            <a:picLocks noChangeAspect="1"/>
          </p:cNvPicPr>
          <p:nvPr/>
        </p:nvPicPr>
        <p:blipFill>
          <a:blip r:embed="rId4"/>
          <a:stretch>
            <a:fillRect/>
          </a:stretch>
        </p:blipFill>
        <p:spPr>
          <a:xfrm>
            <a:off x="9177566" y="4838330"/>
            <a:ext cx="3014433" cy="2019670"/>
          </a:xfrm>
          <a:prstGeom prst="rect">
            <a:avLst/>
          </a:prstGeom>
        </p:spPr>
      </p:pic>
    </p:spTree>
    <p:extLst>
      <p:ext uri="{BB962C8B-B14F-4D97-AF65-F5344CB8AC3E}">
        <p14:creationId xmlns:p14="http://schemas.microsoft.com/office/powerpoint/2010/main" val="34393735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57CEB-551A-47CD-AB98-D7031530B199}"/>
              </a:ext>
            </a:extLst>
          </p:cNvPr>
          <p:cNvSpPr>
            <a:spLocks noGrp="1"/>
          </p:cNvSpPr>
          <p:nvPr>
            <p:ph type="title"/>
          </p:nvPr>
        </p:nvSpPr>
        <p:spPr/>
        <p:txBody>
          <a:bodyPr/>
          <a:lstStyle/>
          <a:p>
            <a:r>
              <a:rPr lang="en-GB" dirty="0"/>
              <a:t>Member Tab GUI</a:t>
            </a:r>
          </a:p>
        </p:txBody>
      </p:sp>
      <p:sp>
        <p:nvSpPr>
          <p:cNvPr id="3" name="Content Placeholder 2">
            <a:extLst>
              <a:ext uri="{FF2B5EF4-FFF2-40B4-BE49-F238E27FC236}">
                <a16:creationId xmlns:a16="http://schemas.microsoft.com/office/drawing/2014/main" id="{0C177B06-78F4-44F8-901F-40870249BA3D}"/>
              </a:ext>
            </a:extLst>
          </p:cNvPr>
          <p:cNvSpPr>
            <a:spLocks noGrp="1"/>
          </p:cNvSpPr>
          <p:nvPr>
            <p:ph idx="1"/>
          </p:nvPr>
        </p:nvSpPr>
        <p:spPr>
          <a:xfrm>
            <a:off x="560150" y="2422728"/>
            <a:ext cx="8825659" cy="3416300"/>
          </a:xfrm>
        </p:spPr>
        <p:txBody>
          <a:bodyPr/>
          <a:lstStyle/>
          <a:p>
            <a:r>
              <a:rPr lang="en-GB" dirty="0"/>
              <a:t>Member tab also has drop down list which consists of view, add and delete</a:t>
            </a:r>
          </a:p>
          <a:p>
            <a:r>
              <a:rPr lang="en-GB" dirty="0"/>
              <a:t>View allows us to see all the list of patrons and their information like name, phone etc</a:t>
            </a:r>
          </a:p>
          <a:p>
            <a:r>
              <a:rPr lang="en-GB" dirty="0"/>
              <a:t>Add and delete helps to add new patron to the list of patrons or delete any specific patron using patron ID</a:t>
            </a:r>
          </a:p>
          <a:p>
            <a:endParaRPr lang="en-GB" dirty="0"/>
          </a:p>
        </p:txBody>
      </p:sp>
      <p:pic>
        <p:nvPicPr>
          <p:cNvPr id="5" name="Picture 4">
            <a:extLst>
              <a:ext uri="{FF2B5EF4-FFF2-40B4-BE49-F238E27FC236}">
                <a16:creationId xmlns:a16="http://schemas.microsoft.com/office/drawing/2014/main" id="{B0B0F3CC-123C-4DB4-8F12-6BE4E5877EBE}"/>
              </a:ext>
            </a:extLst>
          </p:cNvPr>
          <p:cNvPicPr>
            <a:picLocks noChangeAspect="1"/>
          </p:cNvPicPr>
          <p:nvPr/>
        </p:nvPicPr>
        <p:blipFill>
          <a:blip r:embed="rId2"/>
          <a:stretch>
            <a:fillRect/>
          </a:stretch>
        </p:blipFill>
        <p:spPr>
          <a:xfrm>
            <a:off x="1" y="4832750"/>
            <a:ext cx="7033846" cy="2025250"/>
          </a:xfrm>
          <a:prstGeom prst="rect">
            <a:avLst/>
          </a:prstGeom>
        </p:spPr>
      </p:pic>
      <p:pic>
        <p:nvPicPr>
          <p:cNvPr id="7" name="Picture 6">
            <a:extLst>
              <a:ext uri="{FF2B5EF4-FFF2-40B4-BE49-F238E27FC236}">
                <a16:creationId xmlns:a16="http://schemas.microsoft.com/office/drawing/2014/main" id="{5ABD16D8-F0D1-44AD-B085-CBED483ED5FF}"/>
              </a:ext>
            </a:extLst>
          </p:cNvPr>
          <p:cNvPicPr>
            <a:picLocks noChangeAspect="1"/>
          </p:cNvPicPr>
          <p:nvPr/>
        </p:nvPicPr>
        <p:blipFill>
          <a:blip r:embed="rId3"/>
          <a:stretch>
            <a:fillRect/>
          </a:stretch>
        </p:blipFill>
        <p:spPr>
          <a:xfrm>
            <a:off x="9136894" y="2155311"/>
            <a:ext cx="3055106" cy="2236630"/>
          </a:xfrm>
          <a:prstGeom prst="rect">
            <a:avLst/>
          </a:prstGeom>
        </p:spPr>
      </p:pic>
      <p:pic>
        <p:nvPicPr>
          <p:cNvPr id="9" name="Picture 8">
            <a:extLst>
              <a:ext uri="{FF2B5EF4-FFF2-40B4-BE49-F238E27FC236}">
                <a16:creationId xmlns:a16="http://schemas.microsoft.com/office/drawing/2014/main" id="{F8718D1E-D112-457B-9D9C-42DDA8FE2525}"/>
              </a:ext>
            </a:extLst>
          </p:cNvPr>
          <p:cNvPicPr>
            <a:picLocks noChangeAspect="1"/>
          </p:cNvPicPr>
          <p:nvPr/>
        </p:nvPicPr>
        <p:blipFill>
          <a:blip r:embed="rId4"/>
          <a:stretch>
            <a:fillRect/>
          </a:stretch>
        </p:blipFill>
        <p:spPr>
          <a:xfrm>
            <a:off x="8747077" y="4435272"/>
            <a:ext cx="3444922" cy="2447943"/>
          </a:xfrm>
          <a:prstGeom prst="rect">
            <a:avLst/>
          </a:prstGeom>
        </p:spPr>
      </p:pic>
    </p:spTree>
    <p:extLst>
      <p:ext uri="{BB962C8B-B14F-4D97-AF65-F5344CB8AC3E}">
        <p14:creationId xmlns:p14="http://schemas.microsoft.com/office/powerpoint/2010/main" val="2610399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D742E62-D0CA-4DEC-815B-5ED27845B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Oval 13">
            <a:extLst>
              <a:ext uri="{FF2B5EF4-FFF2-40B4-BE49-F238E27FC236}">
                <a16:creationId xmlns:a16="http://schemas.microsoft.com/office/drawing/2014/main" id="{6ADD3D29-FB68-4A1C-B0DE-CAF42F284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24822E8D-300D-45E7-9F98-BDEC7436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Shape 17">
            <a:extLst>
              <a:ext uri="{FF2B5EF4-FFF2-40B4-BE49-F238E27FC236}">
                <a16:creationId xmlns:a16="http://schemas.microsoft.com/office/drawing/2014/main" id="{07C953DC-E764-4B76-B359-52546F4CA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0" name="Freeform 5">
            <a:extLst>
              <a:ext uri="{FF2B5EF4-FFF2-40B4-BE49-F238E27FC236}">
                <a16:creationId xmlns:a16="http://schemas.microsoft.com/office/drawing/2014/main" id="{C187CEFC-9032-481B-B8CA-A323593DD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2" name="Freeform 5">
            <a:extLst>
              <a:ext uri="{FF2B5EF4-FFF2-40B4-BE49-F238E27FC236}">
                <a16:creationId xmlns:a16="http://schemas.microsoft.com/office/drawing/2014/main" id="{4CB87468-9225-4E6A-A5B7-B47F08B34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00FA4163-D74C-4428-B2C1-401B0EB6AA1D}"/>
              </a:ext>
            </a:extLst>
          </p:cNvPr>
          <p:cNvSpPr>
            <a:spLocks noGrp="1"/>
          </p:cNvSpPr>
          <p:nvPr>
            <p:ph type="title"/>
          </p:nvPr>
        </p:nvSpPr>
        <p:spPr>
          <a:xfrm>
            <a:off x="639098" y="629265"/>
            <a:ext cx="6072776" cy="1622322"/>
          </a:xfrm>
        </p:spPr>
        <p:txBody>
          <a:bodyPr>
            <a:normAutofit/>
          </a:bodyPr>
          <a:lstStyle/>
          <a:p>
            <a:r>
              <a:rPr lang="en-GB" dirty="0">
                <a:solidFill>
                  <a:schemeClr val="tx1"/>
                </a:solidFill>
              </a:rPr>
              <a:t>Book  Class/Object </a:t>
            </a:r>
          </a:p>
        </p:txBody>
      </p:sp>
      <p:pic>
        <p:nvPicPr>
          <p:cNvPr id="7" name="Picture 6">
            <a:extLst>
              <a:ext uri="{FF2B5EF4-FFF2-40B4-BE49-F238E27FC236}">
                <a16:creationId xmlns:a16="http://schemas.microsoft.com/office/drawing/2014/main" id="{0A20D4A7-4BB6-46B7-B4E3-D593AE00D2F0}"/>
              </a:ext>
            </a:extLst>
          </p:cNvPr>
          <p:cNvPicPr>
            <a:picLocks noChangeAspect="1"/>
          </p:cNvPicPr>
          <p:nvPr/>
        </p:nvPicPr>
        <p:blipFill rotWithShape="1">
          <a:blip r:embed="rId2"/>
          <a:srcRect r="-3" b="16831"/>
          <a:stretch/>
        </p:blipFill>
        <p:spPr>
          <a:xfrm>
            <a:off x="7418225" y="645107"/>
            <a:ext cx="4125318" cy="2710388"/>
          </a:xfrm>
          <a:prstGeom prst="rect">
            <a:avLst/>
          </a:prstGeom>
        </p:spPr>
      </p:pic>
      <p:sp>
        <p:nvSpPr>
          <p:cNvPr id="24" name="Rectangle 23">
            <a:extLst>
              <a:ext uri="{FF2B5EF4-FFF2-40B4-BE49-F238E27FC236}">
                <a16:creationId xmlns:a16="http://schemas.microsoft.com/office/drawing/2014/main" id="{7296B8E7-1A3F-4C7F-A120-29E90E593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9872D23-6475-4035-81A4-62ECFC9675E7}"/>
              </a:ext>
            </a:extLst>
          </p:cNvPr>
          <p:cNvSpPr>
            <a:spLocks noGrp="1"/>
          </p:cNvSpPr>
          <p:nvPr>
            <p:ph idx="1"/>
          </p:nvPr>
        </p:nvSpPr>
        <p:spPr>
          <a:xfrm>
            <a:off x="639098" y="2000301"/>
            <a:ext cx="6072776" cy="3811740"/>
          </a:xfrm>
        </p:spPr>
        <p:txBody>
          <a:bodyPr anchor="ctr">
            <a:normAutofit/>
          </a:bodyPr>
          <a:lstStyle/>
          <a:p>
            <a:r>
              <a:rPr lang="en-US" dirty="0">
                <a:solidFill>
                  <a:schemeClr val="tx1"/>
                </a:solidFill>
              </a:rPr>
              <a:t>Book class models a book in the library.</a:t>
            </a:r>
          </a:p>
          <a:p>
            <a:r>
              <a:rPr lang="en-US" dirty="0">
                <a:solidFill>
                  <a:schemeClr val="tx1"/>
                </a:solidFill>
              </a:rPr>
              <a:t>The book has fields for different book properties such as title and author and has an id field that represents the book's unique id in the library system. In addition, the class has a loan field of type Loan that holds information about a book that is on loan.</a:t>
            </a:r>
          </a:p>
          <a:p>
            <a:r>
              <a:rPr lang="en-US" dirty="0">
                <a:solidFill>
                  <a:schemeClr val="tx1"/>
                </a:solidFill>
              </a:rPr>
              <a:t>The class also offers getter and setter methods to get and set the values of the different properties and methods that change the status of the book when it gets borrowed or returned to the library.</a:t>
            </a:r>
            <a:endParaRPr lang="en-GB" dirty="0">
              <a:solidFill>
                <a:schemeClr val="tx1"/>
              </a:solidFill>
            </a:endParaRPr>
          </a:p>
        </p:txBody>
      </p:sp>
      <p:pic>
        <p:nvPicPr>
          <p:cNvPr id="5" name="Picture 4">
            <a:extLst>
              <a:ext uri="{FF2B5EF4-FFF2-40B4-BE49-F238E27FC236}">
                <a16:creationId xmlns:a16="http://schemas.microsoft.com/office/drawing/2014/main" id="{3B8C8178-4E96-486F-B48F-4E8D9B367D26}"/>
              </a:ext>
            </a:extLst>
          </p:cNvPr>
          <p:cNvPicPr>
            <a:picLocks noChangeAspect="1"/>
          </p:cNvPicPr>
          <p:nvPr/>
        </p:nvPicPr>
        <p:blipFill rotWithShape="1">
          <a:blip r:embed="rId3"/>
          <a:srcRect r="25798" b="-3"/>
          <a:stretch/>
        </p:blipFill>
        <p:spPr>
          <a:xfrm>
            <a:off x="7418226" y="3520086"/>
            <a:ext cx="4125316" cy="2710389"/>
          </a:xfrm>
          <a:prstGeom prst="rect">
            <a:avLst/>
          </a:prstGeom>
        </p:spPr>
      </p:pic>
    </p:spTree>
    <p:extLst>
      <p:ext uri="{BB962C8B-B14F-4D97-AF65-F5344CB8AC3E}">
        <p14:creationId xmlns:p14="http://schemas.microsoft.com/office/powerpoint/2010/main" val="182023089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D742E62-D0CA-4DEC-815B-5ED27845B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0" name="Oval 19">
            <a:extLst>
              <a:ext uri="{FF2B5EF4-FFF2-40B4-BE49-F238E27FC236}">
                <a16:creationId xmlns:a16="http://schemas.microsoft.com/office/drawing/2014/main" id="{6ADD3D29-FB68-4A1C-B0DE-CAF42F284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24822E8D-300D-45E7-9F98-BDEC7436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07C953DC-E764-4B76-B359-52546F4CA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6" name="Freeform 5">
            <a:extLst>
              <a:ext uri="{FF2B5EF4-FFF2-40B4-BE49-F238E27FC236}">
                <a16:creationId xmlns:a16="http://schemas.microsoft.com/office/drawing/2014/main" id="{C187CEFC-9032-481B-B8CA-A323593DD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8" name="Freeform 5">
            <a:extLst>
              <a:ext uri="{FF2B5EF4-FFF2-40B4-BE49-F238E27FC236}">
                <a16:creationId xmlns:a16="http://schemas.microsoft.com/office/drawing/2014/main" id="{4CB87468-9225-4E6A-A5B7-B47F08B34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70117810-02D6-4B0F-A9B5-42554B6075F9}"/>
              </a:ext>
            </a:extLst>
          </p:cNvPr>
          <p:cNvSpPr>
            <a:spLocks noGrp="1"/>
          </p:cNvSpPr>
          <p:nvPr>
            <p:ph type="title"/>
          </p:nvPr>
        </p:nvSpPr>
        <p:spPr>
          <a:xfrm>
            <a:off x="639098" y="629265"/>
            <a:ext cx="6072776" cy="1622322"/>
          </a:xfrm>
        </p:spPr>
        <p:txBody>
          <a:bodyPr>
            <a:normAutofit/>
          </a:bodyPr>
          <a:lstStyle/>
          <a:p>
            <a:r>
              <a:rPr lang="en-GB" dirty="0">
                <a:solidFill>
                  <a:schemeClr val="tx1"/>
                </a:solidFill>
              </a:rPr>
              <a:t>Patron Class/Object</a:t>
            </a:r>
          </a:p>
        </p:txBody>
      </p:sp>
      <p:pic>
        <p:nvPicPr>
          <p:cNvPr id="13" name="Picture 12">
            <a:extLst>
              <a:ext uri="{FF2B5EF4-FFF2-40B4-BE49-F238E27FC236}">
                <a16:creationId xmlns:a16="http://schemas.microsoft.com/office/drawing/2014/main" id="{BB07D71F-698A-4BAA-9C38-8C06BA5BEA37}"/>
              </a:ext>
            </a:extLst>
          </p:cNvPr>
          <p:cNvPicPr>
            <a:picLocks noChangeAspect="1"/>
          </p:cNvPicPr>
          <p:nvPr/>
        </p:nvPicPr>
        <p:blipFill rotWithShape="1">
          <a:blip r:embed="rId2"/>
          <a:srcRect t="5941" r="-3" b="15841"/>
          <a:stretch/>
        </p:blipFill>
        <p:spPr>
          <a:xfrm>
            <a:off x="7418225" y="645107"/>
            <a:ext cx="4125318" cy="2710388"/>
          </a:xfrm>
          <a:prstGeom prst="rect">
            <a:avLst/>
          </a:prstGeom>
        </p:spPr>
      </p:pic>
      <p:sp>
        <p:nvSpPr>
          <p:cNvPr id="30" name="Rectangle 29">
            <a:extLst>
              <a:ext uri="{FF2B5EF4-FFF2-40B4-BE49-F238E27FC236}">
                <a16:creationId xmlns:a16="http://schemas.microsoft.com/office/drawing/2014/main" id="{7296B8E7-1A3F-4C7F-A120-29E90E593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5DCC56F-8B7D-4A72-A8BC-2CEB91A5EAE8}"/>
              </a:ext>
            </a:extLst>
          </p:cNvPr>
          <p:cNvSpPr>
            <a:spLocks noGrp="1"/>
          </p:cNvSpPr>
          <p:nvPr>
            <p:ph idx="1"/>
          </p:nvPr>
        </p:nvSpPr>
        <p:spPr>
          <a:xfrm>
            <a:off x="715766" y="2010486"/>
            <a:ext cx="6072776" cy="3811740"/>
          </a:xfrm>
        </p:spPr>
        <p:txBody>
          <a:bodyPr anchor="ctr">
            <a:normAutofit/>
          </a:bodyPr>
          <a:lstStyle/>
          <a:p>
            <a:r>
              <a:rPr lang="en-US" dirty="0">
                <a:solidFill>
                  <a:schemeClr val="tx1"/>
                </a:solidFill>
              </a:rPr>
              <a:t>Patron class models a patron (member) of the library.</a:t>
            </a:r>
          </a:p>
          <a:p>
            <a:r>
              <a:rPr lang="en-US" dirty="0">
                <a:solidFill>
                  <a:schemeClr val="tx1"/>
                </a:solidFill>
              </a:rPr>
              <a:t>The class has fields for different patron properties such as name and phone number and has an id field that represents the patron's unique id in the library. In addition, the class has a list of the books that a patron has borrowed.</a:t>
            </a:r>
          </a:p>
          <a:p>
            <a:r>
              <a:rPr lang="en-US" dirty="0">
                <a:solidFill>
                  <a:schemeClr val="tx1"/>
                </a:solidFill>
              </a:rPr>
              <a:t>The class also offers getter and setter methods to get and set the values of the different properties and methods that allow for borrowing, returning and renewing books.</a:t>
            </a:r>
            <a:endParaRPr lang="en-GB" dirty="0">
              <a:solidFill>
                <a:schemeClr val="tx1"/>
              </a:solidFill>
            </a:endParaRPr>
          </a:p>
        </p:txBody>
      </p:sp>
      <p:pic>
        <p:nvPicPr>
          <p:cNvPr id="9" name="Picture 8">
            <a:extLst>
              <a:ext uri="{FF2B5EF4-FFF2-40B4-BE49-F238E27FC236}">
                <a16:creationId xmlns:a16="http://schemas.microsoft.com/office/drawing/2014/main" id="{699E6E7F-86E9-44F1-A39A-59177BE5C2EE}"/>
              </a:ext>
            </a:extLst>
          </p:cNvPr>
          <p:cNvPicPr>
            <a:picLocks noChangeAspect="1"/>
          </p:cNvPicPr>
          <p:nvPr/>
        </p:nvPicPr>
        <p:blipFill rotWithShape="1">
          <a:blip r:embed="rId3"/>
          <a:srcRect r="24660" b="1"/>
          <a:stretch/>
        </p:blipFill>
        <p:spPr>
          <a:xfrm>
            <a:off x="7418226" y="3520086"/>
            <a:ext cx="4125316" cy="2710389"/>
          </a:xfrm>
          <a:prstGeom prst="rect">
            <a:avLst/>
          </a:prstGeom>
        </p:spPr>
      </p:pic>
    </p:spTree>
    <p:extLst>
      <p:ext uri="{BB962C8B-B14F-4D97-AF65-F5344CB8AC3E}">
        <p14:creationId xmlns:p14="http://schemas.microsoft.com/office/powerpoint/2010/main" val="207144453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4"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92E0BF54-3078-449F-A8A5-6BD2C8F014DC}"/>
              </a:ext>
            </a:extLst>
          </p:cNvPr>
          <p:cNvSpPr>
            <a:spLocks noGrp="1"/>
          </p:cNvSpPr>
          <p:nvPr>
            <p:ph type="title"/>
          </p:nvPr>
        </p:nvSpPr>
        <p:spPr>
          <a:xfrm>
            <a:off x="639098" y="629265"/>
            <a:ext cx="5132438" cy="1622322"/>
          </a:xfrm>
        </p:spPr>
        <p:txBody>
          <a:bodyPr>
            <a:normAutofit/>
          </a:bodyPr>
          <a:lstStyle/>
          <a:p>
            <a:r>
              <a:rPr lang="en-GB" dirty="0">
                <a:solidFill>
                  <a:srgbClr val="EBEBEB"/>
                </a:solidFill>
              </a:rPr>
              <a:t>Loan Class/Object</a:t>
            </a:r>
          </a:p>
        </p:txBody>
      </p:sp>
      <p:pic>
        <p:nvPicPr>
          <p:cNvPr id="5" name="Picture 4">
            <a:extLst>
              <a:ext uri="{FF2B5EF4-FFF2-40B4-BE49-F238E27FC236}">
                <a16:creationId xmlns:a16="http://schemas.microsoft.com/office/drawing/2014/main" id="{942474BF-4473-48C8-903B-3724D4651CE4}"/>
              </a:ext>
            </a:extLst>
          </p:cNvPr>
          <p:cNvPicPr>
            <a:picLocks noChangeAspect="1"/>
          </p:cNvPicPr>
          <p:nvPr/>
        </p:nvPicPr>
        <p:blipFill>
          <a:blip r:embed="rId2"/>
          <a:stretch>
            <a:fillRect/>
          </a:stretch>
        </p:blipFill>
        <p:spPr>
          <a:xfrm>
            <a:off x="6797298" y="645106"/>
            <a:ext cx="4663782" cy="5585369"/>
          </a:xfrm>
          <a:prstGeom prst="rect">
            <a:avLst/>
          </a:prstGeom>
        </p:spPr>
      </p:pic>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85AB57D-7520-4FDD-BBC6-3771ED416D53}"/>
              </a:ext>
            </a:extLst>
          </p:cNvPr>
          <p:cNvSpPr>
            <a:spLocks noGrp="1"/>
          </p:cNvSpPr>
          <p:nvPr>
            <p:ph idx="1"/>
          </p:nvPr>
        </p:nvSpPr>
        <p:spPr>
          <a:xfrm>
            <a:off x="792890" y="1971263"/>
            <a:ext cx="5132439" cy="3811742"/>
          </a:xfrm>
        </p:spPr>
        <p:txBody>
          <a:bodyPr anchor="ctr">
            <a:normAutofit/>
          </a:bodyPr>
          <a:lstStyle/>
          <a:p>
            <a:r>
              <a:rPr lang="en-US" dirty="0">
                <a:solidFill>
                  <a:srgbClr val="FFFFFF"/>
                </a:solidFill>
              </a:rPr>
              <a:t>Loan class models an object that holds information about a book that is on loan.</a:t>
            </a:r>
          </a:p>
          <a:p>
            <a:r>
              <a:rPr lang="en-US" dirty="0">
                <a:solidFill>
                  <a:srgbClr val="FFFFFF"/>
                </a:solidFill>
              </a:rPr>
              <a:t>The class has as fields a Patron object which represents the patron that has borrowed the book, a Book object that represents the book that is on loan and two LocalDate objects that represent the date the loan started and its due date.</a:t>
            </a:r>
          </a:p>
          <a:p>
            <a:r>
              <a:rPr lang="en-US" dirty="0">
                <a:solidFill>
                  <a:srgbClr val="FFFFFF"/>
                </a:solidFill>
              </a:rPr>
              <a:t>The class also offers the basic getter and setter methods to get and set the class's different properties.</a:t>
            </a:r>
            <a:endParaRPr lang="en-GB" dirty="0">
              <a:solidFill>
                <a:srgbClr val="FFFFFF"/>
              </a:solidFill>
            </a:endParaRPr>
          </a:p>
        </p:txBody>
      </p:sp>
    </p:spTree>
    <p:extLst>
      <p:ext uri="{BB962C8B-B14F-4D97-AF65-F5344CB8AC3E}">
        <p14:creationId xmlns:p14="http://schemas.microsoft.com/office/powerpoint/2010/main" val="344403411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3"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5" name="Freeform: Shape 14">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7"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A74BC2D9-EC55-4844-B7DC-A047DAA6B385}"/>
              </a:ext>
            </a:extLst>
          </p:cNvPr>
          <p:cNvSpPr>
            <a:spLocks noGrp="1"/>
          </p:cNvSpPr>
          <p:nvPr>
            <p:ph type="title"/>
          </p:nvPr>
        </p:nvSpPr>
        <p:spPr>
          <a:xfrm>
            <a:off x="639098" y="629265"/>
            <a:ext cx="5132438" cy="1622322"/>
          </a:xfrm>
        </p:spPr>
        <p:txBody>
          <a:bodyPr>
            <a:normAutofit/>
          </a:bodyPr>
          <a:lstStyle/>
          <a:p>
            <a:r>
              <a:rPr lang="en-GB" dirty="0">
                <a:solidFill>
                  <a:srgbClr val="EBEBEB"/>
                </a:solidFill>
              </a:rPr>
              <a:t>Library Object/Class</a:t>
            </a:r>
          </a:p>
        </p:txBody>
      </p:sp>
      <p:pic>
        <p:nvPicPr>
          <p:cNvPr id="6" name="Picture 5">
            <a:extLst>
              <a:ext uri="{FF2B5EF4-FFF2-40B4-BE49-F238E27FC236}">
                <a16:creationId xmlns:a16="http://schemas.microsoft.com/office/drawing/2014/main" id="{DC52868A-9C05-4C97-A65B-4156050B2B0C}"/>
              </a:ext>
            </a:extLst>
          </p:cNvPr>
          <p:cNvPicPr>
            <a:picLocks noChangeAspect="1"/>
          </p:cNvPicPr>
          <p:nvPr/>
        </p:nvPicPr>
        <p:blipFill>
          <a:blip r:embed="rId2"/>
          <a:stretch>
            <a:fillRect/>
          </a:stretch>
        </p:blipFill>
        <p:spPr>
          <a:xfrm>
            <a:off x="6895042" y="645106"/>
            <a:ext cx="4468294" cy="5585369"/>
          </a:xfrm>
          <a:prstGeom prst="rect">
            <a:avLst/>
          </a:prstGeom>
        </p:spPr>
      </p:pic>
      <p:sp>
        <p:nvSpPr>
          <p:cNvPr id="19" name="Rectangle 18">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7889B50-3BF2-4BA8-9E57-10902B36D604}"/>
              </a:ext>
            </a:extLst>
          </p:cNvPr>
          <p:cNvSpPr>
            <a:spLocks noGrp="1"/>
          </p:cNvSpPr>
          <p:nvPr>
            <p:ph idx="1"/>
          </p:nvPr>
        </p:nvSpPr>
        <p:spPr>
          <a:xfrm>
            <a:off x="830613" y="1802778"/>
            <a:ext cx="5132439" cy="3811742"/>
          </a:xfrm>
        </p:spPr>
        <p:txBody>
          <a:bodyPr anchor="ctr">
            <a:normAutofit/>
          </a:bodyPr>
          <a:lstStyle/>
          <a:p>
            <a:pPr>
              <a:lnSpc>
                <a:spcPct val="90000"/>
              </a:lnSpc>
            </a:pPr>
            <a:r>
              <a:rPr lang="en-US" sz="1700" dirty="0">
                <a:solidFill>
                  <a:srgbClr val="FFFFFF"/>
                </a:solidFill>
              </a:rPr>
              <a:t>Library class models the whole library.</a:t>
            </a:r>
          </a:p>
          <a:p>
            <a:pPr>
              <a:lnSpc>
                <a:spcPct val="90000"/>
              </a:lnSpc>
            </a:pPr>
            <a:r>
              <a:rPr lang="en-US" sz="1700" dirty="0">
                <a:solidFill>
                  <a:srgbClr val="FFFFFF"/>
                </a:solidFill>
              </a:rPr>
              <a:t>It has a collection of all books and all members (patrons) and can also hold other global library properties such as the maximum loan period in days.</a:t>
            </a:r>
          </a:p>
          <a:p>
            <a:pPr>
              <a:lnSpc>
                <a:spcPct val="90000"/>
              </a:lnSpc>
            </a:pPr>
            <a:r>
              <a:rPr lang="en-US" sz="1700" dirty="0">
                <a:solidFill>
                  <a:srgbClr val="FFFFFF"/>
                </a:solidFill>
              </a:rPr>
              <a:t>When the application starts, the Main class of the app loads the stored data from the file storage using the LibraryData class and populates the collections holding the patrons and books.</a:t>
            </a:r>
          </a:p>
          <a:p>
            <a:pPr>
              <a:lnSpc>
                <a:spcPct val="90000"/>
              </a:lnSpc>
            </a:pPr>
            <a:r>
              <a:rPr lang="en-US" sz="1700" dirty="0">
                <a:solidFill>
                  <a:srgbClr val="FFFFFF"/>
                </a:solidFill>
              </a:rPr>
              <a:t>The class offers methods to get all the books and patrons as a list and to get a specific book or patron using their id. </a:t>
            </a:r>
            <a:endParaRPr lang="en-GB" sz="1700" dirty="0">
              <a:solidFill>
                <a:srgbClr val="FFFFFF"/>
              </a:solidFill>
            </a:endParaRPr>
          </a:p>
        </p:txBody>
      </p:sp>
    </p:spTree>
    <p:extLst>
      <p:ext uri="{BB962C8B-B14F-4D97-AF65-F5344CB8AC3E}">
        <p14:creationId xmlns:p14="http://schemas.microsoft.com/office/powerpoint/2010/main" val="287979997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3"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5" name="Freeform: Shape 14">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7"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9449BDF4-8828-4AE1-BE1B-46BABED30BEA}"/>
              </a:ext>
            </a:extLst>
          </p:cNvPr>
          <p:cNvSpPr>
            <a:spLocks noGrp="1"/>
          </p:cNvSpPr>
          <p:nvPr>
            <p:ph type="title"/>
          </p:nvPr>
        </p:nvSpPr>
        <p:spPr>
          <a:xfrm>
            <a:off x="639098" y="629265"/>
            <a:ext cx="5132438" cy="1622322"/>
          </a:xfrm>
        </p:spPr>
        <p:txBody>
          <a:bodyPr>
            <a:normAutofit/>
          </a:bodyPr>
          <a:lstStyle/>
          <a:p>
            <a:r>
              <a:rPr lang="en-GB" dirty="0">
                <a:solidFill>
                  <a:srgbClr val="EBEBEB"/>
                </a:solidFill>
              </a:rPr>
              <a:t>Command Package (Overview)</a:t>
            </a:r>
          </a:p>
        </p:txBody>
      </p:sp>
      <p:pic>
        <p:nvPicPr>
          <p:cNvPr id="6" name="Picture 5">
            <a:extLst>
              <a:ext uri="{FF2B5EF4-FFF2-40B4-BE49-F238E27FC236}">
                <a16:creationId xmlns:a16="http://schemas.microsoft.com/office/drawing/2014/main" id="{673E057E-C885-4343-B551-A730A108A65F}"/>
              </a:ext>
            </a:extLst>
          </p:cNvPr>
          <p:cNvPicPr>
            <a:picLocks noChangeAspect="1"/>
          </p:cNvPicPr>
          <p:nvPr/>
        </p:nvPicPr>
        <p:blipFill>
          <a:blip r:embed="rId2"/>
          <a:stretch>
            <a:fillRect/>
          </a:stretch>
        </p:blipFill>
        <p:spPr>
          <a:xfrm>
            <a:off x="6714836" y="730026"/>
            <a:ext cx="4828707" cy="5415529"/>
          </a:xfrm>
          <a:prstGeom prst="rect">
            <a:avLst/>
          </a:prstGeom>
        </p:spPr>
      </p:pic>
      <p:sp>
        <p:nvSpPr>
          <p:cNvPr id="19" name="Rectangle 18">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47079F3-FD3A-492D-9095-7D2F6ED0067E}"/>
              </a:ext>
            </a:extLst>
          </p:cNvPr>
          <p:cNvSpPr>
            <a:spLocks noGrp="1"/>
          </p:cNvSpPr>
          <p:nvPr>
            <p:ph idx="1"/>
          </p:nvPr>
        </p:nvSpPr>
        <p:spPr>
          <a:xfrm>
            <a:off x="648457" y="2251587"/>
            <a:ext cx="5132439" cy="3811742"/>
          </a:xfrm>
        </p:spPr>
        <p:txBody>
          <a:bodyPr anchor="ctr">
            <a:normAutofit/>
          </a:bodyPr>
          <a:lstStyle/>
          <a:p>
            <a:r>
              <a:rPr lang="en-GB" dirty="0">
                <a:solidFill>
                  <a:srgbClr val="FFFFFF"/>
                </a:solidFill>
              </a:rPr>
              <a:t>The command package consists of all the classes used to perform various operations concerning the objects used in the library system.</a:t>
            </a:r>
          </a:p>
          <a:p>
            <a:r>
              <a:rPr lang="en-GB" dirty="0">
                <a:solidFill>
                  <a:srgbClr val="FFFFFF"/>
                </a:solidFill>
              </a:rPr>
              <a:t>All of implement a command interface that lets them use the execute() method that is overridden appropriately for each given class.</a:t>
            </a:r>
          </a:p>
        </p:txBody>
      </p:sp>
    </p:spTree>
    <p:extLst>
      <p:ext uri="{BB962C8B-B14F-4D97-AF65-F5344CB8AC3E}">
        <p14:creationId xmlns:p14="http://schemas.microsoft.com/office/powerpoint/2010/main" val="113560336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3"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5" name="Freeform: Shape 14">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7"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B75BB7DB-C81A-482A-94E3-90DD1F2959FF}"/>
              </a:ext>
            </a:extLst>
          </p:cNvPr>
          <p:cNvSpPr>
            <a:spLocks noGrp="1"/>
          </p:cNvSpPr>
          <p:nvPr>
            <p:ph type="title"/>
          </p:nvPr>
        </p:nvSpPr>
        <p:spPr>
          <a:xfrm>
            <a:off x="639098" y="629265"/>
            <a:ext cx="5132438" cy="1622322"/>
          </a:xfrm>
        </p:spPr>
        <p:txBody>
          <a:bodyPr>
            <a:normAutofit/>
          </a:bodyPr>
          <a:lstStyle/>
          <a:p>
            <a:r>
              <a:rPr lang="en-GB">
                <a:solidFill>
                  <a:srgbClr val="EBEBEB"/>
                </a:solidFill>
              </a:rPr>
              <a:t>Command Interface</a:t>
            </a:r>
          </a:p>
        </p:txBody>
      </p:sp>
      <p:pic>
        <p:nvPicPr>
          <p:cNvPr id="6" name="Picture 5">
            <a:extLst>
              <a:ext uri="{FF2B5EF4-FFF2-40B4-BE49-F238E27FC236}">
                <a16:creationId xmlns:a16="http://schemas.microsoft.com/office/drawing/2014/main" id="{9619527E-1AFE-4ACB-BF7B-FB74C4981DD4}"/>
              </a:ext>
            </a:extLst>
          </p:cNvPr>
          <p:cNvPicPr>
            <a:picLocks noChangeAspect="1"/>
          </p:cNvPicPr>
          <p:nvPr/>
        </p:nvPicPr>
        <p:blipFill>
          <a:blip r:embed="rId2"/>
          <a:stretch>
            <a:fillRect/>
          </a:stretch>
        </p:blipFill>
        <p:spPr>
          <a:xfrm>
            <a:off x="6714836" y="1946675"/>
            <a:ext cx="4828707" cy="2982231"/>
          </a:xfrm>
          <a:prstGeom prst="rect">
            <a:avLst/>
          </a:prstGeom>
        </p:spPr>
      </p:pic>
      <p:sp>
        <p:nvSpPr>
          <p:cNvPr id="19" name="Rectangle 18">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C2BF150-B3F2-44E7-893C-7B094AB3FC16}"/>
              </a:ext>
            </a:extLst>
          </p:cNvPr>
          <p:cNvSpPr>
            <a:spLocks noGrp="1"/>
          </p:cNvSpPr>
          <p:nvPr>
            <p:ph idx="1"/>
          </p:nvPr>
        </p:nvSpPr>
        <p:spPr>
          <a:xfrm>
            <a:off x="829238" y="2046540"/>
            <a:ext cx="5132439" cy="3811742"/>
          </a:xfrm>
        </p:spPr>
        <p:txBody>
          <a:bodyPr anchor="ctr">
            <a:normAutofit/>
          </a:bodyPr>
          <a:lstStyle/>
          <a:p>
            <a:r>
              <a:rPr lang="en-US" dirty="0">
                <a:solidFill>
                  <a:srgbClr val="FFFFFF"/>
                </a:solidFill>
              </a:rPr>
              <a:t>The Command interface models an action that occurs as a result of a command given by the user.</a:t>
            </a:r>
          </a:p>
          <a:p>
            <a:r>
              <a:rPr lang="en-US" dirty="0">
                <a:solidFill>
                  <a:srgbClr val="FFFFFF"/>
                </a:solidFill>
              </a:rPr>
              <a:t>The interface provides the execute(Library, LocalDate) function which must be implemented by all the objects that implement the Command interface. </a:t>
            </a:r>
          </a:p>
          <a:p>
            <a:r>
              <a:rPr lang="en-US" dirty="0">
                <a:solidFill>
                  <a:srgbClr val="FFFFFF"/>
                </a:solidFill>
              </a:rPr>
              <a:t>In addition, all classes that implement this interface, can have a constructor to initialize additional objects (if needed) for the execution of the command. </a:t>
            </a:r>
            <a:endParaRPr lang="en-GB" dirty="0">
              <a:solidFill>
                <a:srgbClr val="FFFFFF"/>
              </a:solidFill>
            </a:endParaRPr>
          </a:p>
        </p:txBody>
      </p:sp>
    </p:spTree>
    <p:extLst>
      <p:ext uri="{BB962C8B-B14F-4D97-AF65-F5344CB8AC3E}">
        <p14:creationId xmlns:p14="http://schemas.microsoft.com/office/powerpoint/2010/main" val="3544505255"/>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118</TotalTime>
  <Words>2333</Words>
  <Application>Microsoft Office PowerPoint</Application>
  <PresentationFormat>Widescreen</PresentationFormat>
  <Paragraphs>142</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Century Gothic</vt:lpstr>
      <vt:lpstr>Consolas</vt:lpstr>
      <vt:lpstr>Wingdings 3</vt:lpstr>
      <vt:lpstr>Ion Boardroom</vt:lpstr>
      <vt:lpstr>Library Management System</vt:lpstr>
      <vt:lpstr>Holistic Overview of Program</vt:lpstr>
      <vt:lpstr>Model Package (Overview)</vt:lpstr>
      <vt:lpstr>Book  Class/Object </vt:lpstr>
      <vt:lpstr>Patron Class/Object</vt:lpstr>
      <vt:lpstr>Loan Class/Object</vt:lpstr>
      <vt:lpstr>Library Object/Class</vt:lpstr>
      <vt:lpstr>Command Package (Overview)</vt:lpstr>
      <vt:lpstr>Command Interface</vt:lpstr>
      <vt:lpstr>Data Manager Interface Usage</vt:lpstr>
      <vt:lpstr>Command parser</vt:lpstr>
      <vt:lpstr>AddBook Command </vt:lpstr>
      <vt:lpstr>AddPatron Command</vt:lpstr>
      <vt:lpstr>BorrowBook Command</vt:lpstr>
      <vt:lpstr>Help command</vt:lpstr>
      <vt:lpstr>ListBooks command</vt:lpstr>
      <vt:lpstr>ListPatron Command </vt:lpstr>
      <vt:lpstr>Loadgui command</vt:lpstr>
      <vt:lpstr>LoanHistory Command</vt:lpstr>
      <vt:lpstr>RemoveBook command</vt:lpstr>
      <vt:lpstr>RemovePatron command</vt:lpstr>
      <vt:lpstr>RenewBook command</vt:lpstr>
      <vt:lpstr>ReturnBook command</vt:lpstr>
      <vt:lpstr>ShowBook command</vt:lpstr>
      <vt:lpstr>ShowPatron command</vt:lpstr>
      <vt:lpstr>Data Managers (Overview)</vt:lpstr>
      <vt:lpstr>Main Package, Main Method</vt:lpstr>
      <vt:lpstr>Library Data Manager </vt:lpstr>
      <vt:lpstr>Book Data Manager</vt:lpstr>
      <vt:lpstr>Patron Data Manager</vt:lpstr>
      <vt:lpstr>Loan Data Manager</vt:lpstr>
      <vt:lpstr>Unit Tests ()</vt:lpstr>
      <vt:lpstr>GUI Package (Overview)</vt:lpstr>
      <vt:lpstr>Book Tab GUI</vt:lpstr>
      <vt:lpstr>Member Tab GUI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Dharmarlou Bowen</dc:creator>
  <cp:lastModifiedBy>Dharmarlou Bowen</cp:lastModifiedBy>
  <cp:revision>20</cp:revision>
  <dcterms:created xsi:type="dcterms:W3CDTF">2022-01-14T11:04:24Z</dcterms:created>
  <dcterms:modified xsi:type="dcterms:W3CDTF">2022-01-14T13:11:08Z</dcterms:modified>
</cp:coreProperties>
</file>