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E1E1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E1E1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E1E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E1E1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E1E1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E1E1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E1E1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E1E1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E1E1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E1E1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E1E1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slideLayout" Target="../slideLayouts/slideLayout9.xml"/><Relationship Id="rId8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241709" y="2705933"/>
            <a:ext cx="1014698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ASCII Aventure -Retour d’expérience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3769400" y="3754874"/>
            <a:ext cx="7091482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RPG en ligne de commande (Go)</a:t>
            </a:r>
            <a:endParaRPr lang="en-US" sz="3550" dirty="0"/>
          </a:p>
        </p:txBody>
      </p:sp>
      <p:sp>
        <p:nvSpPr>
          <p:cNvPr id="4" name="Text 2"/>
          <p:cNvSpPr/>
          <p:nvPr/>
        </p:nvSpPr>
        <p:spPr>
          <a:xfrm>
            <a:off x="793790" y="4866084"/>
            <a:ext cx="624470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But:  "Projet RED"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599521" y="486608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11–18 sept. 2025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7607" y="3341251"/>
            <a:ext cx="4919186" cy="154709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12495" y="2343031"/>
            <a:ext cx="731901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Conclusion et Leçons Clés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39197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Gestion de projet rigoureuse.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383417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Communication constante.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427636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Progrès techniques significatifs en Go grâce aux défis rencontrés.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4718566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Meilleure compréhension des dynamiques d’équipe et de la répartition des rôles.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93790" y="552366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Fierté du travail accompli et du produit livré en temps limité.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12225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Notre Équipe</a:t>
            </a:r>
            <a:endParaRPr lang="en-US" sz="6150" dirty="0"/>
          </a:p>
        </p:txBody>
      </p:sp>
      <p:sp>
        <p:nvSpPr>
          <p:cNvPr id="3" name="Shape 1"/>
          <p:cNvSpPr/>
          <p:nvPr/>
        </p:nvSpPr>
        <p:spPr>
          <a:xfrm>
            <a:off x="793790" y="3044071"/>
            <a:ext cx="6407944" cy="2592348"/>
          </a:xfrm>
          <a:prstGeom prst="roundRect">
            <a:avLst>
              <a:gd name="adj" fmla="val 3675"/>
            </a:avLst>
          </a:prstGeom>
          <a:solidFill>
            <a:srgbClr val="22265D"/>
          </a:solidFill>
          <a:ln w="7620">
            <a:solidFill>
              <a:srgbClr val="3B3F76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028224" y="3278505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4950BC"/>
          </a:solidFill>
          <a:ln/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5390" y="3427333"/>
            <a:ext cx="306110" cy="38266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28224" y="41857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9C9696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Louis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028224" y="4676180"/>
            <a:ext cx="59390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Développement principal : architecture, gameplay, économie, artisanat.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8548" y="3044071"/>
            <a:ext cx="6408063" cy="2592348"/>
          </a:xfrm>
          <a:prstGeom prst="roundRect">
            <a:avLst>
              <a:gd name="adj" fmla="val 3675"/>
            </a:avLst>
          </a:prstGeom>
          <a:solidFill>
            <a:srgbClr val="22265D"/>
          </a:solidFill>
          <a:ln w="7620">
            <a:solidFill>
              <a:srgbClr val="3B3F76"/>
            </a:solidFill>
            <a:prstDash val="solid"/>
          </a:ln>
        </p:spPr>
      </p:sp>
      <p:sp>
        <p:nvSpPr>
          <p:cNvPr id="9" name="Shape 6"/>
          <p:cNvSpPr/>
          <p:nvPr/>
        </p:nvSpPr>
        <p:spPr>
          <a:xfrm>
            <a:off x="7662982" y="3278505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4950BC"/>
          </a:solidFill>
          <a:ln/>
        </p:spPr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148" y="3427333"/>
            <a:ext cx="306110" cy="382667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7662982" y="41857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9C9696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Wilfrid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7662982" y="4676180"/>
            <a:ext cx="59391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Développement ponctuel, conception narrative (base pour le futur).</a:t>
            </a:r>
            <a:endParaRPr lang="en-US" sz="1750" dirty="0"/>
          </a:p>
        </p:txBody>
      </p:sp>
      <p:sp>
        <p:nvSpPr>
          <p:cNvPr id="13" name="Text 9"/>
          <p:cNvSpPr/>
          <p:nvPr/>
        </p:nvSpPr>
        <p:spPr>
          <a:xfrm>
            <a:off x="793790" y="5891570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Malgré une répartition des tâches inégale, n'est pas dût a un manque de communication mais plutôt due a un écart de compétences trop grand.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95725" y="1248728"/>
            <a:ext cx="683895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ASCII Aventure : Le Pitch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50174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Notre jeu de rôle est entièrement basé sur du texte, qui prend vie directement dans votre terminal.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43161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Esthétique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highlight>
                  <a:srgbClr val="B05EF1"/>
                </a:highlight>
                <a:latin typeface="Inter" pitchFamily="34" charset="0"/>
                <a:ea typeface="Inter" pitchFamily="34" charset="-122"/>
                <a:cs typeface="Inter" pitchFamily="34" charset="-120"/>
              </a:rPr>
              <a:t>ASCII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immersive.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87381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Créez et équipez jusqu'à deux personnages uniques.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31601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Explorez un monde où l'inventaire, le commerce et l'artisanat sont essentiels pour survivre.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12111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Affrontez des défis lors de combats d'entraînement et maîtrisez des sorts de base.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605099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Ce projet pédagogique a été développé en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highlight>
                  <a:srgbClr val="B05EF1"/>
                </a:highlight>
                <a:latin typeface="Inter" pitchFamily="34" charset="0"/>
                <a:ea typeface="Inter" pitchFamily="34" charset="-122"/>
                <a:cs typeface="Inter" pitchFamily="34" charset="-120"/>
              </a:rPr>
              <a:t>Go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en une semaine.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250174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10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9521" y="3119795"/>
            <a:ext cx="6244709" cy="24478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17181" y="1671280"/>
            <a:ext cx="639591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Contexte du Projet RED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173849"/>
            <a:ext cx="4196358" cy="2766298"/>
          </a:xfrm>
          <a:prstGeom prst="roundRect">
            <a:avLst>
              <a:gd name="adj" fmla="val 5289"/>
            </a:avLst>
          </a:prstGeom>
          <a:solidFill>
            <a:srgbClr val="1E1E1E"/>
          </a:solidFill>
          <a:ln/>
        </p:spPr>
      </p:sp>
      <p:sp>
        <p:nvSpPr>
          <p:cNvPr id="4" name="Shape 2"/>
          <p:cNvSpPr/>
          <p:nvPr/>
        </p:nvSpPr>
        <p:spPr>
          <a:xfrm>
            <a:off x="793790" y="3143369"/>
            <a:ext cx="4196358" cy="121920"/>
          </a:xfrm>
          <a:prstGeom prst="roundRect">
            <a:avLst>
              <a:gd name="adj" fmla="val 78139"/>
            </a:avLst>
          </a:prstGeom>
          <a:solidFill>
            <a:srgbClr val="4950BC"/>
          </a:solidFill>
          <a:ln/>
        </p:spPr>
      </p:sp>
      <p:sp>
        <p:nvSpPr>
          <p:cNvPr id="5" name="Shape 3"/>
          <p:cNvSpPr/>
          <p:nvPr/>
        </p:nvSpPr>
        <p:spPr>
          <a:xfrm>
            <a:off x="2551688" y="2833688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4950BC"/>
          </a:solidFill>
          <a:ln/>
        </p:spPr>
      </p:sp>
      <p:sp>
        <p:nvSpPr>
          <p:cNvPr id="6" name="Text 4"/>
          <p:cNvSpPr/>
          <p:nvPr/>
        </p:nvSpPr>
        <p:spPr>
          <a:xfrm>
            <a:off x="2755761" y="3003828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100" dirty="0"/>
          </a:p>
        </p:txBody>
      </p:sp>
      <p:sp>
        <p:nvSpPr>
          <p:cNvPr id="7" name="Text 5"/>
          <p:cNvSpPr/>
          <p:nvPr/>
        </p:nvSpPr>
        <p:spPr>
          <a:xfrm>
            <a:off x="1051084" y="37408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9C9696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Cadre Pédagogique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051084" y="4231243"/>
            <a:ext cx="36817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 exercice stimulant au sein du module de la piscine nommé "Projet RED".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216962" y="3173849"/>
            <a:ext cx="4196358" cy="2766298"/>
          </a:xfrm>
          <a:prstGeom prst="roundRect">
            <a:avLst>
              <a:gd name="adj" fmla="val 5289"/>
            </a:avLst>
          </a:prstGeom>
          <a:solidFill>
            <a:srgbClr val="1E1E1E"/>
          </a:solidFill>
          <a:ln/>
        </p:spPr>
      </p:sp>
      <p:sp>
        <p:nvSpPr>
          <p:cNvPr id="10" name="Shape 8"/>
          <p:cNvSpPr/>
          <p:nvPr/>
        </p:nvSpPr>
        <p:spPr>
          <a:xfrm>
            <a:off x="5216962" y="3143369"/>
            <a:ext cx="4196358" cy="121920"/>
          </a:xfrm>
          <a:prstGeom prst="roundRect">
            <a:avLst>
              <a:gd name="adj" fmla="val 78139"/>
            </a:avLst>
          </a:prstGeom>
          <a:solidFill>
            <a:srgbClr val="4950BC"/>
          </a:solidFill>
          <a:ln/>
        </p:spPr>
      </p:sp>
      <p:sp>
        <p:nvSpPr>
          <p:cNvPr id="11" name="Shape 9"/>
          <p:cNvSpPr/>
          <p:nvPr/>
        </p:nvSpPr>
        <p:spPr>
          <a:xfrm>
            <a:off x="6974860" y="2833688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4950BC"/>
          </a:solidFill>
          <a:ln/>
        </p:spPr>
      </p:sp>
      <p:sp>
        <p:nvSpPr>
          <p:cNvPr id="12" name="Text 10"/>
          <p:cNvSpPr/>
          <p:nvPr/>
        </p:nvSpPr>
        <p:spPr>
          <a:xfrm>
            <a:off x="7178933" y="3003828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100" dirty="0"/>
          </a:p>
        </p:txBody>
      </p:sp>
      <p:sp>
        <p:nvSpPr>
          <p:cNvPr id="13" name="Text 11"/>
          <p:cNvSpPr/>
          <p:nvPr/>
        </p:nvSpPr>
        <p:spPr>
          <a:xfrm>
            <a:off x="5474256" y="3740825"/>
            <a:ext cx="339363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9C9696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Contraintes Temporelles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5474256" y="4231243"/>
            <a:ext cx="368177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 défi intense : développer un jeu CLI complet en seulement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E684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7 jours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(du 11 au 18 septembre 2025).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9640133" y="3173849"/>
            <a:ext cx="4196358" cy="2766298"/>
          </a:xfrm>
          <a:prstGeom prst="roundRect">
            <a:avLst>
              <a:gd name="adj" fmla="val 5289"/>
            </a:avLst>
          </a:prstGeom>
          <a:solidFill>
            <a:srgbClr val="1E1E1E"/>
          </a:solidFill>
          <a:ln/>
        </p:spPr>
      </p:sp>
      <p:sp>
        <p:nvSpPr>
          <p:cNvPr id="16" name="Shape 14"/>
          <p:cNvSpPr/>
          <p:nvPr/>
        </p:nvSpPr>
        <p:spPr>
          <a:xfrm>
            <a:off x="9640133" y="3143369"/>
            <a:ext cx="4196358" cy="121920"/>
          </a:xfrm>
          <a:prstGeom prst="roundRect">
            <a:avLst>
              <a:gd name="adj" fmla="val 78139"/>
            </a:avLst>
          </a:prstGeom>
          <a:solidFill>
            <a:srgbClr val="4950BC"/>
          </a:solidFill>
          <a:ln/>
        </p:spPr>
      </p:sp>
      <p:sp>
        <p:nvSpPr>
          <p:cNvPr id="17" name="Shape 15"/>
          <p:cNvSpPr/>
          <p:nvPr/>
        </p:nvSpPr>
        <p:spPr>
          <a:xfrm>
            <a:off x="11398032" y="2833688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4950BC"/>
          </a:solidFill>
          <a:ln/>
        </p:spPr>
      </p:sp>
      <p:sp>
        <p:nvSpPr>
          <p:cNvPr id="18" name="Text 16"/>
          <p:cNvSpPr/>
          <p:nvPr/>
        </p:nvSpPr>
        <p:spPr>
          <a:xfrm>
            <a:off x="11602105" y="3003828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100" dirty="0"/>
          </a:p>
        </p:txBody>
      </p:sp>
      <p:sp>
        <p:nvSpPr>
          <p:cNvPr id="19" name="Text 17"/>
          <p:cNvSpPr/>
          <p:nvPr/>
        </p:nvSpPr>
        <p:spPr>
          <a:xfrm>
            <a:off x="9897427" y="3740825"/>
            <a:ext cx="294620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9C9696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Technologie Adoptée</a:t>
            </a:r>
            <a:endParaRPr lang="en-US" sz="2200" dirty="0"/>
          </a:p>
        </p:txBody>
      </p:sp>
      <p:sp>
        <p:nvSpPr>
          <p:cNvPr id="20" name="Text 18"/>
          <p:cNvSpPr/>
          <p:nvPr/>
        </p:nvSpPr>
        <p:spPr>
          <a:xfrm>
            <a:off x="9897427" y="4231243"/>
            <a:ext cx="368177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Utilisation de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BE684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Go (Golang)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pour sa performance et sa simplicité, avec GitHub pour une gestion de version efficace.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793790" y="61952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136993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Fonctionnalités Clés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532340"/>
            <a:ext cx="13042821" cy="3346371"/>
          </a:xfrm>
          <a:prstGeom prst="roundRect">
            <a:avLst>
              <a:gd name="adj" fmla="val 2847"/>
            </a:avLst>
          </a:prstGeom>
          <a:solidFill>
            <a:srgbClr val="22265D"/>
          </a:solidFill>
          <a:ln w="7620">
            <a:solidFill>
              <a:srgbClr val="3B3F76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2539960"/>
            <a:ext cx="4342448" cy="2024182"/>
          </a:xfrm>
          <a:prstGeom prst="roundRect">
            <a:avLst>
              <a:gd name="adj" fmla="val 4706"/>
            </a:avLst>
          </a:prstGeom>
          <a:solidFill>
            <a:srgbClr val="22265D"/>
          </a:solidFill>
          <a:ln/>
        </p:spPr>
      </p:sp>
      <p:sp>
        <p:nvSpPr>
          <p:cNvPr id="5" name="Text 3"/>
          <p:cNvSpPr/>
          <p:nvPr/>
        </p:nvSpPr>
        <p:spPr>
          <a:xfrm>
            <a:off x="1028224" y="2766774"/>
            <a:ext cx="324231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9C9696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Personnages &amp; Classes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028224" y="3257193"/>
            <a:ext cx="38888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Humain, Elfe, Nain avec gestion des Points de vie et résurrection.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143857" y="2539960"/>
            <a:ext cx="4342567" cy="2024182"/>
          </a:xfrm>
          <a:prstGeom prst="rect">
            <a:avLst/>
          </a:prstGeom>
          <a:solidFill>
            <a:srgbClr val="22265D"/>
          </a:solidFill>
          <a:ln/>
        </p:spPr>
      </p:sp>
      <p:sp>
        <p:nvSpPr>
          <p:cNvPr id="8" name="Shape 6"/>
          <p:cNvSpPr/>
          <p:nvPr/>
        </p:nvSpPr>
        <p:spPr>
          <a:xfrm>
            <a:off x="5143857" y="2539960"/>
            <a:ext cx="30480" cy="2024182"/>
          </a:xfrm>
          <a:prstGeom prst="roundRect">
            <a:avLst>
              <a:gd name="adj" fmla="val 312558"/>
            </a:avLst>
          </a:prstGeom>
          <a:solidFill>
            <a:srgbClr val="3B3F76"/>
          </a:solidFill>
          <a:ln/>
        </p:spPr>
      </p:sp>
      <p:sp>
        <p:nvSpPr>
          <p:cNvPr id="9" name="Text 7"/>
          <p:cNvSpPr/>
          <p:nvPr/>
        </p:nvSpPr>
        <p:spPr>
          <a:xfrm>
            <a:off x="5370671" y="2766774"/>
            <a:ext cx="307657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9C9696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Économie &amp; Inventaire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370671" y="3257193"/>
            <a:ext cx="388893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Or, boutique, limites d'inventaire extensibles.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486424" y="2539960"/>
            <a:ext cx="4342567" cy="2024182"/>
          </a:xfrm>
          <a:prstGeom prst="rect">
            <a:avLst/>
          </a:prstGeom>
          <a:solidFill>
            <a:srgbClr val="22265D"/>
          </a:solidFill>
          <a:ln/>
        </p:spPr>
      </p:sp>
      <p:sp>
        <p:nvSpPr>
          <p:cNvPr id="12" name="Shape 10"/>
          <p:cNvSpPr/>
          <p:nvPr/>
        </p:nvSpPr>
        <p:spPr>
          <a:xfrm>
            <a:off x="9486424" y="2539960"/>
            <a:ext cx="30480" cy="2024182"/>
          </a:xfrm>
          <a:prstGeom prst="roundRect">
            <a:avLst>
              <a:gd name="adj" fmla="val 312558"/>
            </a:avLst>
          </a:prstGeom>
          <a:solidFill>
            <a:srgbClr val="3B3F76"/>
          </a:solidFill>
          <a:ln/>
        </p:spPr>
      </p:sp>
      <p:sp>
        <p:nvSpPr>
          <p:cNvPr id="13" name="Text 11"/>
          <p:cNvSpPr/>
          <p:nvPr/>
        </p:nvSpPr>
        <p:spPr>
          <a:xfrm>
            <a:off x="9713238" y="2766774"/>
            <a:ext cx="3888938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9C9696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Compétences &amp; Équipement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9713238" y="3611523"/>
            <a:ext cx="388893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Sorts (Coup de Poing, Boule de Feu) et bonus PV par équipement.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801410" y="4564142"/>
            <a:ext cx="6513790" cy="1306949"/>
          </a:xfrm>
          <a:prstGeom prst="rect">
            <a:avLst/>
          </a:prstGeom>
          <a:solidFill>
            <a:srgbClr val="22265D"/>
          </a:solidFill>
          <a:ln/>
        </p:spPr>
      </p:sp>
      <p:sp>
        <p:nvSpPr>
          <p:cNvPr id="16" name="Shape 14"/>
          <p:cNvSpPr/>
          <p:nvPr/>
        </p:nvSpPr>
        <p:spPr>
          <a:xfrm>
            <a:off x="801410" y="4564142"/>
            <a:ext cx="6513790" cy="30480"/>
          </a:xfrm>
          <a:prstGeom prst="roundRect">
            <a:avLst>
              <a:gd name="adj" fmla="val 312558"/>
            </a:avLst>
          </a:prstGeom>
          <a:solidFill>
            <a:srgbClr val="3B3F76"/>
          </a:solidFill>
          <a:ln/>
        </p:spPr>
      </p:sp>
      <p:sp>
        <p:nvSpPr>
          <p:cNvPr id="17" name="Text 15"/>
          <p:cNvSpPr/>
          <p:nvPr/>
        </p:nvSpPr>
        <p:spPr>
          <a:xfrm>
            <a:off x="1028224" y="4790956"/>
            <a:ext cx="346352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9C9696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Artisanat &amp; Entraînement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1028224" y="5281374"/>
            <a:ext cx="606016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Forgeron pour le craft, entraînement PvE (Gobelin).</a:t>
            </a: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7315200" y="4564142"/>
            <a:ext cx="6513790" cy="1306949"/>
          </a:xfrm>
          <a:prstGeom prst="rect">
            <a:avLst/>
          </a:prstGeom>
          <a:solidFill>
            <a:srgbClr val="22265D"/>
          </a:solidFill>
          <a:ln/>
        </p:spPr>
      </p:sp>
      <p:sp>
        <p:nvSpPr>
          <p:cNvPr id="20" name="Shape 18"/>
          <p:cNvSpPr/>
          <p:nvPr/>
        </p:nvSpPr>
        <p:spPr>
          <a:xfrm>
            <a:off x="7315200" y="4564142"/>
            <a:ext cx="30480" cy="1306949"/>
          </a:xfrm>
          <a:prstGeom prst="roundRect">
            <a:avLst>
              <a:gd name="adj" fmla="val 312558"/>
            </a:avLst>
          </a:prstGeom>
          <a:solidFill>
            <a:srgbClr val="3B3F76"/>
          </a:solidFill>
          <a:ln/>
        </p:spPr>
      </p:sp>
      <p:sp>
        <p:nvSpPr>
          <p:cNvPr id="21" name="Shape 19"/>
          <p:cNvSpPr/>
          <p:nvPr/>
        </p:nvSpPr>
        <p:spPr>
          <a:xfrm>
            <a:off x="7315200" y="4564142"/>
            <a:ext cx="6513790" cy="30480"/>
          </a:xfrm>
          <a:prstGeom prst="roundRect">
            <a:avLst>
              <a:gd name="adj" fmla="val 312558"/>
            </a:avLst>
          </a:prstGeom>
          <a:solidFill>
            <a:srgbClr val="3B3F76"/>
          </a:solidFill>
          <a:ln/>
        </p:spPr>
      </p:sp>
      <p:sp>
        <p:nvSpPr>
          <p:cNvPr id="22" name="Text 20"/>
          <p:cNvSpPr/>
          <p:nvPr/>
        </p:nvSpPr>
        <p:spPr>
          <a:xfrm>
            <a:off x="7542014" y="479095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9C9696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Interface</a:t>
            </a:r>
            <a:endParaRPr lang="en-US" sz="2200" dirty="0"/>
          </a:p>
        </p:txBody>
      </p:sp>
      <p:sp>
        <p:nvSpPr>
          <p:cNvPr id="23" name="Text 21"/>
          <p:cNvSpPr/>
          <p:nvPr/>
        </p:nvSpPr>
        <p:spPr>
          <a:xfrm>
            <a:off x="7542014" y="5281374"/>
            <a:ext cx="606016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Interface utilisateur entièrement en ASCII.</a:t>
            </a:r>
            <a:endParaRPr lang="en-US" sz="1750" dirty="0"/>
          </a:p>
        </p:txBody>
      </p:sp>
      <p:sp>
        <p:nvSpPr>
          <p:cNvPr id="24" name="Text 22"/>
          <p:cNvSpPr/>
          <p:nvPr/>
        </p:nvSpPr>
        <p:spPr>
          <a:xfrm>
            <a:off x="793790" y="613386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Nous avons livré 35 des 40 fonctionnalités prévues (92,5 % → 37/40 fonctionnalités), le cœur du jeu étant stable. Les 5 fonctionnalités restantes (combat avancé, XP, mana, initiative, contenu) sont des axes d'amélioration.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010144" y="560308"/>
            <a:ext cx="6609993" cy="634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Planning et Jalons Atteints</a:t>
            </a:r>
            <a:endParaRPr lang="en-US" sz="4000" dirty="0"/>
          </a:p>
        </p:txBody>
      </p:sp>
      <p:sp>
        <p:nvSpPr>
          <p:cNvPr id="3" name="Shape 1"/>
          <p:cNvSpPr/>
          <p:nvPr/>
        </p:nvSpPr>
        <p:spPr>
          <a:xfrm>
            <a:off x="7303770" y="1601629"/>
            <a:ext cx="22860" cy="6067663"/>
          </a:xfrm>
          <a:prstGeom prst="roundRect">
            <a:avLst>
              <a:gd name="adj" fmla="val 373402"/>
            </a:avLst>
          </a:prstGeom>
          <a:solidFill>
            <a:srgbClr val="3B3F76"/>
          </a:solidFill>
          <a:ln/>
        </p:spPr>
      </p:sp>
      <p:sp>
        <p:nvSpPr>
          <p:cNvPr id="4" name="Shape 2"/>
          <p:cNvSpPr/>
          <p:nvPr/>
        </p:nvSpPr>
        <p:spPr>
          <a:xfrm>
            <a:off x="6499860" y="1818799"/>
            <a:ext cx="609600" cy="22860"/>
          </a:xfrm>
          <a:prstGeom prst="roundRect">
            <a:avLst>
              <a:gd name="adj" fmla="val 373402"/>
            </a:avLst>
          </a:prstGeom>
          <a:solidFill>
            <a:srgbClr val="3B3F76"/>
          </a:solidFill>
          <a:ln/>
        </p:spPr>
      </p:sp>
      <p:sp>
        <p:nvSpPr>
          <p:cNvPr id="5" name="Shape 3"/>
          <p:cNvSpPr/>
          <p:nvPr/>
        </p:nvSpPr>
        <p:spPr>
          <a:xfrm>
            <a:off x="7086600" y="1601629"/>
            <a:ext cx="457200" cy="457200"/>
          </a:xfrm>
          <a:prstGeom prst="roundRect">
            <a:avLst>
              <a:gd name="adj" fmla="val 18670"/>
            </a:avLst>
          </a:prstGeom>
          <a:solidFill>
            <a:srgbClr val="22265D"/>
          </a:solidFill>
          <a:ln w="7620">
            <a:solidFill>
              <a:srgbClr val="3B3F76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162800" y="1639729"/>
            <a:ext cx="304800" cy="381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9C9696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3511034" y="1671399"/>
            <a:ext cx="278808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9C9696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11/09 : Fondations &amp; UI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711279" y="2110859"/>
            <a:ext cx="5587841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Initialisation du projet et interface de base. </a:t>
            </a:r>
            <a:pPr algn="r" indent="0" marL="0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Terminé</a:t>
            </a:r>
            <a:pPr algn="r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7520940" y="3037999"/>
            <a:ext cx="609600" cy="22860"/>
          </a:xfrm>
          <a:prstGeom prst="roundRect">
            <a:avLst>
              <a:gd name="adj" fmla="val 373402"/>
            </a:avLst>
          </a:prstGeom>
          <a:solidFill>
            <a:srgbClr val="3B3F76"/>
          </a:solidFill>
          <a:ln/>
        </p:spPr>
      </p:sp>
      <p:sp>
        <p:nvSpPr>
          <p:cNvPr id="10" name="Shape 8"/>
          <p:cNvSpPr/>
          <p:nvPr/>
        </p:nvSpPr>
        <p:spPr>
          <a:xfrm>
            <a:off x="7086600" y="2820829"/>
            <a:ext cx="457200" cy="457200"/>
          </a:xfrm>
          <a:prstGeom prst="roundRect">
            <a:avLst>
              <a:gd name="adj" fmla="val 18670"/>
            </a:avLst>
          </a:prstGeom>
          <a:solidFill>
            <a:srgbClr val="22265D"/>
          </a:solidFill>
          <a:ln w="7620">
            <a:solidFill>
              <a:srgbClr val="3B3F7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162800" y="2858929"/>
            <a:ext cx="304800" cy="381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9C9696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8331279" y="2890599"/>
            <a:ext cx="4080272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9C9696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12–13/09 : Marchand &amp; Économie</a:t>
            </a:r>
            <a:endParaRPr lang="en-US" sz="2000" dirty="0"/>
          </a:p>
        </p:txBody>
      </p:sp>
      <p:sp>
        <p:nvSpPr>
          <p:cNvPr id="13" name="Text 11"/>
          <p:cNvSpPr/>
          <p:nvPr/>
        </p:nvSpPr>
        <p:spPr>
          <a:xfrm>
            <a:off x="8331279" y="3330059"/>
            <a:ext cx="5587841" cy="6503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Création de personnages, sorts de base, inventaire limité. </a:t>
            </a:r>
            <a:pPr algn="l" indent="0" marL="0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Terminé</a:t>
            </a:r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600" dirty="0"/>
          </a:p>
        </p:txBody>
      </p:sp>
      <p:sp>
        <p:nvSpPr>
          <p:cNvPr id="14" name="Shape 12"/>
          <p:cNvSpPr/>
          <p:nvPr/>
        </p:nvSpPr>
        <p:spPr>
          <a:xfrm>
            <a:off x="6499860" y="4088963"/>
            <a:ext cx="609600" cy="22860"/>
          </a:xfrm>
          <a:prstGeom prst="roundRect">
            <a:avLst>
              <a:gd name="adj" fmla="val 373402"/>
            </a:avLst>
          </a:prstGeom>
          <a:solidFill>
            <a:srgbClr val="3B3F76"/>
          </a:solidFill>
          <a:ln/>
        </p:spPr>
      </p:sp>
      <p:sp>
        <p:nvSpPr>
          <p:cNvPr id="15" name="Shape 13"/>
          <p:cNvSpPr/>
          <p:nvPr/>
        </p:nvSpPr>
        <p:spPr>
          <a:xfrm>
            <a:off x="7086600" y="3871793"/>
            <a:ext cx="457200" cy="457200"/>
          </a:xfrm>
          <a:prstGeom prst="roundRect">
            <a:avLst>
              <a:gd name="adj" fmla="val 18670"/>
            </a:avLst>
          </a:prstGeom>
          <a:solidFill>
            <a:srgbClr val="22265D"/>
          </a:solidFill>
          <a:ln w="7620">
            <a:solidFill>
              <a:srgbClr val="3B3F76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162800" y="3909893"/>
            <a:ext cx="304800" cy="381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9C9696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400" dirty="0"/>
          </a:p>
        </p:txBody>
      </p:sp>
      <p:sp>
        <p:nvSpPr>
          <p:cNvPr id="17" name="Text 15"/>
          <p:cNvSpPr/>
          <p:nvPr/>
        </p:nvSpPr>
        <p:spPr>
          <a:xfrm>
            <a:off x="1946910" y="3941564"/>
            <a:ext cx="435221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9C9696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14–15/09 : Persos, Sorts, Inventaire</a:t>
            </a:r>
            <a:endParaRPr lang="en-US" sz="2000" dirty="0"/>
          </a:p>
        </p:txBody>
      </p:sp>
      <p:sp>
        <p:nvSpPr>
          <p:cNvPr id="18" name="Text 16"/>
          <p:cNvSpPr/>
          <p:nvPr/>
        </p:nvSpPr>
        <p:spPr>
          <a:xfrm>
            <a:off x="711279" y="4381024"/>
            <a:ext cx="5587841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Système de commerce et gestion de l'or. </a:t>
            </a:r>
            <a:pPr algn="r" indent="0" marL="0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Terminé</a:t>
            </a:r>
            <a:pPr algn="r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600" dirty="0"/>
          </a:p>
        </p:txBody>
      </p:sp>
      <p:sp>
        <p:nvSpPr>
          <p:cNvPr id="19" name="Shape 17"/>
          <p:cNvSpPr/>
          <p:nvPr/>
        </p:nvSpPr>
        <p:spPr>
          <a:xfrm>
            <a:off x="7520940" y="5139928"/>
            <a:ext cx="609600" cy="22860"/>
          </a:xfrm>
          <a:prstGeom prst="roundRect">
            <a:avLst>
              <a:gd name="adj" fmla="val 373402"/>
            </a:avLst>
          </a:prstGeom>
          <a:solidFill>
            <a:srgbClr val="3B3F76"/>
          </a:solidFill>
          <a:ln/>
        </p:spPr>
      </p:sp>
      <p:sp>
        <p:nvSpPr>
          <p:cNvPr id="20" name="Shape 18"/>
          <p:cNvSpPr/>
          <p:nvPr/>
        </p:nvSpPr>
        <p:spPr>
          <a:xfrm>
            <a:off x="7086600" y="4922758"/>
            <a:ext cx="457200" cy="457200"/>
          </a:xfrm>
          <a:prstGeom prst="roundRect">
            <a:avLst>
              <a:gd name="adj" fmla="val 18670"/>
            </a:avLst>
          </a:prstGeom>
          <a:solidFill>
            <a:srgbClr val="22265D"/>
          </a:solidFill>
          <a:ln w="7620">
            <a:solidFill>
              <a:srgbClr val="3B3F76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7162800" y="4960858"/>
            <a:ext cx="304800" cy="381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9C9696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2400" dirty="0"/>
          </a:p>
        </p:txBody>
      </p:sp>
      <p:sp>
        <p:nvSpPr>
          <p:cNvPr id="22" name="Text 20"/>
          <p:cNvSpPr/>
          <p:nvPr/>
        </p:nvSpPr>
        <p:spPr>
          <a:xfrm>
            <a:off x="8331279" y="4992529"/>
            <a:ext cx="3980498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9C9696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16/09 : Artisanat &amp; Équipements</a:t>
            </a:r>
            <a:endParaRPr lang="en-US" sz="2000" dirty="0"/>
          </a:p>
        </p:txBody>
      </p:sp>
      <p:sp>
        <p:nvSpPr>
          <p:cNvPr id="23" name="Text 21"/>
          <p:cNvSpPr/>
          <p:nvPr/>
        </p:nvSpPr>
        <p:spPr>
          <a:xfrm>
            <a:off x="8331279" y="5431988"/>
            <a:ext cx="5587841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Fonctionnalités de forge et d'équipement. </a:t>
            </a:r>
            <a:pPr algn="l" indent="0" marL="0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Terminé</a:t>
            </a:r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600" dirty="0"/>
          </a:p>
        </p:txBody>
      </p:sp>
      <p:sp>
        <p:nvSpPr>
          <p:cNvPr id="24" name="Shape 22"/>
          <p:cNvSpPr/>
          <p:nvPr/>
        </p:nvSpPr>
        <p:spPr>
          <a:xfrm>
            <a:off x="6499860" y="6190893"/>
            <a:ext cx="609600" cy="22860"/>
          </a:xfrm>
          <a:prstGeom prst="roundRect">
            <a:avLst>
              <a:gd name="adj" fmla="val 373402"/>
            </a:avLst>
          </a:prstGeom>
          <a:solidFill>
            <a:srgbClr val="3B3F76"/>
          </a:solidFill>
          <a:ln/>
        </p:spPr>
      </p:sp>
      <p:sp>
        <p:nvSpPr>
          <p:cNvPr id="25" name="Shape 23"/>
          <p:cNvSpPr/>
          <p:nvPr/>
        </p:nvSpPr>
        <p:spPr>
          <a:xfrm>
            <a:off x="7086600" y="5973723"/>
            <a:ext cx="457200" cy="457200"/>
          </a:xfrm>
          <a:prstGeom prst="roundRect">
            <a:avLst>
              <a:gd name="adj" fmla="val 18670"/>
            </a:avLst>
          </a:prstGeom>
          <a:solidFill>
            <a:srgbClr val="22265D"/>
          </a:solidFill>
          <a:ln w="7620">
            <a:solidFill>
              <a:srgbClr val="3B3F76"/>
            </a:solidFill>
            <a:prstDash val="solid"/>
          </a:ln>
        </p:spPr>
      </p:sp>
      <p:sp>
        <p:nvSpPr>
          <p:cNvPr id="26" name="Text 24"/>
          <p:cNvSpPr/>
          <p:nvPr/>
        </p:nvSpPr>
        <p:spPr>
          <a:xfrm>
            <a:off x="7162800" y="6011823"/>
            <a:ext cx="304800" cy="381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9C9696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5</a:t>
            </a:r>
            <a:endParaRPr lang="en-US" sz="2400" dirty="0"/>
          </a:p>
        </p:txBody>
      </p:sp>
      <p:sp>
        <p:nvSpPr>
          <p:cNvPr id="27" name="Text 25"/>
          <p:cNvSpPr/>
          <p:nvPr/>
        </p:nvSpPr>
        <p:spPr>
          <a:xfrm>
            <a:off x="1602105" y="6043493"/>
            <a:ext cx="469701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9C9696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17–18/09 : Combat Avancé &amp; XP/Mana</a:t>
            </a:r>
            <a:endParaRPr lang="en-US" sz="2000" dirty="0"/>
          </a:p>
        </p:txBody>
      </p:sp>
      <p:sp>
        <p:nvSpPr>
          <p:cNvPr id="28" name="Text 26"/>
          <p:cNvSpPr/>
          <p:nvPr/>
        </p:nvSpPr>
        <p:spPr>
          <a:xfrm>
            <a:off x="711279" y="6482953"/>
            <a:ext cx="5587841" cy="6503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Début du combat avancé, XP et mana. </a:t>
            </a:r>
            <a:pPr algn="r" indent="0" marL="0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Partiel, à poursuivre</a:t>
            </a:r>
            <a:pPr algn="r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361009" y="1333738"/>
            <a:ext cx="990826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Répartition des Tâches (Vue Macro)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09493"/>
            <a:ext cx="541377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Louis (Développement Principal)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32615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Architecture du jeu et menus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70379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Inventaire, boutique et artisanat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14599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Équipements et combat d'entraînement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58819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Création de personnages et sorts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03039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Économie avancée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47258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Système de combat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2609493"/>
            <a:ext cx="5416034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Wilfrid (Contribution Spécifique)</a:t>
            </a:r>
            <a:endParaRPr lang="en-US" sz="2650" dirty="0"/>
          </a:p>
        </p:txBody>
      </p:sp>
      <p:sp>
        <p:nvSpPr>
          <p:cNvPr id="11" name="Text 9"/>
          <p:cNvSpPr/>
          <p:nvPr/>
        </p:nvSpPr>
        <p:spPr>
          <a:xfrm>
            <a:off x="7599521" y="32615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Définition partielle des items et de l'économie (prix)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370379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Intégration du poison (partiellement)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414599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Conception narrative (non intégrée à ce stade)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93790" y="616993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Nous avons opté pour une méthode de "tryhard" continu avec GitHub. Rétrospectivement, des sprints courts et des "stand-ups" quotidiens auraient optimisé notre collaboration.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511272" y="1705689"/>
            <a:ext cx="760773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Les Difficultés Rencontrées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868097"/>
            <a:ext cx="4196358" cy="2674739"/>
          </a:xfrm>
          <a:prstGeom prst="roundRect">
            <a:avLst>
              <a:gd name="adj" fmla="val 3562"/>
            </a:avLst>
          </a:prstGeom>
          <a:solidFill>
            <a:srgbClr val="1E1E1E"/>
          </a:solidFill>
          <a:ln w="30480">
            <a:solidFill>
              <a:srgbClr val="3B3F76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181" y="2762488"/>
            <a:ext cx="272177" cy="272177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579" y="5376267"/>
            <a:ext cx="272177" cy="27217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164431" y="3238738"/>
            <a:ext cx="285869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9C9696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Ressources Limitées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164431" y="3729157"/>
            <a:ext cx="345507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Trop peu de développeurs pour une ambition élevée, impactant la profondeur du contenu.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5216962" y="2868097"/>
            <a:ext cx="4196358" cy="2674739"/>
          </a:xfrm>
          <a:prstGeom prst="roundRect">
            <a:avLst>
              <a:gd name="adj" fmla="val 3562"/>
            </a:avLst>
          </a:prstGeom>
          <a:solidFill>
            <a:srgbClr val="1E1E1E"/>
          </a:solidFill>
          <a:ln w="30480">
            <a:solidFill>
              <a:srgbClr val="3B3F76"/>
            </a:solidFill>
            <a:prstDash val="solid"/>
          </a:ln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353" y="2762488"/>
            <a:ext cx="272177" cy="272177"/>
          </a:xfrm>
          <a:prstGeom prst="rect">
            <a:avLst/>
          </a:prstGeom>
        </p:spPr>
      </p:pic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6751" y="5376267"/>
            <a:ext cx="272177" cy="272177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587603" y="3238738"/>
            <a:ext cx="345507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9C9696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Contrainte Temporelle Forte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5587603" y="4083487"/>
            <a:ext cx="345507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Seulement 7 jours pour un RPG complet, obligeant à des choix stratégiques.</a:t>
            </a:r>
            <a:endParaRPr lang="en-US" sz="1750" dirty="0"/>
          </a:p>
        </p:txBody>
      </p:sp>
      <p:sp>
        <p:nvSpPr>
          <p:cNvPr id="13" name="Shape 7"/>
          <p:cNvSpPr/>
          <p:nvPr/>
        </p:nvSpPr>
        <p:spPr>
          <a:xfrm>
            <a:off x="9640133" y="2868097"/>
            <a:ext cx="4196358" cy="2674739"/>
          </a:xfrm>
          <a:prstGeom prst="roundRect">
            <a:avLst>
              <a:gd name="adj" fmla="val 3562"/>
            </a:avLst>
          </a:prstGeom>
          <a:solidFill>
            <a:srgbClr val="1E1E1E"/>
          </a:solidFill>
          <a:ln w="30480">
            <a:solidFill>
              <a:srgbClr val="3B3F76"/>
            </a:solidFill>
            <a:prstDash val="solid"/>
          </a:ln>
        </p:spPr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4525" y="2762488"/>
            <a:ext cx="272177" cy="272177"/>
          </a:xfrm>
          <a:prstGeom prst="rect">
            <a:avLst/>
          </a:prstGeom>
        </p:spPr>
      </p:pic>
      <p:pic>
        <p:nvPicPr>
          <p:cNvPr id="15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69923" y="5376267"/>
            <a:ext cx="272177" cy="272177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10010775" y="3238738"/>
            <a:ext cx="345507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9C9696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Périmètre Initial Ambitieux</a:t>
            </a:r>
            <a:endParaRPr lang="en-US" sz="2200" dirty="0"/>
          </a:p>
        </p:txBody>
      </p:sp>
      <p:sp>
        <p:nvSpPr>
          <p:cNvPr id="17" name="Text 9"/>
          <p:cNvSpPr/>
          <p:nvPr/>
        </p:nvSpPr>
        <p:spPr>
          <a:xfrm>
            <a:off x="10010775" y="4083487"/>
            <a:ext cx="345507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Une portée trop large a conduit au report de fonctionnalités avancées (XP, mana, initiative).</a:t>
            </a:r>
            <a:endParaRPr lang="en-US" sz="1750" dirty="0"/>
          </a:p>
        </p:txBody>
      </p:sp>
      <p:sp>
        <p:nvSpPr>
          <p:cNvPr id="18" name="Text 10"/>
          <p:cNvSpPr/>
          <p:nvPr/>
        </p:nvSpPr>
        <p:spPr>
          <a:xfrm>
            <a:off x="793790" y="5797987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Ces contraintes ont mis à l'épreuve notre capacité d'adaptation, nous forçant à privilégier la qualité du cœur de jeu au détriment de certaines fonctionnalités secondaires.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29044" y="1905595"/>
            <a:ext cx="897231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Axes d'Amélioration Mesurables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06800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2265D"/>
          </a:solidFill>
          <a:ln w="7620">
            <a:solidFill>
              <a:srgbClr val="3B3F76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78860" y="311050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9C9696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1458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9C9696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Gouvernance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3636288"/>
            <a:ext cx="564249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Planifier des sprints de codage et surtout penser a faire des pauses d'au moins 10 min pour éviter les baisses de moral.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56884" y="306800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2265D"/>
          </a:solidFill>
          <a:ln w="7620">
            <a:solidFill>
              <a:srgbClr val="3B3F76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541955" y="311050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9C9696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8194000" y="31458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9C9696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Périmètre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8194000" y="3636288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Figer un MVP* strict, avec un planning clair pour les fonctionnalités futures.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498014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Ces améliorations nécessiteraient l'ajout d'1 ou 2 développeurs supplémentaires, ou une réduction significative de l'étendue du projet. Une "checklist" obligatoire pour les "pull requests" serait également mise en place.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596110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9C969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MVP* : Minimal Viable Product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2025-09-18T11:47:45Z</dcterms:created>
  <dcterms:modified xsi:type="dcterms:W3CDTF">2025-09-18T11:47:45Z</dcterms:modified>
</cp:coreProperties>
</file>