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42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6D983-11C4-4782-9473-46613F0F7F59}" type="datetimeFigureOut">
              <a:rPr lang="fr-FR" smtClean="0"/>
              <a:t>24/11/2016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7138B-71A6-4128-9211-9AF4A85CDE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646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..##[Full </a:t>
            </a:r>
            <a:r>
              <a:rPr lang="fr-FR" dirty="0" err="1" smtClean="0"/>
              <a:t>Stack</a:t>
            </a:r>
            <a:r>
              <a:rPr lang="fr-FR" dirty="0" smtClean="0"/>
              <a:t> </a:t>
            </a:r>
            <a:r>
              <a:rPr lang="fr-FR" dirty="0" err="1" smtClean="0"/>
              <a:t>Diagram</a:t>
            </a:r>
            <a:r>
              <a:rPr lang="fr-FR" dirty="0" smtClean="0"/>
              <a:t>]##..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7138B-71A6-4128-9211-9AF4A85CDE8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488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..##[Livrable + architecture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runtime</a:t>
            </a:r>
            <a:r>
              <a:rPr lang="fr-FR" dirty="0" smtClean="0"/>
              <a:t>]##..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7138B-71A6-4128-9211-9AF4A85CDE8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811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..##[Block Applicatif 1 Activité / Services / </a:t>
            </a:r>
            <a:r>
              <a:rPr lang="fr-FR" dirty="0" err="1" smtClean="0"/>
              <a:t>Intents</a:t>
            </a:r>
            <a:r>
              <a:rPr lang="fr-FR" dirty="0" smtClean="0"/>
              <a:t>]##..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7138B-71A6-4128-9211-9AF4A85CDE8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352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..##[Content Providers / </a:t>
            </a:r>
            <a:r>
              <a:rPr lang="fr-FR" dirty="0" err="1" smtClean="0"/>
              <a:t>BroadCast</a:t>
            </a:r>
            <a:r>
              <a:rPr lang="fr-FR" dirty="0" smtClean="0"/>
              <a:t> </a:t>
            </a:r>
            <a:r>
              <a:rPr lang="fr-FR" dirty="0" err="1" smtClean="0"/>
              <a:t>Receivers</a:t>
            </a:r>
            <a:r>
              <a:rPr lang="fr-FR" dirty="0" smtClean="0"/>
              <a:t>]##..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7138B-71A6-4128-9211-9AF4A85CDE8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4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..##[Game ON]##..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7138B-71A6-4128-9211-9AF4A85CDE8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610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EEA79EC-2B3D-474F-84E8-29B965B92CBC}" type="datetimeFigureOut">
              <a:rPr lang="fr-FR" smtClean="0"/>
              <a:t>23/11/2016</a:t>
            </a:fld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08D8C5C6-2239-4C50-80A4-B933280636E1}" type="slidenum">
              <a:rPr lang="fr-FR" smtClean="0"/>
              <a:t>‹#›</a:t>
            </a:fld>
            <a:endParaRPr lang="fr-F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79EC-2B3D-474F-84E8-29B965B92CBC}" type="datetimeFigureOut">
              <a:rPr lang="fr-FR" smtClean="0"/>
              <a:t>23/11/2016</a:t>
            </a:fld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D8C5C6-2239-4C50-80A4-B933280636E1}" type="slidenum">
              <a:rPr lang="fr-FR" smtClean="0"/>
              <a:t>‹#›</a:t>
            </a:fld>
            <a:endParaRPr lang="fr-F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79EC-2B3D-474F-84E8-29B965B92CBC}" type="datetimeFigureOut">
              <a:rPr lang="fr-FR" smtClean="0"/>
              <a:t>23/11/2016</a:t>
            </a:fld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D8C5C6-2239-4C50-80A4-B933280636E1}" type="slidenum">
              <a:rPr lang="fr-FR" smtClean="0"/>
              <a:t>‹#›</a:t>
            </a:fld>
            <a:endParaRPr lang="fr-F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79EC-2B3D-474F-84E8-29B965B92CBC}" type="datetimeFigureOut">
              <a:rPr lang="fr-FR" smtClean="0"/>
              <a:t>23/11/2016</a:t>
            </a:fld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D8C5C6-2239-4C50-80A4-B933280636E1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EEA79EC-2B3D-474F-84E8-29B965B92CBC}" type="datetimeFigureOut">
              <a:rPr lang="fr-FR" smtClean="0"/>
              <a:t>23/11/2016</a:t>
            </a:fld>
            <a:endParaRPr lang="fr-F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08D8C5C6-2239-4C50-80A4-B933280636E1}" type="slidenum">
              <a:rPr lang="fr-FR" smtClean="0"/>
              <a:t>‹#›</a:t>
            </a:fld>
            <a:endParaRPr lang="fr-F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79EC-2B3D-474F-84E8-29B965B92CBC}" type="datetimeFigureOut">
              <a:rPr lang="fr-FR" smtClean="0"/>
              <a:t>23/11/2016</a:t>
            </a:fld>
            <a:endParaRPr lang="fr-F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D8C5C6-2239-4C50-80A4-B933280636E1}" type="slidenum">
              <a:rPr lang="fr-FR" smtClean="0"/>
              <a:t>‹#›</a:t>
            </a:fld>
            <a:endParaRPr lang="fr-F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79EC-2B3D-474F-84E8-29B965B92CBC}" type="datetimeFigureOut">
              <a:rPr lang="fr-FR" smtClean="0"/>
              <a:t>23/11/2016</a:t>
            </a:fld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D8C5C6-2239-4C50-80A4-B933280636E1}" type="slidenum">
              <a:rPr lang="fr-FR" smtClean="0"/>
              <a:t>‹#›</a:t>
            </a:fld>
            <a:endParaRPr lang="fr-F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79EC-2B3D-474F-84E8-29B965B92CBC}" type="datetimeFigureOut">
              <a:rPr lang="fr-FR" smtClean="0"/>
              <a:t>23/11/2016</a:t>
            </a:fld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D8C5C6-2239-4C50-80A4-B933280636E1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79EC-2B3D-474F-84E8-29B965B92CBC}" type="datetimeFigureOut">
              <a:rPr lang="fr-FR" smtClean="0"/>
              <a:t>23/11/2016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D8C5C6-2239-4C50-80A4-B933280636E1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79EC-2B3D-474F-84E8-29B965B92CBC}" type="datetimeFigureOut">
              <a:rPr lang="fr-FR" smtClean="0"/>
              <a:t>23/11/2016</a:t>
            </a:fld>
            <a:endParaRPr lang="fr-F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D8C5C6-2239-4C50-80A4-B933280636E1}" type="slidenum">
              <a:rPr lang="fr-FR" smtClean="0"/>
              <a:t>‹#›</a:t>
            </a:fld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79EC-2B3D-474F-84E8-29B965B92CBC}" type="datetimeFigureOut">
              <a:rPr lang="fr-FR" smtClean="0"/>
              <a:t>23/11/2016</a:t>
            </a:fld>
            <a:endParaRPr lang="fr-FR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D8C5C6-2239-4C50-80A4-B933280636E1}" type="slidenum">
              <a:rPr lang="fr-FR" smtClean="0"/>
              <a:t>‹#›</a:t>
            </a:fld>
            <a:endParaRPr lang="fr-FR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8D8C5C6-2239-4C50-80A4-B933280636E1}" type="slidenum">
              <a:rPr lang="fr-FR" smtClean="0"/>
              <a:t>‹#›</a:t>
            </a:fld>
            <a:endParaRPr lang="fr-F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EEA79EC-2B3D-474F-84E8-29B965B92CBC}" type="datetimeFigureOut">
              <a:rPr lang="fr-FR" smtClean="0"/>
              <a:t>23/11/2016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Développement Android:</a:t>
            </a:r>
            <a:br>
              <a:rPr lang="fr-FR" dirty="0" smtClean="0"/>
            </a:br>
            <a:r>
              <a:rPr lang="fr-FR" dirty="0" smtClean="0"/>
              <a:t>Concepts , outils , méthodes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4725749" y="6251788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Manuel RIAM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5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6" y="620688"/>
            <a:ext cx="4893741" cy="484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71800" y="4077072"/>
            <a:ext cx="4104456" cy="936104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CORE : C/C++/ASM</a:t>
            </a:r>
            <a:endParaRPr lang="fr-F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71800" y="2636912"/>
            <a:ext cx="4104456" cy="1368152"/>
          </a:xfrm>
          <a:prstGeom prst="rect">
            <a:avLst/>
          </a:prstGeom>
          <a:solidFill>
            <a:srgbClr val="92D05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Runtime</a:t>
            </a:r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Android + </a:t>
            </a:r>
            <a:r>
              <a:rPr lang="fr-FR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Libs</a:t>
            </a:r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: C/C++/ASM</a:t>
            </a:r>
            <a:endParaRPr lang="fr-F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71800" y="1556792"/>
            <a:ext cx="4104456" cy="1008112"/>
          </a:xfrm>
          <a:prstGeom prst="rect">
            <a:avLst/>
          </a:prstGeom>
          <a:solidFill>
            <a:srgbClr val="FFC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API Android : Java</a:t>
            </a:r>
            <a:endParaRPr lang="fr-F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987824" y="119101"/>
            <a:ext cx="5700215" cy="1293675"/>
            <a:chOff x="2987824" y="119101"/>
            <a:chExt cx="5700215" cy="1293675"/>
          </a:xfrm>
        </p:grpSpPr>
        <p:sp>
          <p:nvSpPr>
            <p:cNvPr id="7" name="Rectangle 6"/>
            <p:cNvSpPr/>
            <p:nvPr/>
          </p:nvSpPr>
          <p:spPr>
            <a:xfrm>
              <a:off x="5992826" y="620688"/>
              <a:ext cx="1152128" cy="792088"/>
            </a:xfrm>
            <a:prstGeom prst="rect">
              <a:avLst/>
            </a:prstGeom>
            <a:solidFill>
              <a:srgbClr val="C00000">
                <a:alpha val="3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Code Client : JAVA/C++</a:t>
              </a:r>
              <a:endParaRPr lang="fr-F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69637" y="819198"/>
              <a:ext cx="141840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fr-FR" dirty="0" smtClean="0"/>
                <a:t>Vous êtes ici!</a:t>
              </a:r>
              <a:endParaRPr lang="fr-FR" dirty="0"/>
            </a:p>
          </p:txBody>
        </p:sp>
        <p:cxnSp>
          <p:nvCxnSpPr>
            <p:cNvPr id="10" name="Straight Arrow Connector 9"/>
            <p:cNvCxnSpPr>
              <a:stCxn id="8" idx="1"/>
              <a:endCxn id="7" idx="3"/>
            </p:cNvCxnSpPr>
            <p:nvPr/>
          </p:nvCxnSpPr>
          <p:spPr>
            <a:xfrm flipH="1">
              <a:off x="7144954" y="1003864"/>
              <a:ext cx="124683" cy="128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2987824" y="908720"/>
              <a:ext cx="720080" cy="432048"/>
            </a:xfrm>
            <a:prstGeom prst="rect">
              <a:avLst/>
            </a:prstGeom>
            <a:solidFill>
              <a:srgbClr val="FF0000">
                <a:alpha val="2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63988" y="908720"/>
              <a:ext cx="720080" cy="432048"/>
            </a:xfrm>
            <a:prstGeom prst="rect">
              <a:avLst/>
            </a:prstGeom>
            <a:solidFill>
              <a:srgbClr val="FF0000">
                <a:alpha val="2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20072" y="908720"/>
              <a:ext cx="720080" cy="432048"/>
            </a:xfrm>
            <a:prstGeom prst="rect">
              <a:avLst/>
            </a:prstGeom>
            <a:solidFill>
              <a:srgbClr val="FF0000">
                <a:alpha val="2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743908" y="917488"/>
              <a:ext cx="720080" cy="432048"/>
            </a:xfrm>
            <a:prstGeom prst="rect">
              <a:avLst/>
            </a:prstGeom>
            <a:solidFill>
              <a:srgbClr val="FF0000">
                <a:alpha val="2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4" name="Elbow Connector 23"/>
            <p:cNvCxnSpPr>
              <a:stCxn id="7" idx="0"/>
              <a:endCxn id="22" idx="0"/>
            </p:cNvCxnSpPr>
            <p:nvPr/>
          </p:nvCxnSpPr>
          <p:spPr>
            <a:xfrm rot="16200000" flipH="1" flipV="1">
              <a:off x="5930485" y="270315"/>
              <a:ext cx="288032" cy="988778"/>
            </a:xfrm>
            <a:prstGeom prst="bentConnector3">
              <a:avLst>
                <a:gd name="adj1" fmla="val -79366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7" idx="0"/>
              <a:endCxn id="21" idx="0"/>
            </p:cNvCxnSpPr>
            <p:nvPr/>
          </p:nvCxnSpPr>
          <p:spPr>
            <a:xfrm rot="16200000" flipH="1" flipV="1">
              <a:off x="5552443" y="-107727"/>
              <a:ext cx="288032" cy="1744862"/>
            </a:xfrm>
            <a:prstGeom prst="bentConnector3">
              <a:avLst>
                <a:gd name="adj1" fmla="val -79366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7" idx="0"/>
              <a:endCxn id="23" idx="0"/>
            </p:cNvCxnSpPr>
            <p:nvPr/>
          </p:nvCxnSpPr>
          <p:spPr>
            <a:xfrm rot="16200000" flipH="1" flipV="1">
              <a:off x="5188019" y="-463383"/>
              <a:ext cx="296800" cy="2464942"/>
            </a:xfrm>
            <a:prstGeom prst="bentConnector3">
              <a:avLst>
                <a:gd name="adj1" fmla="val -77022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7" idx="0"/>
              <a:endCxn id="19" idx="0"/>
            </p:cNvCxnSpPr>
            <p:nvPr/>
          </p:nvCxnSpPr>
          <p:spPr>
            <a:xfrm rot="16200000" flipH="1" flipV="1">
              <a:off x="4814361" y="-845809"/>
              <a:ext cx="288032" cy="3221026"/>
            </a:xfrm>
            <a:prstGeom prst="bentConnector3">
              <a:avLst>
                <a:gd name="adj1" fmla="val -79366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452469" y="119101"/>
              <a:ext cx="6955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/>
                <a:t>Intents</a:t>
              </a:r>
              <a:endParaRPr lang="fr-F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539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32656"/>
            <a:ext cx="4298057" cy="3042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476672"/>
            <a:ext cx="3312368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Dalvik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Architecture ARM (</a:t>
            </a:r>
            <a:r>
              <a:rPr lang="fr-FR" sz="1200" dirty="0" err="1" smtClean="0"/>
              <a:t>eco</a:t>
            </a:r>
            <a:r>
              <a:rPr lang="fr-FR" sz="1200" dirty="0" smtClean="0"/>
              <a:t>. Batterie)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Optimisation </a:t>
            </a:r>
            <a:r>
              <a:rPr lang="fr-FR" sz="1200" dirty="0" err="1" smtClean="0"/>
              <a:t>spec</a:t>
            </a:r>
            <a:r>
              <a:rPr lang="fr-FR" sz="1200" dirty="0" smtClean="0"/>
              <a:t>. Mobile (</a:t>
            </a:r>
            <a:r>
              <a:rPr lang="fr-FR" sz="1200" dirty="0" err="1" smtClean="0"/>
              <a:t>economie</a:t>
            </a:r>
            <a:r>
              <a:rPr lang="fr-FR" sz="1200" dirty="0" smtClean="0"/>
              <a:t> de RAM)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Empreinte mémoire réduite de la VM (crucial </a:t>
            </a:r>
            <a:r>
              <a:rPr lang="fr-FR" sz="1200" smtClean="0"/>
              <a:t>pour modèle </a:t>
            </a:r>
            <a:r>
              <a:rPr lang="fr-FR" sz="1200" dirty="0" err="1" smtClean="0"/>
              <a:t>SandBox</a:t>
            </a:r>
            <a:r>
              <a:rPr lang="fr-FR" sz="12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Licence open-source de la machine </a:t>
            </a:r>
            <a:r>
              <a:rPr lang="fr-FR" sz="1200" dirty="0" err="1" smtClean="0"/>
              <a:t>Dalvik</a:t>
            </a:r>
            <a:r>
              <a:rPr lang="fr-FR" sz="1200" dirty="0" smtClean="0"/>
              <a:t> </a:t>
            </a:r>
            <a:endParaRPr lang="fr-F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3645024"/>
            <a:ext cx="8114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FrameWork</a:t>
            </a:r>
            <a:r>
              <a:rPr lang="fr-FR" dirty="0" smtClean="0"/>
              <a:t> Applicatif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Java.* sauf java.awt.* et java.swing.*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Android.*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Managers (GPS / Capteurs / </a:t>
            </a:r>
            <a:r>
              <a:rPr lang="fr-FR" sz="1200" dirty="0" err="1" smtClean="0"/>
              <a:t>WiFi</a:t>
            </a:r>
            <a:r>
              <a:rPr lang="fr-FR" sz="1200" dirty="0" smtClean="0"/>
              <a:t> / Téléphonie …)</a:t>
            </a:r>
            <a:endParaRPr lang="fr-F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93688" y="5080016"/>
            <a:ext cx="849694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Application APK (ZIP)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Fichier </a:t>
            </a:r>
            <a:r>
              <a:rPr lang="fr-FR" sz="1200" dirty="0" err="1" smtClean="0"/>
              <a:t>Manifest</a:t>
            </a:r>
            <a:r>
              <a:rPr lang="fr-FR" sz="1200" dirty="0" smtClean="0"/>
              <a:t> Android  (AndroidManifest.xml)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Exécutable </a:t>
            </a:r>
            <a:r>
              <a:rPr lang="fr-FR" sz="1200" dirty="0" err="1" smtClean="0"/>
              <a:t>Dalvik</a:t>
            </a:r>
            <a:r>
              <a:rPr lang="fr-FR" sz="1200" dirty="0" smtClean="0"/>
              <a:t> (</a:t>
            </a:r>
            <a:r>
              <a:rPr lang="fr-FR" sz="1200" dirty="0" err="1" smtClean="0"/>
              <a:t>classes.dex</a:t>
            </a:r>
            <a:r>
              <a:rPr lang="fr-FR" sz="12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 smtClean="0"/>
              <a:t>Resources</a:t>
            </a:r>
            <a:r>
              <a:rPr lang="fr-FR" sz="1200" dirty="0" smtClean="0"/>
              <a:t> (Images / Audio / </a:t>
            </a:r>
            <a:r>
              <a:rPr lang="fr-FR" sz="1200" dirty="0" err="1" smtClean="0"/>
              <a:t>Video</a:t>
            </a:r>
            <a:r>
              <a:rPr lang="fr-FR" sz="1200" dirty="0" smtClean="0"/>
              <a:t> / XML de </a:t>
            </a:r>
            <a:r>
              <a:rPr lang="fr-FR" sz="1200" dirty="0" err="1" smtClean="0"/>
              <a:t>layout-languages</a:t>
            </a:r>
            <a:r>
              <a:rPr lang="fr-FR" sz="1200" dirty="0" smtClean="0"/>
              <a:t>) (</a:t>
            </a:r>
            <a:r>
              <a:rPr lang="fr-FR" sz="1200" dirty="0" err="1" smtClean="0"/>
              <a:t>resources.ap</a:t>
            </a:r>
            <a:r>
              <a:rPr lang="fr-FR" sz="1200" dirty="0" smtClean="0"/>
              <a:t>\_ et sous-dossiers divers selon contenu)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Librairies natives custom C/C++ (NDK)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Signatures (dossier META-INF)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45980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986" y="188640"/>
            <a:ext cx="4074759" cy="2853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369" y="3041948"/>
            <a:ext cx="4074759" cy="140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146" y="4442215"/>
            <a:ext cx="4019527" cy="215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204480"/>
            <a:ext cx="424847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Cycle de vie </a:t>
            </a:r>
            <a:r>
              <a:rPr lang="fr-FR" dirty="0" err="1" smtClean="0"/>
              <a:t>Activity</a:t>
            </a:r>
            <a:endParaRPr lang="fr-F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err="1" smtClean="0"/>
              <a:t>Starting</a:t>
            </a:r>
            <a:r>
              <a:rPr lang="fr-FR" sz="1200" dirty="0" smtClean="0"/>
              <a:t> (initialisation de l’</a:t>
            </a:r>
            <a:r>
              <a:rPr lang="fr-FR" sz="1200" dirty="0" err="1" smtClean="0"/>
              <a:t>activity</a:t>
            </a:r>
            <a:r>
              <a:rPr lang="fr-FR" sz="12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Running (En cours d’utilisation et possédant le focus Utilisateur)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err="1" smtClean="0"/>
              <a:t>Paused</a:t>
            </a:r>
            <a:r>
              <a:rPr lang="fr-FR" sz="1200" dirty="0" smtClean="0"/>
              <a:t> (Typiquement lors de l’utilisation du gestionnaire de tâches)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err="1" smtClean="0"/>
              <a:t>Stopped</a:t>
            </a:r>
            <a:r>
              <a:rPr lang="fr-FR" sz="1200" dirty="0" smtClean="0"/>
              <a:t> (En attente de </a:t>
            </a:r>
            <a:r>
              <a:rPr lang="fr-FR" sz="1200" dirty="0" err="1" smtClean="0"/>
              <a:t>Garbage</a:t>
            </a:r>
            <a:r>
              <a:rPr lang="fr-FR" sz="1200" dirty="0" smtClean="0"/>
              <a:t> Collection)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err="1" smtClean="0"/>
              <a:t>Destroyed</a:t>
            </a:r>
            <a:r>
              <a:rPr lang="fr-FR" sz="1200" dirty="0" smtClean="0"/>
              <a:t> (GC effectuée)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93648" y="3140968"/>
            <a:ext cx="423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Cycle de vie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Lancé par une </a:t>
            </a:r>
            <a:r>
              <a:rPr lang="fr-FR" sz="1200" dirty="0" err="1" smtClean="0"/>
              <a:t>Activity</a:t>
            </a:r>
            <a:endParaRPr lang="fr-F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Tournent sans interruption jusqu’à arrêt explicite , même si l’utilisateur à quitté l’</a:t>
            </a:r>
            <a:r>
              <a:rPr lang="fr-FR" sz="1200" dirty="0" err="1" smtClean="0"/>
              <a:t>Activity</a:t>
            </a:r>
            <a:r>
              <a:rPr lang="fr-FR" sz="1200" dirty="0" smtClean="0"/>
              <a:t> initiatrice (ex: Lecture Mp3)</a:t>
            </a:r>
            <a:endParaRPr lang="fr-F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4797152"/>
            <a:ext cx="424847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Intents</a:t>
            </a:r>
            <a:r>
              <a:rPr lang="fr-FR" dirty="0" smtClean="0"/>
              <a:t> (</a:t>
            </a:r>
            <a:r>
              <a:rPr lang="fr-FR" dirty="0" err="1" smtClean="0"/>
              <a:t>mecanisme</a:t>
            </a:r>
            <a:r>
              <a:rPr lang="fr-FR" dirty="0" smtClean="0"/>
              <a:t> de message / </a:t>
            </a:r>
            <a:r>
              <a:rPr lang="fr-FR" dirty="0" err="1" smtClean="0"/>
              <a:t>Activity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Intra-Application : permet de changer de vue (Explicite)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Inter-Application : Permet d’invoquer une </a:t>
            </a:r>
            <a:r>
              <a:rPr lang="fr-FR" sz="1200" dirty="0" err="1" smtClean="0"/>
              <a:t>Activity</a:t>
            </a:r>
            <a:r>
              <a:rPr lang="fr-FR" sz="1200" dirty="0" smtClean="0"/>
              <a:t> prise en charge dans une autre application (Explicite/Implicite)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Possibilité de déclarer des </a:t>
            </a:r>
            <a:r>
              <a:rPr lang="fr-FR" sz="1200" dirty="0" err="1" smtClean="0"/>
              <a:t>intents</a:t>
            </a:r>
            <a:r>
              <a:rPr lang="fr-FR" sz="1200" dirty="0" smtClean="0"/>
              <a:t> customs ou de s’enregistrer pour l’interception d’</a:t>
            </a:r>
            <a:r>
              <a:rPr lang="fr-FR" sz="1200" dirty="0" err="1" smtClean="0"/>
              <a:t>intent</a:t>
            </a:r>
            <a:endParaRPr lang="fr-F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Asynchrone (non-bloquants)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82717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29561"/>
            <a:ext cx="1030734" cy="103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7" y="529561"/>
            <a:ext cx="4564745" cy="530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549689"/>
            <a:ext cx="28083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Content Providers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Principes CRUD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Interface de partage de données </a:t>
            </a:r>
            <a:r>
              <a:rPr lang="fr-FR" sz="1200" dirty="0" err="1" smtClean="0"/>
              <a:t>interApplicatives</a:t>
            </a:r>
            <a:endParaRPr lang="fr-F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Contacts Provider : Liste de contacts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Settings Provider : Expose les paramètres système pour une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Media Store : Photos / Musique / Vidéos</a:t>
            </a:r>
            <a:endParaRPr lang="fr-F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04231" y="3501008"/>
            <a:ext cx="3986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BroadCast</a:t>
            </a:r>
            <a:r>
              <a:rPr lang="fr-FR" dirty="0" smtClean="0"/>
              <a:t> </a:t>
            </a:r>
            <a:r>
              <a:rPr lang="fr-FR" dirty="0" err="1" smtClean="0"/>
              <a:t>Receivers</a:t>
            </a:r>
            <a:endParaRPr lang="fr-F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Implémentation </a:t>
            </a:r>
            <a:r>
              <a:rPr lang="fr-FR" sz="1200" dirty="0" err="1" smtClean="0"/>
              <a:t>android</a:t>
            </a:r>
            <a:r>
              <a:rPr lang="fr-FR" sz="1200" dirty="0" smtClean="0"/>
              <a:t> du pattern observateur (ou </a:t>
            </a:r>
            <a:r>
              <a:rPr lang="fr-FR" sz="1200" dirty="0" err="1" smtClean="0"/>
              <a:t>publish-suscribe</a:t>
            </a:r>
            <a:r>
              <a:rPr lang="fr-FR" sz="1200" dirty="0" smtClean="0"/>
              <a:t> puisqu’il est établi à l’échelle du système)</a:t>
            </a:r>
            <a:br>
              <a:rPr lang="fr-FR" sz="1200" dirty="0" smtClean="0"/>
            </a:br>
            <a:endParaRPr lang="fr-F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Permettent l’exécution de code lorsqu’ils sont activés par le biais d’</a:t>
            </a:r>
            <a:r>
              <a:rPr lang="fr-FR" sz="1200" dirty="0" err="1" smtClean="0"/>
              <a:t>Intent</a:t>
            </a:r>
            <a:endParaRPr lang="fr-F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34335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12" y="312712"/>
            <a:ext cx="3966592" cy="288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332656"/>
            <a:ext cx="403244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Contexte Applicatif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Les Activité / Service / CP / BR / Données / Ressources / Système de fichier dédiés constituent les blocs fondamentaux pour toute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Le contexte applicatif généré par Android encapsule l’application et l’isole du reste du système hormis les interfaces prévue (CP pour partage de données/</a:t>
            </a:r>
            <a:r>
              <a:rPr lang="fr-FR" sz="1200" dirty="0" err="1" smtClean="0"/>
              <a:t>Intent</a:t>
            </a:r>
            <a:r>
              <a:rPr lang="fr-FR" sz="1200" dirty="0" smtClean="0"/>
              <a:t> pour invocation d’Activité)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Au niveau système chaque contexte applicatif  possède son propre utilisateur , son propre </a:t>
            </a:r>
            <a:r>
              <a:rPr lang="fr-FR" sz="1200" dirty="0" err="1" smtClean="0"/>
              <a:t>process</a:t>
            </a:r>
            <a:r>
              <a:rPr lang="fr-FR" sz="1200" dirty="0" smtClean="0"/>
              <a:t> Linux avec une machine </a:t>
            </a:r>
            <a:r>
              <a:rPr lang="fr-FR" sz="1200" dirty="0" err="1" smtClean="0"/>
              <a:t>Dalvik</a:t>
            </a:r>
            <a:r>
              <a:rPr lang="fr-FR" sz="1200" dirty="0" smtClean="0"/>
              <a:t> </a:t>
            </a:r>
            <a:r>
              <a:rPr lang="fr-FR" sz="1200" b="1" dirty="0" smtClean="0"/>
              <a:t>dédiée</a:t>
            </a:r>
            <a:r>
              <a:rPr lang="fr-FR" sz="1200" dirty="0" smtClean="0"/>
              <a:t> , permettant un </a:t>
            </a:r>
            <a:r>
              <a:rPr lang="fr-FR" sz="1200" dirty="0" err="1" smtClean="0"/>
              <a:t>sandboxing</a:t>
            </a:r>
            <a:r>
              <a:rPr lang="fr-FR" sz="1200" dirty="0" smtClean="0"/>
              <a:t> optimal (Sécurité du code informatique)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Uniquement identifié sur un appareil via un nom de package (espace de nom)</a:t>
            </a:r>
            <a:endParaRPr lang="fr-F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07505" y="3429000"/>
            <a:ext cx="345638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Exemples de design (Client Twitter)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smtClean="0"/>
              <a:t>4 </a:t>
            </a:r>
            <a:r>
              <a:rPr lang="fr-F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activités</a:t>
            </a:r>
            <a:r>
              <a:rPr lang="fr-FR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sz="1100" dirty="0" smtClean="0"/>
              <a:t>, un </a:t>
            </a:r>
            <a:r>
              <a:rPr lang="fr-FR" sz="1100" b="1" dirty="0" smtClean="0">
                <a:solidFill>
                  <a:srgbClr val="002060"/>
                </a:solidFill>
              </a:rPr>
              <a:t>CP</a:t>
            </a:r>
            <a:r>
              <a:rPr lang="fr-FR" sz="1100" dirty="0" smtClean="0">
                <a:solidFill>
                  <a:srgbClr val="002060"/>
                </a:solidFill>
              </a:rPr>
              <a:t> </a:t>
            </a:r>
            <a:r>
              <a:rPr lang="fr-FR" sz="1100" dirty="0" smtClean="0"/>
              <a:t>, un </a:t>
            </a:r>
            <a:r>
              <a:rPr lang="fr-FR" sz="1100" b="1" dirty="0" smtClean="0">
                <a:solidFill>
                  <a:srgbClr val="FF0000"/>
                </a:solidFill>
              </a:rPr>
              <a:t>Service</a:t>
            </a:r>
            <a:r>
              <a:rPr lang="fr-FR" sz="1100" dirty="0" smtClean="0">
                <a:solidFill>
                  <a:srgbClr val="FF0000"/>
                </a:solidFill>
              </a:rPr>
              <a:t> </a:t>
            </a:r>
            <a:r>
              <a:rPr lang="fr-FR" sz="1100" dirty="0" smtClean="0"/>
              <a:t>, 2 </a:t>
            </a:r>
            <a:r>
              <a:rPr lang="fr-FR" sz="1100" b="1" dirty="0" smtClean="0">
                <a:solidFill>
                  <a:schemeClr val="accent1">
                    <a:lumMod val="50000"/>
                  </a:schemeClr>
                </a:solidFill>
              </a:rPr>
              <a:t>BR</a:t>
            </a:r>
            <a:r>
              <a:rPr lang="fr-FR" sz="1100" dirty="0" smtClean="0"/>
              <a:t>  + widget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Activité</a:t>
            </a:r>
            <a:r>
              <a:rPr lang="fr-F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100" dirty="0" smtClean="0"/>
              <a:t>settings , permet de manipuler le fichier </a:t>
            </a:r>
            <a:br>
              <a:rPr lang="fr-FR" sz="1100" dirty="0" smtClean="0"/>
            </a:br>
            <a:r>
              <a:rPr lang="fr-FR" sz="1100" dirty="0" smtClean="0"/>
              <a:t>de config de l’application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Activité</a:t>
            </a:r>
            <a:r>
              <a:rPr lang="fr-FR" sz="1100" dirty="0" smtClean="0"/>
              <a:t> Main , contient une bar de menu (action</a:t>
            </a:r>
            <a:br>
              <a:rPr lang="fr-FR" sz="1100" dirty="0" smtClean="0"/>
            </a:br>
            <a:r>
              <a:rPr lang="fr-FR" sz="1100" dirty="0" smtClean="0"/>
              <a:t>bar) et la vue principale (Loader)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Activité</a:t>
            </a:r>
            <a:r>
              <a:rPr lang="fr-FR" sz="1100" dirty="0" smtClean="0"/>
              <a:t> Détail , détaille un Tweet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Activité</a:t>
            </a:r>
            <a:r>
              <a:rPr lang="fr-FR" sz="1100" dirty="0" smtClean="0"/>
              <a:t> </a:t>
            </a:r>
            <a:r>
              <a:rPr lang="fr-FR" sz="1100" dirty="0" err="1" smtClean="0"/>
              <a:t>Status</a:t>
            </a:r>
            <a:r>
              <a:rPr lang="fr-FR" sz="1100" dirty="0" smtClean="0"/>
              <a:t> , permet la modification du statut Twitter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b="1" dirty="0" smtClean="0">
                <a:solidFill>
                  <a:srgbClr val="002060"/>
                </a:solidFill>
              </a:rPr>
              <a:t>CP</a:t>
            </a:r>
            <a:r>
              <a:rPr lang="fr-FR" sz="1100" dirty="0" smtClean="0"/>
              <a:t> , fournit une interface entre la BDD locale (</a:t>
            </a:r>
            <a:r>
              <a:rPr lang="fr-FR" sz="1100" dirty="0" err="1" smtClean="0"/>
              <a:t>SQLite</a:t>
            </a:r>
            <a:r>
              <a:rPr lang="fr-FR" sz="1100" dirty="0" smtClean="0"/>
              <a:t>) , les </a:t>
            </a:r>
            <a:r>
              <a:rPr lang="fr-F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activités</a:t>
            </a:r>
            <a:r>
              <a:rPr lang="fr-FR" sz="1100" dirty="0" smtClean="0"/>
              <a:t> internes à l’application et le widget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b="1" dirty="0" smtClean="0">
                <a:solidFill>
                  <a:srgbClr val="FF0000"/>
                </a:solidFill>
              </a:rPr>
              <a:t>Service</a:t>
            </a:r>
            <a:r>
              <a:rPr lang="fr-FR" sz="1100" dirty="0" smtClean="0">
                <a:solidFill>
                  <a:srgbClr val="FF0000"/>
                </a:solidFill>
              </a:rPr>
              <a:t> </a:t>
            </a:r>
            <a:r>
              <a:rPr lang="fr-FR" sz="1100" dirty="0" smtClean="0"/>
              <a:t>, assure les </a:t>
            </a:r>
            <a:r>
              <a:rPr lang="fr-FR" sz="1100" dirty="0" err="1" smtClean="0"/>
              <a:t>MaJ</a:t>
            </a:r>
            <a:r>
              <a:rPr lang="fr-FR" sz="1100" dirty="0" smtClean="0"/>
              <a:t> régulière depuis le </a:t>
            </a:r>
            <a:r>
              <a:rPr lang="fr-FR" sz="1100" dirty="0" err="1" smtClean="0"/>
              <a:t>WebService</a:t>
            </a:r>
            <a:r>
              <a:rPr lang="fr-FR" sz="1100" dirty="0" smtClean="0"/>
              <a:t> Twitter vers le </a:t>
            </a:r>
            <a:r>
              <a:rPr lang="fr-FR" sz="1100" b="1" dirty="0" smtClean="0">
                <a:solidFill>
                  <a:srgbClr val="002060"/>
                </a:solidFill>
              </a:rPr>
              <a:t>CP</a:t>
            </a:r>
            <a:r>
              <a:rPr lang="fr-FR" sz="1100" dirty="0" smtClean="0"/>
              <a:t> , activable via </a:t>
            </a:r>
            <a:r>
              <a:rPr lang="fr-F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Activité</a:t>
            </a:r>
            <a:r>
              <a:rPr lang="fr-FR" sz="1100" dirty="0" smtClean="0"/>
              <a:t> Main.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b="1" dirty="0" smtClean="0">
                <a:solidFill>
                  <a:schemeClr val="accent1">
                    <a:lumMod val="50000"/>
                  </a:schemeClr>
                </a:solidFill>
              </a:rPr>
              <a:t>BR</a:t>
            </a:r>
            <a:r>
              <a:rPr lang="fr-FR" sz="1100" dirty="0" smtClean="0"/>
              <a:t> 1&amp;2 , assure le </a:t>
            </a:r>
            <a:r>
              <a:rPr lang="fr-FR" sz="1100" dirty="0" err="1" smtClean="0"/>
              <a:t>le</a:t>
            </a:r>
            <a:r>
              <a:rPr lang="fr-FR" sz="1100" dirty="0" smtClean="0"/>
              <a:t> lancement du </a:t>
            </a:r>
            <a:r>
              <a:rPr lang="fr-FR" sz="1100" b="1" dirty="0" smtClean="0">
                <a:solidFill>
                  <a:srgbClr val="FF0000"/>
                </a:solidFill>
              </a:rPr>
              <a:t>service</a:t>
            </a:r>
            <a:r>
              <a:rPr lang="fr-FR" sz="1100" dirty="0" smtClean="0">
                <a:solidFill>
                  <a:srgbClr val="FF0000"/>
                </a:solidFill>
              </a:rPr>
              <a:t> </a:t>
            </a:r>
            <a:r>
              <a:rPr lang="fr-FR" sz="1100" dirty="0" smtClean="0"/>
              <a:t>post-Boot + Pull régulier depuis </a:t>
            </a:r>
            <a:r>
              <a:rPr lang="fr-FR" sz="1100" dirty="0" err="1" smtClean="0"/>
              <a:t>webService</a:t>
            </a:r>
            <a:endParaRPr lang="fr-F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smtClean="0"/>
              <a:t>Widget , client du </a:t>
            </a:r>
            <a:r>
              <a:rPr lang="fr-FR" sz="1100" b="1" dirty="0" smtClean="0">
                <a:solidFill>
                  <a:srgbClr val="002060"/>
                </a:solidFill>
              </a:rPr>
              <a:t>CP</a:t>
            </a:r>
            <a:endParaRPr lang="fr-FR" sz="1100" b="1" dirty="0">
              <a:solidFill>
                <a:srgbClr val="00206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9" y="3284984"/>
            <a:ext cx="5042927" cy="3323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683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195</TotalTime>
  <Words>479</Words>
  <Application>Microsoft Office PowerPoint</Application>
  <PresentationFormat>On-screen Show (4:3)</PresentationFormat>
  <Paragraphs>71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Composite</vt:lpstr>
      <vt:lpstr>Développement Android: Concepts , outils , méthodes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Android/iOS</dc:title>
  <dc:creator>DaKi</dc:creator>
  <cp:lastModifiedBy>DaKi</cp:lastModifiedBy>
  <cp:revision>30</cp:revision>
  <dcterms:created xsi:type="dcterms:W3CDTF">2016-11-24T03:23:48Z</dcterms:created>
  <dcterms:modified xsi:type="dcterms:W3CDTF">2016-11-24T06:38:58Z</dcterms:modified>
</cp:coreProperties>
</file>