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class-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interface-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array-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arraylist-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hashmap-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erls.com/string-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1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 101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fr-FR" dirty="0" smtClean="0"/>
              <a:t>Les compétences essentielles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35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For(&lt;type&gt; value : container)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smtClean="0">
                <a:latin typeface="Calibri" panose="020F0502020204030204" pitchFamily="34" charset="0"/>
              </a:rPr>
              <a:t>Cette syntaxe exploite l’</a:t>
            </a:r>
            <a:r>
              <a:rPr lang="fr-FR" sz="1800" dirty="0" err="1" smtClean="0">
                <a:latin typeface="Calibri" panose="020F0502020204030204" pitchFamily="34" charset="0"/>
              </a:rPr>
              <a:t>itérateur</a:t>
            </a:r>
            <a:r>
              <a:rPr lang="fr-FR" sz="1800" dirty="0" smtClean="0">
                <a:latin typeface="Calibri" panose="020F0502020204030204" pitchFamily="34" charset="0"/>
              </a:rPr>
              <a:t> interne aux collections et tableaux de java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Le container est le tableau ou la Collection que l’on souhaite traverser , la value est la valeur pointée par l’</a:t>
            </a:r>
            <a:r>
              <a:rPr lang="fr-FR" sz="1800" dirty="0" err="1" smtClean="0">
                <a:latin typeface="Calibri" panose="020F0502020204030204" pitchFamily="34" charset="0"/>
              </a:rPr>
              <a:t>itérateur</a:t>
            </a:r>
            <a:r>
              <a:rPr lang="fr-FR" sz="1800" dirty="0" smtClean="0">
                <a:latin typeface="Calibri" panose="020F0502020204030204" pitchFamily="34" charset="0"/>
              </a:rPr>
              <a:t> à chaque passage de la boucle jusqu’à exhaustion du container</a:t>
            </a:r>
          </a:p>
          <a:p>
            <a:endParaRPr lang="fr-FR" sz="1800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fr-FR" sz="2600" dirty="0" smtClean="0">
                <a:latin typeface="+mj-lt"/>
              </a:rPr>
              <a:t>For(</a:t>
            </a:r>
            <a:r>
              <a:rPr lang="fr-FR" sz="2600" dirty="0" err="1" smtClean="0">
                <a:latin typeface="+mj-lt"/>
              </a:rPr>
              <a:t>Map.Entry</a:t>
            </a:r>
            <a:r>
              <a:rPr lang="fr-FR" sz="2600" dirty="0" smtClean="0">
                <a:latin typeface="+mj-lt"/>
              </a:rPr>
              <a:t>&lt;</a:t>
            </a:r>
            <a:r>
              <a:rPr lang="fr-FR" sz="2600" dirty="0" err="1" smtClean="0">
                <a:latin typeface="+mj-lt"/>
              </a:rPr>
              <a:t>type,type</a:t>
            </a:r>
            <a:r>
              <a:rPr lang="fr-FR" sz="2600" dirty="0" smtClean="0">
                <a:latin typeface="+mj-lt"/>
              </a:rPr>
              <a:t>&gt; entry : </a:t>
            </a:r>
            <a:r>
              <a:rPr lang="fr-FR" sz="2600" dirty="0" err="1" smtClean="0">
                <a:latin typeface="+mj-lt"/>
              </a:rPr>
              <a:t>map.entrySet</a:t>
            </a:r>
            <a:r>
              <a:rPr lang="fr-FR" sz="2600" dirty="0" smtClean="0">
                <a:latin typeface="+mj-lt"/>
              </a:rPr>
              <a:t>())</a:t>
            </a:r>
          </a:p>
          <a:p>
            <a:pPr marL="109728" indent="0">
              <a:buNone/>
            </a:pPr>
            <a:r>
              <a:rPr lang="fr-FR" sz="2600" dirty="0" smtClean="0">
                <a:latin typeface="+mj-lt"/>
              </a:rPr>
              <a:t>{</a:t>
            </a:r>
          </a:p>
          <a:p>
            <a:pPr marL="109728" indent="0">
              <a:buNone/>
            </a:pPr>
            <a:r>
              <a:rPr lang="fr-FR" sz="2600" dirty="0">
                <a:latin typeface="+mj-lt"/>
              </a:rPr>
              <a:t>	</a:t>
            </a:r>
            <a:r>
              <a:rPr lang="fr-FR" sz="2600" dirty="0" err="1" smtClean="0">
                <a:latin typeface="+mj-lt"/>
              </a:rPr>
              <a:t>entry.getKey</a:t>
            </a:r>
            <a:r>
              <a:rPr lang="fr-FR" sz="2600" dirty="0" smtClean="0">
                <a:latin typeface="+mj-lt"/>
              </a:rPr>
              <a:t>(); //Accède à la clé</a:t>
            </a:r>
          </a:p>
          <a:p>
            <a:pPr marL="109728" indent="0">
              <a:buNone/>
            </a:pPr>
            <a:r>
              <a:rPr lang="fr-FR" sz="2600" dirty="0">
                <a:latin typeface="+mj-lt"/>
              </a:rPr>
              <a:t>	</a:t>
            </a:r>
            <a:r>
              <a:rPr lang="fr-FR" sz="2600" dirty="0" err="1" smtClean="0">
                <a:latin typeface="+mj-lt"/>
              </a:rPr>
              <a:t>entry.getValue</a:t>
            </a:r>
            <a:r>
              <a:rPr lang="fr-FR" sz="2600" dirty="0" smtClean="0">
                <a:latin typeface="+mj-lt"/>
              </a:rPr>
              <a:t>(); // Accède à la valeur</a:t>
            </a:r>
          </a:p>
          <a:p>
            <a:pPr marL="109728" indent="0">
              <a:buNone/>
            </a:pPr>
            <a:r>
              <a:rPr lang="fr-FR" sz="2600" dirty="0" smtClean="0">
                <a:latin typeface="+mj-lt"/>
              </a:rPr>
              <a:t>}</a:t>
            </a:r>
          </a:p>
          <a:p>
            <a:pPr marL="109728" indent="0">
              <a:buNone/>
            </a:pPr>
            <a:endParaRPr lang="fr-FR" sz="2600" dirty="0">
              <a:latin typeface="Calibri" panose="020F0502020204030204" pitchFamily="34" charset="0"/>
            </a:endParaRPr>
          </a:p>
          <a:p>
            <a:r>
              <a:rPr lang="fr-FR" sz="1800" dirty="0" smtClean="0">
                <a:latin typeface="Calibri" panose="020F0502020204030204" pitchFamily="34" charset="0"/>
              </a:rPr>
              <a:t>Traverse d’une collection associative (Interface </a:t>
            </a:r>
            <a:r>
              <a:rPr lang="fr-FR" sz="1800" dirty="0" err="1" smtClean="0">
                <a:latin typeface="Calibri" panose="020F0502020204030204" pitchFamily="34" charset="0"/>
              </a:rPr>
              <a:t>Map</a:t>
            </a:r>
            <a:r>
              <a:rPr lang="fr-FR" sz="1800" dirty="0" smtClean="0">
                <a:latin typeface="Calibri" panose="020F0502020204030204" pitchFamily="34" charset="0"/>
              </a:rPr>
              <a:t>)</a:t>
            </a:r>
            <a:endParaRPr lang="fr-F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0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[abstract] class &lt;nom de Classe&gt; [</a:t>
            </a:r>
            <a:r>
              <a:rPr lang="fr-FR" dirty="0" err="1" smtClean="0"/>
              <a:t>extends</a:t>
            </a:r>
            <a:r>
              <a:rPr lang="fr-FR" dirty="0" smtClean="0"/>
              <a:t> ...]</a:t>
            </a:r>
          </a:p>
          <a:p>
            <a:pPr marL="109728" indent="0">
              <a:buNone/>
            </a:pPr>
            <a:r>
              <a:rPr lang="fr-FR" dirty="0" smtClean="0"/>
              <a:t>{</a:t>
            </a:r>
          </a:p>
          <a:p>
            <a:pPr marL="109728" indent="0">
              <a:buNone/>
            </a:pPr>
            <a:r>
              <a:rPr lang="fr-FR" dirty="0" smtClean="0"/>
              <a:t>	[&lt;nom de Classe&gt; ([</a:t>
            </a:r>
            <a:r>
              <a:rPr lang="fr-FR" dirty="0" err="1" smtClean="0"/>
              <a:t>args</a:t>
            </a:r>
            <a:r>
              <a:rPr lang="fr-FR" dirty="0" smtClean="0"/>
              <a:t>])</a:t>
            </a:r>
          </a:p>
          <a:p>
            <a:pPr marL="109728" indent="0">
              <a:buNone/>
            </a:pPr>
            <a:r>
              <a:rPr lang="fr-FR" dirty="0"/>
              <a:t>	</a:t>
            </a:r>
            <a:r>
              <a:rPr lang="fr-FR" dirty="0" smtClean="0"/>
              <a:t>{…}]</a:t>
            </a:r>
            <a:endParaRPr lang="fr-FR" dirty="0"/>
          </a:p>
          <a:p>
            <a:pPr marL="109728" indent="0">
              <a:buNone/>
            </a:pPr>
            <a:r>
              <a:rPr lang="fr-FR" dirty="0" smtClean="0"/>
              <a:t>}</a:t>
            </a:r>
          </a:p>
          <a:p>
            <a:r>
              <a:rPr lang="fr-FR" sz="2000" dirty="0" smtClean="0">
                <a:latin typeface="Calibri" panose="020F0502020204030204" pitchFamily="34" charset="0"/>
              </a:rPr>
              <a:t>Pas d’héritage multiple en java</a:t>
            </a:r>
          </a:p>
          <a:p>
            <a:r>
              <a:rPr lang="fr-FR" sz="2000" dirty="0" smtClean="0">
                <a:latin typeface="Calibri" panose="020F0502020204030204" pitchFamily="34" charset="0"/>
              </a:rPr>
              <a:t>Accès aux méthodes de la classe parente via le mot-clé super</a:t>
            </a:r>
          </a:p>
          <a:p>
            <a:r>
              <a:rPr lang="fr-FR" sz="2000" dirty="0" smtClean="0">
                <a:latin typeface="Calibri" panose="020F0502020204030204" pitchFamily="34" charset="0"/>
              </a:rPr>
              <a:t>Classe abstract ne peuvent être instanciée directement , seule une classe dérivée peut permettre leur création</a:t>
            </a:r>
          </a:p>
          <a:p>
            <a:r>
              <a:rPr lang="fr-FR" sz="20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fr-FR" sz="2000" dirty="0" smtClean="0">
                <a:latin typeface="Calibri" panose="020F0502020204030204" pitchFamily="34" charset="0"/>
                <a:hlinkClick r:id="rId2"/>
              </a:rPr>
              <a:t>www.dotnetperls.com/class-java</a:t>
            </a:r>
            <a:endParaRPr lang="fr-FR" sz="2000" dirty="0" smtClean="0">
              <a:latin typeface="Calibri" panose="020F0502020204030204" pitchFamily="34" charset="0"/>
            </a:endParaRPr>
          </a:p>
          <a:p>
            <a:endParaRPr lang="fr-FR" sz="2000" dirty="0" smtClean="0">
              <a:latin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8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400" dirty="0" smtClean="0"/>
              <a:t>Interface &lt;Nom Interface&gt; {…}</a:t>
            </a:r>
            <a:endParaRPr lang="fr-FR" sz="2400" dirty="0"/>
          </a:p>
          <a:p>
            <a:pPr marL="109728" indent="0">
              <a:buNone/>
            </a:pPr>
            <a:r>
              <a:rPr lang="fr-FR" sz="2400" dirty="0" smtClean="0"/>
              <a:t>Class &lt;nom de la classe&gt; </a:t>
            </a:r>
            <a:r>
              <a:rPr lang="fr-FR" sz="2400" dirty="0" err="1" smtClean="0"/>
              <a:t>implements</a:t>
            </a:r>
            <a:r>
              <a:rPr lang="fr-FR" sz="2400" dirty="0" smtClean="0"/>
              <a:t> &lt;nom Interface 1 , … &gt;</a:t>
            </a:r>
          </a:p>
          <a:p>
            <a:pPr marL="109728" indent="0">
              <a:buNone/>
            </a:pPr>
            <a:endParaRPr lang="fr-FR" sz="2400" dirty="0" smtClean="0"/>
          </a:p>
          <a:p>
            <a:r>
              <a:rPr lang="fr-FR" sz="1800" dirty="0" smtClean="0">
                <a:latin typeface="Calibri" panose="020F0502020204030204" pitchFamily="34" charset="0"/>
              </a:rPr>
              <a:t>Une classe peut implémenter plusieurs interfaces en Java 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La définition d’une méthode pouvant lever une exception doit être effectuée dans l’interface et dans la classe qui l’implémente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L’interface est une fonction de haut niveau typiquement utilisées pour permettre la coopération d’équipes de programmeurs , ou fournir des point d’entrées pour du code tiers</a:t>
            </a:r>
          </a:p>
          <a:p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fr-FR" sz="1800" dirty="0" smtClean="0">
                <a:latin typeface="Calibri" panose="020F0502020204030204" pitchFamily="34" charset="0"/>
                <a:hlinkClick r:id="rId2"/>
              </a:rPr>
              <a:t>www.dotnetperls.com/interface-java</a:t>
            </a:r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00" y="2512800"/>
            <a:ext cx="1828800" cy="60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362200" y="2511000"/>
            <a:ext cx="1524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600200" y="2512800"/>
            <a:ext cx="7620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" y="2209800"/>
            <a:ext cx="13716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8839200" cy="4288536"/>
          </a:xfrm>
        </p:spPr>
        <p:txBody>
          <a:bodyPr/>
          <a:lstStyle/>
          <a:p>
            <a:pPr marL="109728" indent="0">
              <a:buNone/>
            </a:pPr>
            <a:r>
              <a:rPr lang="fr-FR" sz="1800" dirty="0" smtClean="0"/>
              <a:t>Public</a:t>
            </a:r>
          </a:p>
          <a:p>
            <a:pPr marL="109728" indent="0">
              <a:buNone/>
            </a:pPr>
            <a:r>
              <a:rPr lang="fr-FR" sz="1800" dirty="0" err="1" smtClean="0"/>
              <a:t>Protected</a:t>
            </a:r>
            <a:r>
              <a:rPr lang="fr-FR" sz="1800" dirty="0" smtClean="0"/>
              <a:t>       </a:t>
            </a:r>
            <a:r>
              <a:rPr lang="fr-FR" sz="1800" dirty="0" err="1" smtClean="0"/>
              <a:t>static</a:t>
            </a:r>
            <a:r>
              <a:rPr lang="fr-FR" sz="1800" dirty="0" smtClean="0"/>
              <a:t>  &lt;type retour&gt; &lt;nom méthode&gt; (&lt;arguments&gt;) </a:t>
            </a:r>
            <a:r>
              <a:rPr lang="fr-FR" sz="1800" dirty="0" smtClean="0"/>
              <a:t>{…} [</a:t>
            </a:r>
            <a:r>
              <a:rPr lang="fr-FR" sz="1800" dirty="0" err="1" smtClean="0"/>
              <a:t>throws</a:t>
            </a:r>
            <a:r>
              <a:rPr lang="fr-FR" sz="1800" dirty="0" smtClean="0"/>
              <a:t> …]</a:t>
            </a:r>
            <a:endParaRPr lang="fr-FR" sz="1800" dirty="0" smtClean="0"/>
          </a:p>
          <a:p>
            <a:pPr marL="109728" indent="0">
              <a:buNone/>
            </a:pPr>
            <a:r>
              <a:rPr lang="fr-FR" sz="1800" dirty="0" err="1" smtClean="0"/>
              <a:t>Private</a:t>
            </a:r>
            <a:r>
              <a:rPr lang="fr-FR" sz="1800" dirty="0" smtClean="0"/>
              <a:t>            final</a:t>
            </a:r>
          </a:p>
          <a:p>
            <a:pPr marL="109728" indent="0">
              <a:buNone/>
            </a:pPr>
            <a:r>
              <a:rPr lang="fr-FR" sz="1800" dirty="0" smtClean="0"/>
              <a:t>(</a:t>
            </a:r>
            <a:r>
              <a:rPr lang="fr-FR" sz="1800" dirty="0" err="1" smtClean="0"/>
              <a:t>défault</a:t>
            </a:r>
            <a:r>
              <a:rPr lang="fr-FR" sz="1800" dirty="0" smtClean="0"/>
              <a:t> </a:t>
            </a:r>
          </a:p>
          <a:p>
            <a:pPr marL="109728" indent="0">
              <a:buNone/>
            </a:pPr>
            <a:r>
              <a:rPr lang="fr-FR" sz="1800" dirty="0" smtClean="0"/>
              <a:t>= package)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63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&lt;type&gt;[&lt;taille&gt;] </a:t>
            </a:r>
            <a:r>
              <a:rPr lang="fr-FR" sz="1800" dirty="0" smtClean="0">
                <a:latin typeface="Calibri" panose="020F0502020204030204" pitchFamily="34" charset="0"/>
              </a:rPr>
              <a:t> = Déclaration explicite {a1,a2,a3,…}</a:t>
            </a:r>
          </a:p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 </a:t>
            </a:r>
            <a:r>
              <a:rPr lang="fr-FR" sz="1800" dirty="0" smtClean="0">
                <a:latin typeface="Calibri" panose="020F0502020204030204" pitchFamily="34" charset="0"/>
              </a:rPr>
              <a:t>ou</a:t>
            </a:r>
          </a:p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&lt;type&gt;[] = tableau généré au </a:t>
            </a:r>
            <a:r>
              <a:rPr lang="fr-FR" sz="1800" dirty="0" err="1" smtClean="0">
                <a:latin typeface="Calibri" panose="020F0502020204030204" pitchFamily="34" charset="0"/>
              </a:rPr>
              <a:t>runtime</a:t>
            </a:r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&lt;type&gt;[][] tableau </a:t>
            </a:r>
            <a:r>
              <a:rPr lang="fr-FR" sz="1800" dirty="0" smtClean="0">
                <a:latin typeface="Calibri" panose="020F0502020204030204" pitchFamily="34" charset="0"/>
              </a:rPr>
              <a:t>multidimensionnels</a:t>
            </a:r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r>
              <a:rPr lang="fr-FR" sz="1800" dirty="0" smtClean="0">
                <a:latin typeface="Calibri" panose="020F0502020204030204" pitchFamily="34" charset="0"/>
              </a:rPr>
              <a:t>Les tableaux une fois assignés ne peuvent varier du point de vue du nombre d’éléments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Ils constituent </a:t>
            </a:r>
            <a:r>
              <a:rPr lang="fr-FR" sz="1800" dirty="0" smtClean="0">
                <a:latin typeface="Calibri" panose="020F0502020204030204" pitchFamily="34" charset="0"/>
              </a:rPr>
              <a:t>cependant des </a:t>
            </a:r>
            <a:r>
              <a:rPr lang="fr-FR" sz="1800" dirty="0" smtClean="0">
                <a:latin typeface="Calibri" panose="020F0502020204030204" pitchFamily="34" charset="0"/>
              </a:rPr>
              <a:t>structures </a:t>
            </a:r>
            <a:r>
              <a:rPr lang="fr-FR" sz="1800" dirty="0" smtClean="0">
                <a:latin typeface="Calibri" panose="020F0502020204030204" pitchFamily="34" charset="0"/>
              </a:rPr>
              <a:t>de données plus légères et donc plus performantes que leurs contreparties </a:t>
            </a:r>
            <a:r>
              <a:rPr lang="fr-FR" sz="1800" dirty="0" smtClean="0">
                <a:latin typeface="Calibri" panose="020F0502020204030204" pitchFamily="34" charset="0"/>
              </a:rPr>
              <a:t>dynamiques </a:t>
            </a:r>
            <a:r>
              <a:rPr lang="fr-FR" sz="1800" dirty="0" smtClean="0">
                <a:latin typeface="Calibri" panose="020F0502020204030204" pitchFamily="34" charset="0"/>
              </a:rPr>
              <a:t>(List / </a:t>
            </a:r>
            <a:r>
              <a:rPr lang="fr-FR" sz="1800" dirty="0" err="1" smtClean="0">
                <a:latin typeface="Calibri" panose="020F0502020204030204" pitchFamily="34" charset="0"/>
              </a:rPr>
              <a:t>Map</a:t>
            </a:r>
            <a:r>
              <a:rPr lang="fr-FR" sz="1800" dirty="0" smtClean="0">
                <a:latin typeface="Calibri" panose="020F0502020204030204" pitchFamily="34" charset="0"/>
              </a:rPr>
              <a:t> / Set </a:t>
            </a:r>
            <a:r>
              <a:rPr lang="fr-FR" sz="1800" dirty="0" err="1" smtClean="0">
                <a:latin typeface="Calibri" panose="020F0502020204030204" pitchFamily="34" charset="0"/>
              </a:rPr>
              <a:t>etc</a:t>
            </a:r>
            <a:r>
              <a:rPr lang="fr-FR" sz="1800" dirty="0" smtClean="0">
                <a:latin typeface="Calibri" panose="020F0502020204030204" pitchFamily="34" charset="0"/>
              </a:rPr>
              <a:t> …)</a:t>
            </a:r>
          </a:p>
          <a:p>
            <a:endParaRPr lang="fr-FR" sz="1800" dirty="0">
              <a:latin typeface="Calibri" panose="020F0502020204030204" pitchFamily="34" charset="0"/>
            </a:endParaRPr>
          </a:p>
          <a:p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fr-FR" sz="18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fr-FR" sz="1800" dirty="0" smtClean="0">
                <a:latin typeface="Calibri" panose="020F0502020204030204" pitchFamily="34" charset="0"/>
                <a:hlinkClick r:id="rId2"/>
              </a:rPr>
              <a:t>www.dotnetperls.com/array-java</a:t>
            </a:r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List&lt;T&gt;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Interface générique , ne peut être instanciée directement </a:t>
            </a:r>
          </a:p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Ex : List&lt;String&gt; _</a:t>
            </a:r>
            <a:r>
              <a:rPr lang="fr-FR" sz="1800" dirty="0" err="1" smtClean="0">
                <a:latin typeface="Calibri" panose="020F0502020204030204" pitchFamily="34" charset="0"/>
              </a:rPr>
              <a:t>ls</a:t>
            </a:r>
            <a:r>
              <a:rPr lang="fr-FR" sz="1800" dirty="0" smtClean="0">
                <a:latin typeface="Calibri" panose="020F0502020204030204" pitchFamily="34" charset="0"/>
              </a:rPr>
              <a:t> = new  </a:t>
            </a:r>
            <a:r>
              <a:rPr lang="fr-FR" sz="1800" dirty="0" err="1" smtClean="0">
                <a:latin typeface="Calibri" panose="020F0502020204030204" pitchFamily="34" charset="0"/>
              </a:rPr>
              <a:t>ArrayList</a:t>
            </a:r>
            <a:r>
              <a:rPr lang="fr-FR" sz="1800" dirty="0" smtClean="0">
                <a:latin typeface="Calibri" panose="020F0502020204030204" pitchFamily="34" charset="0"/>
              </a:rPr>
              <a:t>&lt;&gt;();</a:t>
            </a:r>
          </a:p>
          <a:p>
            <a:pPr marL="109728" indent="0">
              <a:buNone/>
            </a:pPr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1800" dirty="0" smtClean="0">
                <a:latin typeface="Calibri" panose="020F0502020204030204" pitchFamily="34" charset="0"/>
              </a:rPr>
              <a:t>Le choix de l’implémentation sous-jacente dépend du cas  en cours </a:t>
            </a:r>
          </a:p>
          <a:p>
            <a:r>
              <a:rPr lang="fr-FR" sz="1800" dirty="0" err="1" smtClean="0">
                <a:latin typeface="Calibri" panose="020F0502020204030204" pitchFamily="34" charset="0"/>
              </a:rPr>
              <a:t>ArrayList</a:t>
            </a:r>
            <a:r>
              <a:rPr lang="fr-FR" sz="1800" dirty="0" smtClean="0">
                <a:latin typeface="Calibri" panose="020F0502020204030204" pitchFamily="34" charset="0"/>
              </a:rPr>
              <a:t> est l’élément généralement utilisée quand le TS n’est pas un problème</a:t>
            </a:r>
          </a:p>
          <a:p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fr-FR" sz="1800" dirty="0" smtClean="0">
                <a:latin typeface="Calibri" panose="020F0502020204030204" pitchFamily="34" charset="0"/>
                <a:hlinkClick r:id="rId2"/>
              </a:rPr>
              <a:t>www.dotnetperls.com/arraylist-java</a:t>
            </a:r>
            <a:endParaRPr lang="fr-FR" sz="1800" dirty="0" smtClean="0">
              <a:latin typeface="Calibri" panose="020F0502020204030204" pitchFamily="34" charset="0"/>
            </a:endParaRPr>
          </a:p>
          <a:p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HashMap</a:t>
            </a:r>
            <a:r>
              <a:rPr lang="fr-FR" dirty="0" smtClean="0"/>
              <a:t>&lt;T,T&gt;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Permet l’implémentation de tableaux associatifs </a:t>
            </a:r>
          </a:p>
          <a:p>
            <a:pPr marL="109728" indent="0">
              <a:buNone/>
            </a:pPr>
            <a:r>
              <a:rPr lang="fr-FR" sz="1800" dirty="0" smtClean="0">
                <a:latin typeface="Calibri" panose="020F0502020204030204" pitchFamily="34" charset="0"/>
              </a:rPr>
              <a:t>Ex:</a:t>
            </a:r>
          </a:p>
          <a:p>
            <a:pPr marL="109728" indent="0">
              <a:buNone/>
            </a:pPr>
            <a:r>
              <a:rPr lang="fr-FR" sz="1800" dirty="0" err="1" smtClean="0">
                <a:latin typeface="Calibri" panose="020F0502020204030204" pitchFamily="34" charset="0"/>
              </a:rPr>
              <a:t>HashMap</a:t>
            </a:r>
            <a:r>
              <a:rPr lang="fr-FR" sz="1800" dirty="0" smtClean="0">
                <a:latin typeface="Calibri" panose="020F0502020204030204" pitchFamily="34" charset="0"/>
              </a:rPr>
              <a:t>&lt;</a:t>
            </a:r>
            <a:r>
              <a:rPr lang="fr-FR" sz="1800" dirty="0" err="1" smtClean="0">
                <a:latin typeface="Calibri" panose="020F0502020204030204" pitchFamily="34" charset="0"/>
              </a:rPr>
              <a:t>Integer,String</a:t>
            </a:r>
            <a:r>
              <a:rPr lang="fr-FR" sz="1800" dirty="0" smtClean="0">
                <a:latin typeface="Calibri" panose="020F0502020204030204" pitchFamily="34" charset="0"/>
              </a:rPr>
              <a:t>[]&gt; _hm = new </a:t>
            </a:r>
            <a:r>
              <a:rPr lang="fr-FR" sz="1800" dirty="0" err="1" smtClean="0">
                <a:latin typeface="Calibri" panose="020F0502020204030204" pitchFamily="34" charset="0"/>
              </a:rPr>
              <a:t>HashMap</a:t>
            </a:r>
            <a:r>
              <a:rPr lang="fr-FR" sz="1800" dirty="0" smtClean="0">
                <a:latin typeface="Calibri" panose="020F0502020204030204" pitchFamily="34" charset="0"/>
              </a:rPr>
              <a:t>&lt;&gt;();</a:t>
            </a:r>
          </a:p>
          <a:p>
            <a:pPr marL="109728" indent="0">
              <a:buNone/>
            </a:pPr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1800" dirty="0" smtClean="0">
                <a:latin typeface="Calibri" panose="020F0502020204030204" pitchFamily="34" charset="0"/>
              </a:rPr>
              <a:t>Java offre une grande granularité dans le </a:t>
            </a:r>
            <a:r>
              <a:rPr lang="fr-FR" sz="1800" dirty="0" err="1" smtClean="0">
                <a:latin typeface="Calibri" panose="020F0502020204030204" pitchFamily="34" charset="0"/>
              </a:rPr>
              <a:t>tuning</a:t>
            </a:r>
            <a:r>
              <a:rPr lang="fr-FR" sz="1800" dirty="0" smtClean="0">
                <a:latin typeface="Calibri" panose="020F0502020204030204" pitchFamily="34" charset="0"/>
              </a:rPr>
              <a:t> des </a:t>
            </a:r>
            <a:r>
              <a:rPr lang="fr-FR" sz="1800" dirty="0" err="1" smtClean="0">
                <a:latin typeface="Calibri" panose="020F0502020204030204" pitchFamily="34" charset="0"/>
              </a:rPr>
              <a:t>HashMap</a:t>
            </a:r>
            <a:endParaRPr lang="fr-FR" sz="1800" dirty="0" smtClean="0">
              <a:latin typeface="Calibri" panose="020F0502020204030204" pitchFamily="34" charset="0"/>
            </a:endParaRPr>
          </a:p>
          <a:p>
            <a:r>
              <a:rPr lang="fr-FR" sz="1800" dirty="0" smtClean="0">
                <a:latin typeface="Calibri" panose="020F0502020204030204" pitchFamily="34" charset="0"/>
              </a:rPr>
              <a:t>Remplacée par </a:t>
            </a:r>
            <a:r>
              <a:rPr lang="fr-FR" sz="1800" dirty="0" err="1" smtClean="0">
                <a:latin typeface="Calibri" panose="020F0502020204030204" pitchFamily="34" charset="0"/>
              </a:rPr>
              <a:t>HashTable</a:t>
            </a:r>
            <a:r>
              <a:rPr lang="fr-FR" sz="1800" dirty="0" smtClean="0">
                <a:latin typeface="Calibri" panose="020F0502020204030204" pitchFamily="34" charset="0"/>
              </a:rPr>
              <a:t> si le TS est à prendre en compte</a:t>
            </a:r>
          </a:p>
          <a:p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fr-FR" sz="1800" dirty="0" smtClean="0">
                <a:latin typeface="Calibri" panose="020F0502020204030204" pitchFamily="34" charset="0"/>
                <a:hlinkClick r:id="rId2"/>
              </a:rPr>
              <a:t>www.dotnetperls.com/hashmap-java</a:t>
            </a:r>
            <a:endParaRPr lang="fr-FR" sz="1800" dirty="0" smtClean="0">
              <a:latin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>
                <a:latin typeface="Calibri" panose="020F0502020204030204" pitchFamily="34" charset="0"/>
              </a:rPr>
              <a:t>Les strings en java sont Unicode (16bit / Caractères)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+ est l’opérateur de concaténation , mais il est lent par rapport à la classe </a:t>
            </a:r>
            <a:r>
              <a:rPr lang="fr-FR" sz="1800" dirty="0" err="1" smtClean="0">
                <a:latin typeface="Calibri" panose="020F0502020204030204" pitchFamily="34" charset="0"/>
              </a:rPr>
              <a:t>StringBuilder</a:t>
            </a:r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1800" dirty="0" smtClean="0">
                <a:latin typeface="Calibri" panose="020F0502020204030204" pitchFamily="34" charset="0"/>
              </a:rPr>
              <a:t>Quelques méthodes : 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&lt;string&gt;.</a:t>
            </a:r>
            <a:r>
              <a:rPr lang="fr-FR" sz="1800" dirty="0" err="1" smtClean="0">
                <a:latin typeface="Calibri" panose="020F0502020204030204" pitchFamily="34" charset="0"/>
              </a:rPr>
              <a:t>substring</a:t>
            </a:r>
            <a:r>
              <a:rPr lang="fr-FR" sz="1800" dirty="0" smtClean="0">
                <a:latin typeface="Calibri" panose="020F0502020204030204" pitchFamily="34" charset="0"/>
              </a:rPr>
              <a:t>(&lt;index de début&gt;,&lt;index de fin&gt;)</a:t>
            </a:r>
          </a:p>
          <a:p>
            <a:r>
              <a:rPr lang="fr-FR" sz="1800" dirty="0">
                <a:latin typeface="Calibri" panose="020F0502020204030204" pitchFamily="34" charset="0"/>
              </a:rPr>
              <a:t>&lt;string</a:t>
            </a:r>
            <a:r>
              <a:rPr lang="fr-FR" sz="1800" dirty="0" smtClean="0">
                <a:latin typeface="Calibri" panose="020F0502020204030204" pitchFamily="34" charset="0"/>
              </a:rPr>
              <a:t>&gt;.</a:t>
            </a:r>
            <a:r>
              <a:rPr lang="fr-FR" sz="1800" dirty="0" err="1" smtClean="0">
                <a:latin typeface="Calibri" panose="020F0502020204030204" pitchFamily="34" charset="0"/>
              </a:rPr>
              <a:t>trim</a:t>
            </a:r>
            <a:r>
              <a:rPr lang="fr-FR" sz="1800" dirty="0" smtClean="0">
                <a:latin typeface="Calibri" panose="020F0502020204030204" pitchFamily="34" charset="0"/>
              </a:rPr>
              <a:t>()</a:t>
            </a:r>
          </a:p>
          <a:p>
            <a:r>
              <a:rPr lang="fr-FR" sz="1800" dirty="0">
                <a:latin typeface="Calibri" panose="020F0502020204030204" pitchFamily="34" charset="0"/>
              </a:rPr>
              <a:t>&lt;string</a:t>
            </a:r>
            <a:r>
              <a:rPr lang="fr-FR" sz="1800" dirty="0" smtClean="0">
                <a:latin typeface="Calibri" panose="020F0502020204030204" pitchFamily="34" charset="0"/>
              </a:rPr>
              <a:t>&gt;.split(&lt;</a:t>
            </a:r>
            <a:r>
              <a:rPr lang="fr-FR" sz="1800" dirty="0" err="1" smtClean="0">
                <a:latin typeface="Calibri" panose="020F0502020204030204" pitchFamily="34" charset="0"/>
              </a:rPr>
              <a:t>Regex</a:t>
            </a:r>
            <a:r>
              <a:rPr lang="fr-FR" sz="1800" dirty="0" smtClean="0">
                <a:latin typeface="Calibri" panose="020F0502020204030204" pitchFamily="34" charset="0"/>
              </a:rPr>
              <a:t>&gt;)</a:t>
            </a:r>
          </a:p>
          <a:p>
            <a:endParaRPr lang="fr-FR" sz="1800" dirty="0" smtClean="0">
              <a:latin typeface="Calibri" panose="020F0502020204030204" pitchFamily="34" charset="0"/>
            </a:endParaRPr>
          </a:p>
          <a:p>
            <a:endParaRPr lang="fr-FR" sz="1800" dirty="0">
              <a:latin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fr-FR" sz="1800" dirty="0" smtClean="0">
                <a:latin typeface="Calibri" panose="020F0502020204030204" pitchFamily="34" charset="0"/>
                <a:hlinkClick r:id="rId2"/>
              </a:rPr>
              <a:t>www.dotnetperls.com/string-java</a:t>
            </a:r>
            <a:endParaRPr lang="fr-FR" sz="1800" dirty="0" smtClean="0">
              <a:latin typeface="Calibri" panose="020F0502020204030204" pitchFamily="34" charset="0"/>
            </a:endParaRPr>
          </a:p>
          <a:p>
            <a:endParaRPr lang="fr-FR" sz="1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régulières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>
                <a:latin typeface="Calibri" panose="020F0502020204030204" pitchFamily="34" charset="0"/>
              </a:rPr>
              <a:t>\ doit être échappé en java \\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Répétition: a{5}    =&gt; a 5 fois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Méta:  [a-z TY0-9] =&gt; toutes l’alphabet minuscule , l’espace ,TY en </a:t>
            </a:r>
            <a:r>
              <a:rPr lang="fr-FR" sz="1800" dirty="0" err="1" smtClean="0">
                <a:latin typeface="Calibri" panose="020F0502020204030204" pitchFamily="34" charset="0"/>
              </a:rPr>
              <a:t>maj</a:t>
            </a:r>
            <a:r>
              <a:rPr lang="fr-FR" sz="1800" dirty="0" smtClean="0">
                <a:latin typeface="Calibri" panose="020F0502020204030204" pitchFamily="34" charset="0"/>
              </a:rPr>
              <a:t> ,tous les chiffre 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Méta inverse [^h] =&gt; tout sauf h</a:t>
            </a:r>
          </a:p>
          <a:p>
            <a:r>
              <a:rPr lang="fr-FR" sz="1800" dirty="0" err="1" smtClean="0">
                <a:latin typeface="Calibri" panose="020F0502020204030204" pitchFamily="34" charset="0"/>
              </a:rPr>
              <a:t>Greedy</a:t>
            </a:r>
            <a:r>
              <a:rPr lang="fr-FR" sz="1800" dirty="0" smtClean="0">
                <a:latin typeface="Calibri" panose="020F0502020204030204" pitchFamily="34" charset="0"/>
              </a:rPr>
              <a:t>:  [a-z]+  =&gt; tout tant qu’on à uniquement des </a:t>
            </a:r>
            <a:r>
              <a:rPr lang="fr-FR" sz="1800" dirty="0" err="1" smtClean="0">
                <a:latin typeface="Calibri" panose="020F0502020204030204" pitchFamily="34" charset="0"/>
              </a:rPr>
              <a:t>minusucules</a:t>
            </a:r>
            <a:endParaRPr lang="fr-FR" sz="1800" dirty="0" smtClean="0">
              <a:latin typeface="Calibri" panose="020F0502020204030204" pitchFamily="34" charset="0"/>
            </a:endParaRPr>
          </a:p>
          <a:p>
            <a:r>
              <a:rPr lang="fr-FR" sz="1800" dirty="0" err="1" smtClean="0">
                <a:latin typeface="Calibri" panose="020F0502020204030204" pitchFamily="34" charset="0"/>
              </a:rPr>
              <a:t>Lazy</a:t>
            </a:r>
            <a:r>
              <a:rPr lang="fr-FR" sz="1800" dirty="0" smtClean="0">
                <a:latin typeface="Calibri" panose="020F0502020204030204" pitchFamily="34" charset="0"/>
              </a:rPr>
              <a:t> : [a-z]+?\\n =&gt; tout jusqu’au premier retour à la ligne sans recherche supplémentaires</a:t>
            </a:r>
          </a:p>
          <a:p>
            <a:r>
              <a:rPr lang="fr-FR" sz="1800" dirty="0" err="1" smtClean="0">
                <a:latin typeface="Calibri" panose="020F0502020204030204" pitchFamily="34" charset="0"/>
              </a:rPr>
              <a:t>Quantifiers</a:t>
            </a:r>
            <a:r>
              <a:rPr lang="fr-FR" sz="1800" dirty="0" smtClean="0">
                <a:latin typeface="Calibri" panose="020F0502020204030204" pitchFamily="34" charset="0"/>
              </a:rPr>
              <a:t> : + (1 ou </a:t>
            </a:r>
            <a:r>
              <a:rPr lang="fr-FR" sz="1800" dirty="0" err="1" smtClean="0">
                <a:latin typeface="Calibri" panose="020F0502020204030204" pitchFamily="34" charset="0"/>
              </a:rPr>
              <a:t>plusieur</a:t>
            </a:r>
            <a:r>
              <a:rPr lang="fr-FR" sz="1800" dirty="0" smtClean="0">
                <a:latin typeface="Calibri" panose="020F0502020204030204" pitchFamily="34" charset="0"/>
              </a:rPr>
              <a:t>) ou * (0 ou plusieurs)</a:t>
            </a:r>
          </a:p>
          <a:p>
            <a:r>
              <a:rPr lang="fr-FR" sz="1800" dirty="0" smtClean="0">
                <a:latin typeface="Calibri" panose="020F0502020204030204" pitchFamily="34" charset="0"/>
                <a:hlinkClick r:id="rId2"/>
              </a:rPr>
              <a:t>http://regex101.com</a:t>
            </a:r>
            <a:endParaRPr lang="fr-FR" sz="18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fr-FR" sz="1800" dirty="0" smtClean="0">
              <a:latin typeface="Calibri" panose="020F0502020204030204" pitchFamily="34" charset="0"/>
            </a:endParaRPr>
          </a:p>
          <a:p>
            <a:endParaRPr lang="fr-FR" sz="1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</TotalTime>
  <Words>490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Java 101</vt:lpstr>
      <vt:lpstr>Les classes</vt:lpstr>
      <vt:lpstr>Interfaces</vt:lpstr>
      <vt:lpstr>Méthodes</vt:lpstr>
      <vt:lpstr>Tableaux</vt:lpstr>
      <vt:lpstr>List&lt;T&gt;</vt:lpstr>
      <vt:lpstr>HashMap&lt;T,T&gt;</vt:lpstr>
      <vt:lpstr>String</vt:lpstr>
      <vt:lpstr>Expressions régulières</vt:lpstr>
      <vt:lpstr>For(&lt;type&gt; value : container)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101</dc:title>
  <dc:creator>DaKi</dc:creator>
  <cp:lastModifiedBy>DaKi</cp:lastModifiedBy>
  <cp:revision>18</cp:revision>
  <dcterms:created xsi:type="dcterms:W3CDTF">2006-08-16T00:00:00Z</dcterms:created>
  <dcterms:modified xsi:type="dcterms:W3CDTF">2016-11-30T03:12:00Z</dcterms:modified>
</cp:coreProperties>
</file>