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Encode Sans"/>
      <p:regular r:id="rId15"/>
      <p:bold r:id="rId16"/>
    </p:embeddedFont>
    <p:embeddedFont>
      <p:font typeface="Encode Sans SemiBold"/>
      <p:regular r:id="rId17"/>
      <p:bold r:id="rId18"/>
    </p:embeddedFont>
    <p:embeddedFont>
      <p:font typeface="Encode Sans ExtraBold"/>
      <p:bold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Encode Sans Ligh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+Am3P7RC6VbEF/fb7XI/rKtR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22" Type="http://schemas.openxmlformats.org/officeDocument/2006/relationships/font" Target="fonts/RobotoLight-italic.fntdata"/><Relationship Id="rId21" Type="http://schemas.openxmlformats.org/officeDocument/2006/relationships/font" Target="fonts/RobotoLight-bold.fntdata"/><Relationship Id="rId24" Type="http://schemas.openxmlformats.org/officeDocument/2006/relationships/font" Target="fonts/EncodeSansLight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EncodeSans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EncodeSa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EncodeSansSemiBold-regular.fntdata"/><Relationship Id="rId16" Type="http://schemas.openxmlformats.org/officeDocument/2006/relationships/font" Target="fonts/EncodeSans-bold.fntdata"/><Relationship Id="rId19" Type="http://schemas.openxmlformats.org/officeDocument/2006/relationships/font" Target="fonts/EncodeSansExtraBold-bold.fntdata"/><Relationship Id="rId18" Type="http://schemas.openxmlformats.org/officeDocument/2006/relationships/font" Target="fonts/Encode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remplazar el logo 4.0 por el NO pixelado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bef8b08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dbef8b08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pgML1tpW-idA7Q0rEWR_VSwldhstQZQx/view?usp=sharing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onts.google.com/specimen/Encode+Sa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aYGfy6ou8PEEzyqjVNIxQUxNKCvy20f9/view?usp=sharin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C44AD">
                <a:alpha val="89019"/>
              </a:srgbClr>
            </a:gs>
            <a:gs pos="100000">
              <a:srgbClr val="9180BB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9518" l="8019" r="12741" t="0"/>
          <a:stretch/>
        </p:blipFill>
        <p:spPr>
          <a:xfrm rot="-5400000">
            <a:off x="2006613" y="-2006613"/>
            <a:ext cx="5132050" cy="91452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705625" y="1054400"/>
            <a:ext cx="56511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909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M</a:t>
            </a:r>
            <a:r>
              <a:rPr lang="es-419" sz="4909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anual de estilo</a:t>
            </a:r>
            <a:endParaRPr sz="4909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4009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 sz="4009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55476" l="29144" r="47093" t="17298"/>
          <a:stretch/>
        </p:blipFill>
        <p:spPr>
          <a:xfrm>
            <a:off x="705629" y="828670"/>
            <a:ext cx="1007545" cy="7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0" l="4251" r="0" t="0"/>
          <a:stretch/>
        </p:blipFill>
        <p:spPr>
          <a:xfrm>
            <a:off x="705625" y="3322075"/>
            <a:ext cx="6888151" cy="15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-7450"/>
            <a:ext cx="9144000" cy="13899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495725" y="232850"/>
            <a:ext cx="4190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 4.0</a:t>
            </a:r>
            <a:endParaRPr b="1" i="0" sz="20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600" u="sng" cap="none" strike="noStrike">
                <a:solidFill>
                  <a:srgbClr val="34C0DF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LOGOS</a:t>
            </a:r>
            <a:endParaRPr b="1" i="0" sz="1600" u="none" cap="none" strike="noStrike">
              <a:solidFill>
                <a:srgbClr val="34C0D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b="36290" l="15035" r="14803" t="34365"/>
          <a:stretch/>
        </p:blipFill>
        <p:spPr>
          <a:xfrm>
            <a:off x="495725" y="1813325"/>
            <a:ext cx="3064224" cy="128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35143" l="16598" r="15318" t="31999"/>
          <a:stretch/>
        </p:blipFill>
        <p:spPr>
          <a:xfrm>
            <a:off x="495725" y="3143254"/>
            <a:ext cx="3318061" cy="160129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1326704" y="654875"/>
            <a:ext cx="387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rgbClr val="374756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LINK</a:t>
            </a:r>
            <a:endParaRPr b="0" i="0" sz="1000" u="none" cap="none" strike="noStrike">
              <a:solidFill>
                <a:srgbClr val="374756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4546A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6">
            <a:alphaModFix/>
          </a:blip>
          <a:srcRect b="12579" l="18668" r="17791" t="14197"/>
          <a:stretch/>
        </p:blipFill>
        <p:spPr>
          <a:xfrm>
            <a:off x="4528407" y="2012800"/>
            <a:ext cx="1843518" cy="212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bef8b0875_0_0"/>
          <p:cNvSpPr/>
          <p:nvPr/>
        </p:nvSpPr>
        <p:spPr>
          <a:xfrm>
            <a:off x="0" y="-58750"/>
            <a:ext cx="3011700" cy="52023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dbef8b0875_0_0"/>
          <p:cNvSpPr txBox="1"/>
          <p:nvPr/>
        </p:nvSpPr>
        <p:spPr>
          <a:xfrm>
            <a:off x="4452013" y="1896075"/>
            <a:ext cx="1126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1100" u="none" cap="none" strike="noStrike">
                <a:solidFill>
                  <a:srgbClr val="374756"/>
                </a:solidFill>
                <a:latin typeface="Roboto Light"/>
                <a:ea typeface="Roboto Light"/>
                <a:cs typeface="Roboto Light"/>
                <a:sym typeface="Roboto Light"/>
              </a:rPr>
              <a:t>#50535c</a:t>
            </a:r>
            <a:endParaRPr b="0" i="1" sz="1100" u="none" cap="none" strike="noStrike">
              <a:solidFill>
                <a:srgbClr val="37475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g1dbef8b0875_0_0"/>
          <p:cNvSpPr/>
          <p:nvPr/>
        </p:nvSpPr>
        <p:spPr>
          <a:xfrm>
            <a:off x="4719625" y="1308832"/>
            <a:ext cx="591600" cy="591600"/>
          </a:xfrm>
          <a:prstGeom prst="ellipse">
            <a:avLst/>
          </a:prstGeom>
          <a:solidFill>
            <a:srgbClr val="5053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dbef8b0875_0_0"/>
          <p:cNvSpPr txBox="1"/>
          <p:nvPr/>
        </p:nvSpPr>
        <p:spPr>
          <a:xfrm>
            <a:off x="375606" y="251475"/>
            <a:ext cx="11268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rgbClr val="374756"/>
                </a:solidFill>
                <a:latin typeface="Roboto Light"/>
                <a:ea typeface="Roboto Light"/>
                <a:cs typeface="Roboto Light"/>
                <a:sym typeface="Roboto Light"/>
              </a:rPr>
              <a:t>ELEMENTOS</a:t>
            </a:r>
            <a:endParaRPr b="0" i="0" sz="1000" u="none" cap="none" strike="noStrike">
              <a:solidFill>
                <a:srgbClr val="37475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4546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6" name="Google Shape;76;g1dbef8b0875_0_0"/>
          <p:cNvCxnSpPr/>
          <p:nvPr/>
        </p:nvCxnSpPr>
        <p:spPr>
          <a:xfrm flipH="1">
            <a:off x="3631750" y="2661975"/>
            <a:ext cx="50508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g1dbef8b0875_0_0"/>
          <p:cNvSpPr txBox="1"/>
          <p:nvPr/>
        </p:nvSpPr>
        <p:spPr>
          <a:xfrm>
            <a:off x="3631750" y="965772"/>
            <a:ext cx="2062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BASES</a:t>
            </a:r>
            <a:endParaRPr b="1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g1dbef8b0875_0_0"/>
          <p:cNvCxnSpPr/>
          <p:nvPr/>
        </p:nvCxnSpPr>
        <p:spPr>
          <a:xfrm flipH="1">
            <a:off x="3631750" y="1165263"/>
            <a:ext cx="50508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g1dbef8b0875_0_0"/>
          <p:cNvCxnSpPr/>
          <p:nvPr/>
        </p:nvCxnSpPr>
        <p:spPr>
          <a:xfrm rot="10800000">
            <a:off x="375600" y="1946363"/>
            <a:ext cx="1896900" cy="2400"/>
          </a:xfrm>
          <a:prstGeom prst="straightConnector1">
            <a:avLst/>
          </a:prstGeom>
          <a:noFill/>
          <a:ln cap="flat" cmpd="sng" w="9525">
            <a:solidFill>
              <a:srgbClr val="37475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g1dbef8b0875_0_0"/>
          <p:cNvSpPr/>
          <p:nvPr/>
        </p:nvSpPr>
        <p:spPr>
          <a:xfrm>
            <a:off x="387850" y="876000"/>
            <a:ext cx="1512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200" u="none" cap="none" strike="noStrike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Paleta </a:t>
            </a:r>
            <a:r>
              <a:rPr b="0" i="0" lang="es-419" sz="2200" u="none" cap="none" strike="noStrike">
                <a:solidFill>
                  <a:srgbClr val="5F4A7C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cromática</a:t>
            </a:r>
            <a:r>
              <a:rPr b="1" i="0" lang="es-419" sz="2200" u="none" cap="none" strike="noStrike">
                <a:solidFill>
                  <a:srgbClr val="37BBED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 i="0" sz="2200" u="none" cap="none" strike="noStrike">
              <a:solidFill>
                <a:srgbClr val="37BBE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1" name="Google Shape;81;g1dbef8b0875_0_0"/>
          <p:cNvSpPr txBox="1"/>
          <p:nvPr/>
        </p:nvSpPr>
        <p:spPr>
          <a:xfrm>
            <a:off x="5538675" y="1896075"/>
            <a:ext cx="1126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1100" u="none" cap="none" strike="noStrike">
                <a:solidFill>
                  <a:srgbClr val="374756"/>
                </a:solidFill>
                <a:latin typeface="Roboto Light"/>
                <a:ea typeface="Roboto Light"/>
                <a:cs typeface="Roboto Light"/>
                <a:sym typeface="Roboto Light"/>
              </a:rPr>
              <a:t>#E9E7E8</a:t>
            </a:r>
            <a:endParaRPr b="0" i="1" sz="1100" u="none" cap="none" strike="noStrike">
              <a:solidFill>
                <a:srgbClr val="37475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g1dbef8b0875_0_0"/>
          <p:cNvSpPr/>
          <p:nvPr/>
        </p:nvSpPr>
        <p:spPr>
          <a:xfrm>
            <a:off x="5731500" y="1308832"/>
            <a:ext cx="591600" cy="591600"/>
          </a:xfrm>
          <a:prstGeom prst="ellipse">
            <a:avLst/>
          </a:prstGeom>
          <a:solidFill>
            <a:srgbClr val="E9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dbef8b0875_0_0"/>
          <p:cNvSpPr txBox="1"/>
          <p:nvPr/>
        </p:nvSpPr>
        <p:spPr>
          <a:xfrm>
            <a:off x="3631750" y="2458800"/>
            <a:ext cx="49932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ACENTOS DE COLOR </a:t>
            </a:r>
            <a:endParaRPr b="1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1dbef8b0875_0_0"/>
          <p:cNvSpPr txBox="1"/>
          <p:nvPr/>
        </p:nvSpPr>
        <p:spPr>
          <a:xfrm>
            <a:off x="3558200" y="1896075"/>
            <a:ext cx="890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-419" sz="1100">
                <a:solidFill>
                  <a:srgbClr val="374756"/>
                </a:solidFill>
                <a:latin typeface="Roboto Light"/>
                <a:ea typeface="Roboto Light"/>
                <a:cs typeface="Roboto Light"/>
                <a:sym typeface="Roboto Light"/>
              </a:rPr>
              <a:t>#1E1E1E</a:t>
            </a:r>
            <a:endParaRPr b="0" i="1" sz="1100" u="none" cap="none" strike="noStrike">
              <a:solidFill>
                <a:srgbClr val="37475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g1dbef8b0875_0_0"/>
          <p:cNvSpPr/>
          <p:nvPr/>
        </p:nvSpPr>
        <p:spPr>
          <a:xfrm>
            <a:off x="3707750" y="1308832"/>
            <a:ext cx="591600" cy="591600"/>
          </a:xfrm>
          <a:prstGeom prst="ellipse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dbef8b0875_0_0"/>
          <p:cNvSpPr txBox="1"/>
          <p:nvPr/>
        </p:nvSpPr>
        <p:spPr>
          <a:xfrm>
            <a:off x="4452013" y="3405075"/>
            <a:ext cx="1126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None/>
            </a:pPr>
            <a:r>
              <a:rPr b="0" i="1" lang="es-419" sz="1100" u="none" cap="none" strike="noStrike">
                <a:solidFill>
                  <a:srgbClr val="374756"/>
                </a:solidFill>
                <a:latin typeface="Roboto Light"/>
                <a:ea typeface="Roboto Light"/>
                <a:cs typeface="Roboto Light"/>
                <a:sym typeface="Roboto Light"/>
              </a:rPr>
              <a:t>#C5DA2D</a:t>
            </a:r>
            <a:endParaRPr b="0" i="1" sz="1100" u="none" cap="none" strike="noStrike">
              <a:solidFill>
                <a:srgbClr val="37475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" name="Google Shape;87;g1dbef8b0875_0_0"/>
          <p:cNvSpPr/>
          <p:nvPr/>
        </p:nvSpPr>
        <p:spPr>
          <a:xfrm>
            <a:off x="4719625" y="2817832"/>
            <a:ext cx="591600" cy="591600"/>
          </a:xfrm>
          <a:prstGeom prst="ellipse">
            <a:avLst/>
          </a:prstGeom>
          <a:solidFill>
            <a:srgbClr val="C5DA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dbef8b0875_0_0"/>
          <p:cNvSpPr txBox="1"/>
          <p:nvPr/>
        </p:nvSpPr>
        <p:spPr>
          <a:xfrm>
            <a:off x="5463900" y="3405075"/>
            <a:ext cx="1126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None/>
            </a:pPr>
            <a:r>
              <a:rPr b="0" i="1" lang="es-419" sz="1100" u="none" cap="none" strike="noStrike">
                <a:solidFill>
                  <a:srgbClr val="374756"/>
                </a:solidFill>
                <a:latin typeface="Roboto Light"/>
                <a:ea typeface="Roboto Light"/>
                <a:cs typeface="Roboto Light"/>
                <a:sym typeface="Roboto Light"/>
              </a:rPr>
              <a:t>#34C0DF</a:t>
            </a:r>
            <a:endParaRPr b="0" i="1" sz="1100" u="none" cap="none" strike="noStrike">
              <a:solidFill>
                <a:srgbClr val="37475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g1dbef8b0875_0_0"/>
          <p:cNvSpPr/>
          <p:nvPr/>
        </p:nvSpPr>
        <p:spPr>
          <a:xfrm>
            <a:off x="5731500" y="2817832"/>
            <a:ext cx="591600" cy="591600"/>
          </a:xfrm>
          <a:prstGeom prst="ellipse">
            <a:avLst/>
          </a:prstGeom>
          <a:solidFill>
            <a:srgbClr val="34C0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dbef8b0875_0_0"/>
          <p:cNvSpPr txBox="1"/>
          <p:nvPr/>
        </p:nvSpPr>
        <p:spPr>
          <a:xfrm>
            <a:off x="6475763" y="3405075"/>
            <a:ext cx="1126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None/>
            </a:pPr>
            <a:r>
              <a:rPr b="0" i="1" lang="es-419" sz="1100" u="none" cap="none" strike="noStrike">
                <a:solidFill>
                  <a:srgbClr val="374756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#E71964</a:t>
            </a:r>
            <a:endParaRPr b="0" i="1" sz="1100" u="none" cap="none" strike="noStrike">
              <a:solidFill>
                <a:srgbClr val="37475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g1dbef8b0875_0_0"/>
          <p:cNvSpPr/>
          <p:nvPr/>
        </p:nvSpPr>
        <p:spPr>
          <a:xfrm>
            <a:off x="6743375" y="2817832"/>
            <a:ext cx="591600" cy="591600"/>
          </a:xfrm>
          <a:prstGeom prst="ellipse">
            <a:avLst/>
          </a:prstGeom>
          <a:solidFill>
            <a:srgbClr val="E719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dbef8b0875_0_0"/>
          <p:cNvSpPr txBox="1"/>
          <p:nvPr/>
        </p:nvSpPr>
        <p:spPr>
          <a:xfrm>
            <a:off x="7487650" y="3405075"/>
            <a:ext cx="1126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None/>
            </a:pPr>
            <a:r>
              <a:rPr b="0" i="1" lang="es-419" sz="1100" u="none" cap="none" strike="noStrike">
                <a:solidFill>
                  <a:srgbClr val="374756"/>
                </a:solidFill>
                <a:latin typeface="Roboto Light"/>
                <a:ea typeface="Roboto Light"/>
                <a:cs typeface="Roboto Light"/>
                <a:sym typeface="Roboto Light"/>
              </a:rPr>
              <a:t>#6E2F93</a:t>
            </a:r>
            <a:endParaRPr b="0" i="1" sz="1100" u="none" cap="none" strike="noStrike">
              <a:solidFill>
                <a:srgbClr val="37475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g1dbef8b0875_0_0"/>
          <p:cNvSpPr/>
          <p:nvPr/>
        </p:nvSpPr>
        <p:spPr>
          <a:xfrm>
            <a:off x="7755250" y="2817832"/>
            <a:ext cx="591600" cy="591600"/>
          </a:xfrm>
          <a:prstGeom prst="ellipse">
            <a:avLst/>
          </a:prstGeom>
          <a:solidFill>
            <a:srgbClr val="6E2F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dbef8b0875_0_0"/>
          <p:cNvSpPr txBox="1"/>
          <p:nvPr/>
        </p:nvSpPr>
        <p:spPr>
          <a:xfrm>
            <a:off x="3558200" y="3405075"/>
            <a:ext cx="890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1100" u="none" cap="none" strike="noStrike">
                <a:solidFill>
                  <a:srgbClr val="374756"/>
                </a:solidFill>
                <a:latin typeface="Roboto Light"/>
                <a:ea typeface="Roboto Light"/>
                <a:cs typeface="Roboto Light"/>
                <a:sym typeface="Roboto Light"/>
              </a:rPr>
              <a:t>#f1a51fff</a:t>
            </a:r>
            <a:endParaRPr b="0" i="1" sz="1100" u="none" cap="none" strike="noStrike">
              <a:solidFill>
                <a:srgbClr val="37475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g1dbef8b0875_0_0"/>
          <p:cNvSpPr/>
          <p:nvPr/>
        </p:nvSpPr>
        <p:spPr>
          <a:xfrm>
            <a:off x="3707750" y="2817832"/>
            <a:ext cx="591600" cy="591600"/>
          </a:xfrm>
          <a:prstGeom prst="ellipse">
            <a:avLst/>
          </a:prstGeom>
          <a:solidFill>
            <a:srgbClr val="F1A5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dbef8b0875_0_0"/>
          <p:cNvSpPr txBox="1"/>
          <p:nvPr/>
        </p:nvSpPr>
        <p:spPr>
          <a:xfrm>
            <a:off x="6667175" y="1896075"/>
            <a:ext cx="7845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419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#9E69C5</a:t>
            </a:r>
            <a:endParaRPr b="0" i="1" sz="1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37475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g1dbef8b0875_0_0"/>
          <p:cNvSpPr/>
          <p:nvPr/>
        </p:nvSpPr>
        <p:spPr>
          <a:xfrm>
            <a:off x="6707325" y="1308832"/>
            <a:ext cx="591600" cy="591600"/>
          </a:xfrm>
          <a:prstGeom prst="ellipse">
            <a:avLst/>
          </a:prstGeom>
          <a:solidFill>
            <a:srgbClr val="9E6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/>
          <p:nvPr/>
        </p:nvSpPr>
        <p:spPr>
          <a:xfrm>
            <a:off x="0" y="50"/>
            <a:ext cx="3011700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296650" y="1683500"/>
            <a:ext cx="23040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419" u="none" cap="none" strike="noStrike">
                <a:solidFill>
                  <a:srgbClr val="000000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rPr>
              <a:t>FAMILIA TIPOGRÁFICA </a:t>
            </a:r>
            <a:br>
              <a:rPr b="0" i="0" lang="es-419" u="none" cap="none" strike="noStrike">
                <a:solidFill>
                  <a:srgbClr val="000000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rPr>
            </a:br>
            <a:r>
              <a:rPr b="0" i="0" lang="es-419" u="none" cap="none" strike="noStrike">
                <a:solidFill>
                  <a:srgbClr val="000000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rPr>
              <a:t>PRINCIPAL</a:t>
            </a:r>
            <a:endParaRPr b="0" i="0" u="none" cap="none" strike="noStrike">
              <a:solidFill>
                <a:srgbClr val="000000"/>
              </a:solidFill>
              <a:latin typeface="Encode Sans ExtraBold"/>
              <a:ea typeface="Encode Sans ExtraBold"/>
              <a:cs typeface="Encode Sans ExtraBold"/>
              <a:sym typeface="Encode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u="none" cap="none" strike="noStrike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Para títulos y textos se utilizará la familia tipográfica Encode Sans en sus variables SemiBold y Extrabold. Cómo tipografías secundarias utilizamos la tipografía IBM PLEX MONO</a:t>
            </a:r>
            <a:endParaRPr b="0" i="0" u="none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3440575" y="876000"/>
            <a:ext cx="25872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9E69C5"/>
                </a:solidFill>
                <a:latin typeface="Encode Sans"/>
                <a:ea typeface="Encode Sans"/>
                <a:cs typeface="Encode Sans"/>
                <a:sym typeface="Encode Sans"/>
              </a:rPr>
              <a:t>Encode Sans Normal</a:t>
            </a:r>
            <a:endParaRPr b="0" i="0" sz="2400" u="none" cap="none" strike="noStrike">
              <a:solidFill>
                <a:srgbClr val="9E69C5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rgbClr val="9E69C5"/>
                </a:solidFill>
                <a:latin typeface="Encode Sans"/>
                <a:ea typeface="Encode Sans"/>
                <a:cs typeface="Encode Sans"/>
                <a:sym typeface="Encode Sans"/>
              </a:rPr>
              <a:t>Encode Sans Bold</a:t>
            </a:r>
            <a:endParaRPr b="1" i="0" sz="2400" u="none" cap="none" strike="noStrike">
              <a:solidFill>
                <a:srgbClr val="9E69C5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7BBE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374056" y="251475"/>
            <a:ext cx="11268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rgbClr val="374756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ELEMENTOS</a:t>
            </a:r>
            <a:endParaRPr b="0" i="0" sz="1000" u="none" cap="none" strike="noStrike">
              <a:solidFill>
                <a:srgbClr val="374756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4546A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</p:txBody>
      </p:sp>
      <p:cxnSp>
        <p:nvCxnSpPr>
          <p:cNvPr id="106" name="Google Shape;106;p5"/>
          <p:cNvCxnSpPr/>
          <p:nvPr/>
        </p:nvCxnSpPr>
        <p:spPr>
          <a:xfrm rot="10800000">
            <a:off x="374050" y="1498350"/>
            <a:ext cx="2149200" cy="0"/>
          </a:xfrm>
          <a:prstGeom prst="straightConnector1">
            <a:avLst/>
          </a:prstGeom>
          <a:noFill/>
          <a:ln cap="flat" cmpd="sng" w="9525">
            <a:solidFill>
              <a:srgbClr val="37475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5"/>
          <p:cNvSpPr/>
          <p:nvPr/>
        </p:nvSpPr>
        <p:spPr>
          <a:xfrm>
            <a:off x="353850" y="876000"/>
            <a:ext cx="1705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2200" u="none" cap="none" strike="noStrike">
                <a:solidFill>
                  <a:srgbClr val="7C44AD"/>
                </a:solidFill>
                <a:latin typeface="Encode Sans"/>
                <a:ea typeface="Encode Sans"/>
                <a:cs typeface="Encode Sans"/>
                <a:sym typeface="Encode Sans"/>
              </a:rPr>
              <a:t>Tipografías</a:t>
            </a:r>
            <a:endParaRPr b="1" i="0" sz="2200" u="none" cap="none" strike="noStrike">
              <a:solidFill>
                <a:srgbClr val="7C44A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3440575" y="456975"/>
            <a:ext cx="414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-419" sz="2300" u="none" cap="none" strike="noStrik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rPr>
              <a:t>Principal:</a:t>
            </a:r>
            <a:endParaRPr b="1" i="0" sz="2300" u="none" cap="none" strike="noStrike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3516425" y="2909300"/>
            <a:ext cx="2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rgbClr val="34C0D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Descargar</a:t>
            </a:r>
            <a:endParaRPr>
              <a:solidFill>
                <a:srgbClr val="34C0D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0" y="50"/>
            <a:ext cx="3011700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3386100" y="689000"/>
            <a:ext cx="51573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u="none" cap="none" strike="noStrike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En caso de utilizarse el logo del ministerio como el de la Secretaría, deberán respetar el rango de jerarquía; esto es Ministerio primero y luego Secretaria.</a:t>
            </a:r>
            <a:endParaRPr b="0" i="0" u="none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u="none" cap="none" strike="noStrike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En caso de utilizar ambos logos, deberá utilizarse el diseño con escudo del Ministerio y sin escudo en el caso de la Secretaria</a:t>
            </a:r>
            <a:endParaRPr b="0" i="0" u="none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6"/>
          <p:cNvCxnSpPr/>
          <p:nvPr/>
        </p:nvCxnSpPr>
        <p:spPr>
          <a:xfrm rot="10800000">
            <a:off x="374050" y="2107350"/>
            <a:ext cx="2149200" cy="0"/>
          </a:xfrm>
          <a:prstGeom prst="straightConnector1">
            <a:avLst/>
          </a:prstGeom>
          <a:noFill/>
          <a:ln cap="flat" cmpd="sng" w="9525">
            <a:solidFill>
              <a:srgbClr val="37475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6"/>
          <p:cNvSpPr/>
          <p:nvPr/>
        </p:nvSpPr>
        <p:spPr>
          <a:xfrm>
            <a:off x="391050" y="689000"/>
            <a:ext cx="1705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2200" u="sng" cap="none" strike="noStrike">
                <a:solidFill>
                  <a:srgbClr val="34C0DF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Aplicación de logos Ministerio</a:t>
            </a:r>
            <a:endParaRPr b="1" i="0" sz="2200" u="none" cap="none" strike="noStrike">
              <a:solidFill>
                <a:srgbClr val="34C0D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2368" y="2741450"/>
            <a:ext cx="2377866" cy="56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8150" y="2639152"/>
            <a:ext cx="2308151" cy="7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C44AD">
                <a:alpha val="89019"/>
              </a:srgbClr>
            </a:gs>
            <a:gs pos="100000">
              <a:srgbClr val="9180B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9518" l="8019" r="12741" t="0"/>
          <a:stretch/>
        </p:blipFill>
        <p:spPr>
          <a:xfrm rot="-5400000">
            <a:off x="2006613" y="-2006613"/>
            <a:ext cx="5132050" cy="914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4248" r="6870" t="0"/>
          <a:stretch/>
        </p:blipFill>
        <p:spPr>
          <a:xfrm>
            <a:off x="1375712" y="1901600"/>
            <a:ext cx="6393851" cy="15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