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63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86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074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1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397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451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1727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425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775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79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077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0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66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71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84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10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F1E5D4-E4E9-45BE-B80F-CA1C01B08631}" type="datetimeFigureOut">
              <a:rPr lang="fr-CA" smtClean="0"/>
              <a:t>2021-11-22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801F12-86FA-44B0-AEC6-5B7F2013548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240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JupyterProjects/420-A58-BB/projet/A58_Deconvolution_v4.ipynb#4)-Approche-1:--Application-de-Kmeans-avec-K-=-13-et-utilisation-de-masques-pour-l'affichage-des-clust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BB2-7967-44F2-9446-0EFE237B2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300" dirty="0" err="1">
                <a:latin typeface="Corbel" panose="020B0503020204020204" pitchFamily="34" charset="0"/>
              </a:rPr>
              <a:t>Projet</a:t>
            </a:r>
            <a:r>
              <a:rPr lang="es-PE" sz="5300" dirty="0">
                <a:latin typeface="Corbel" panose="020B0503020204020204" pitchFamily="34" charset="0"/>
              </a:rPr>
              <a:t> de </a:t>
            </a:r>
            <a:r>
              <a:rPr lang="es-PE" sz="5300" dirty="0" err="1">
                <a:latin typeface="Corbel" panose="020B0503020204020204" pitchFamily="34" charset="0"/>
              </a:rPr>
              <a:t>Session</a:t>
            </a:r>
            <a:br>
              <a:rPr lang="es-PE" sz="5300" dirty="0">
                <a:latin typeface="Corbel" panose="020B0503020204020204" pitchFamily="34" charset="0"/>
              </a:rPr>
            </a:br>
            <a:r>
              <a:rPr lang="es-PE" sz="4900" dirty="0" err="1">
                <a:latin typeface="Corbel" panose="020B0503020204020204" pitchFamily="34" charset="0"/>
              </a:rPr>
              <a:t>Déconvolution</a:t>
            </a:r>
            <a:r>
              <a:rPr lang="es-PE" sz="4900" dirty="0">
                <a:latin typeface="Corbel" panose="020B0503020204020204" pitchFamily="34" charset="0"/>
              </a:rPr>
              <a:t> d</a:t>
            </a:r>
            <a:r>
              <a:rPr lang="en-CA" sz="4900" dirty="0">
                <a:latin typeface="Corbel" panose="020B0503020204020204" pitchFamily="34" charset="0"/>
              </a:rPr>
              <a:t>’image</a:t>
            </a:r>
            <a:br>
              <a:rPr lang="es-PE" sz="4900" dirty="0">
                <a:latin typeface="Corbel" panose="020B0503020204020204" pitchFamily="34" charset="0"/>
              </a:rPr>
            </a:br>
            <a:r>
              <a:rPr lang="es-PE" sz="2800" dirty="0" err="1">
                <a:latin typeface="Corbel" panose="020B0503020204020204" pitchFamily="34" charset="0"/>
              </a:rPr>
              <a:t>Algorithmes</a:t>
            </a:r>
            <a:r>
              <a:rPr lang="es-PE" sz="2800" dirty="0">
                <a:latin typeface="Corbel" panose="020B0503020204020204" pitchFamily="34" charset="0"/>
              </a:rPr>
              <a:t> </a:t>
            </a:r>
            <a:r>
              <a:rPr lang="es-PE" sz="2800" dirty="0" err="1">
                <a:latin typeface="Corbel" panose="020B0503020204020204" pitchFamily="34" charset="0"/>
              </a:rPr>
              <a:t>d’apprentissage</a:t>
            </a:r>
            <a:r>
              <a:rPr lang="es-PE" sz="2800" dirty="0">
                <a:latin typeface="Corbel" panose="020B0503020204020204" pitchFamily="34" charset="0"/>
              </a:rPr>
              <a:t> non supervisé</a:t>
            </a:r>
            <a:br>
              <a:rPr lang="es-PE" sz="2800" dirty="0">
                <a:latin typeface="Corbel" panose="020B0503020204020204" pitchFamily="34" charset="0"/>
              </a:rPr>
            </a:br>
            <a:r>
              <a:rPr lang="fr-CA" sz="25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Nathalie Jourdan</a:t>
            </a:r>
            <a:endParaRPr lang="fr-CA" sz="2500" dirty="0"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376F2-9E10-4B1A-B4AF-D028CABF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0049" y="5086836"/>
            <a:ext cx="2279706" cy="138853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Ricardo Vallejo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Yulia Kalugina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Emil Davila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D17F3A-3547-4AE1-9BEE-ECEE610B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55" y="130217"/>
            <a:ext cx="2095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5524" y="53138"/>
            <a:ext cx="9286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Approche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II : </a:t>
            </a:r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masquage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pour elimination recurrent de clusters </a:t>
            </a:r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apres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K-means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50" y="1402761"/>
            <a:ext cx="835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K-means  avec  K=3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44" y="1747782"/>
            <a:ext cx="3322467" cy="21706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61741" y="3311720"/>
            <a:ext cx="5080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err="1"/>
              <a:t>lower_limit</a:t>
            </a:r>
            <a:r>
              <a:rPr lang="en-CA" sz="1400" dirty="0"/>
              <a:t> = (166, 0, 0)</a:t>
            </a:r>
          </a:p>
          <a:p>
            <a:r>
              <a:rPr lang="en-CA" sz="1400" dirty="0" err="1"/>
              <a:t>upper_limit</a:t>
            </a:r>
            <a:r>
              <a:rPr lang="en-CA" sz="1400" dirty="0"/>
              <a:t> = (255, 255, 255)</a:t>
            </a:r>
          </a:p>
          <a:p>
            <a:r>
              <a:rPr lang="en-CA" sz="1400" dirty="0"/>
              <a:t>mask = cv2.inRange(</a:t>
            </a:r>
            <a:r>
              <a:rPr lang="en-CA" sz="1400" dirty="0" err="1"/>
              <a:t>masked_imageX</a:t>
            </a:r>
            <a:r>
              <a:rPr lang="en-CA" sz="1400" dirty="0"/>
              <a:t>, </a:t>
            </a:r>
            <a:r>
              <a:rPr lang="en-CA" sz="1400" dirty="0" err="1"/>
              <a:t>lower_limit</a:t>
            </a:r>
            <a:r>
              <a:rPr lang="en-CA" sz="1400" dirty="0"/>
              <a:t>, </a:t>
            </a:r>
            <a:r>
              <a:rPr lang="en-CA" sz="1400" dirty="0" err="1"/>
              <a:t>upper_limit</a:t>
            </a:r>
            <a:r>
              <a:rPr lang="en-CA" sz="1400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FAC209-6054-48C2-A558-5838ECF9B5A7}"/>
              </a:ext>
            </a:extLst>
          </p:cNvPr>
          <p:cNvGrpSpPr/>
          <p:nvPr/>
        </p:nvGrpSpPr>
        <p:grpSpPr>
          <a:xfrm>
            <a:off x="309564" y="4152298"/>
            <a:ext cx="11720947" cy="2584932"/>
            <a:chOff x="309564" y="4152298"/>
            <a:chExt cx="11720947" cy="25849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D66EFA-34F9-49ED-9FC1-A2DC586F55DC}"/>
                </a:ext>
              </a:extLst>
            </p:cNvPr>
            <p:cNvSpPr/>
            <p:nvPr/>
          </p:nvSpPr>
          <p:spPr>
            <a:xfrm>
              <a:off x="309564" y="4152298"/>
              <a:ext cx="11720947" cy="25849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14" y="4445563"/>
              <a:ext cx="3220867" cy="2019352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3954614" y="5485967"/>
              <a:ext cx="552450" cy="202821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77028" y="4152298"/>
              <a:ext cx="30764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Masque I: elimination cluster 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61741" y="4152298"/>
              <a:ext cx="4283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Masque II: elimination de tout </a:t>
              </a:r>
              <a:r>
                <a:rPr lang="en-CA" dirty="0" err="1"/>
                <a:t>sauf</a:t>
              </a:r>
              <a:r>
                <a:rPr lang="en-CA" dirty="0"/>
                <a:t> </a:t>
              </a:r>
              <a:r>
                <a:rPr lang="en-CA" dirty="0" err="1"/>
                <a:t>inRange</a:t>
              </a:r>
              <a:endParaRPr lang="en-CA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665" y="4385533"/>
              <a:ext cx="7191893" cy="2196141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7915715" y="5485967"/>
              <a:ext cx="552450" cy="202821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264" y="1801709"/>
            <a:ext cx="2799732" cy="13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1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AC9A-7B85-43AA-9E68-020248EB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9708"/>
          </a:xfrm>
        </p:spPr>
        <p:txBody>
          <a:bodyPr/>
          <a:lstStyle/>
          <a:p>
            <a:r>
              <a:rPr lang="fr-CA" dirty="0"/>
              <a:t>Comparaison de résultats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D5E2C-2160-4132-97D2-9D2AEB0F2DE1}"/>
              </a:ext>
            </a:extLst>
          </p:cNvPr>
          <p:cNvSpPr txBox="1"/>
          <p:nvPr/>
        </p:nvSpPr>
        <p:spPr>
          <a:xfrm>
            <a:off x="3298899" y="201888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Approche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745B-650B-4C4B-AB45-6B478E946291}"/>
              </a:ext>
            </a:extLst>
          </p:cNvPr>
          <p:cNvSpPr txBox="1"/>
          <p:nvPr/>
        </p:nvSpPr>
        <p:spPr>
          <a:xfrm>
            <a:off x="8415341" y="201888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Approche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D2C9-36D6-419F-A559-96E291E4EF28}"/>
              </a:ext>
            </a:extLst>
          </p:cNvPr>
          <p:cNvSpPr txBox="1"/>
          <p:nvPr/>
        </p:nvSpPr>
        <p:spPr>
          <a:xfrm>
            <a:off x="4968768" y="5298462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/>
              <a:t>1.33 %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F1CA5-B53E-47A6-A9F0-94DCADC053B5}"/>
              </a:ext>
            </a:extLst>
          </p:cNvPr>
          <p:cNvSpPr txBox="1"/>
          <p:nvPr/>
        </p:nvSpPr>
        <p:spPr>
          <a:xfrm>
            <a:off x="10226836" y="5298462"/>
            <a:ext cx="115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/>
              <a:t>0.67 %</a:t>
            </a:r>
          </a:p>
        </p:txBody>
      </p:sp>
      <p:pic>
        <p:nvPicPr>
          <p:cNvPr id="15" name="Picture 14" descr="A city at night&#10;&#10;Description automatically generated with medium confidence">
            <a:extLst>
              <a:ext uri="{FF2B5EF4-FFF2-40B4-BE49-F238E27FC236}">
                <a16:creationId xmlns:a16="http://schemas.microsoft.com/office/drawing/2014/main" id="{7D07A10C-CAC5-42CC-B04E-2AC9775B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48" y="2396145"/>
            <a:ext cx="3208630" cy="2011680"/>
          </a:xfrm>
          <a:prstGeom prst="rect">
            <a:avLst/>
          </a:prstGeom>
        </p:spPr>
      </p:pic>
      <p:pic>
        <p:nvPicPr>
          <p:cNvPr id="17" name="Picture 16" descr="A city at night&#10;&#10;Description automatically generated with medium confidence">
            <a:extLst>
              <a:ext uri="{FF2B5EF4-FFF2-40B4-BE49-F238E27FC236}">
                <a16:creationId xmlns:a16="http://schemas.microsoft.com/office/drawing/2014/main" id="{C8D7871F-DF37-4ED6-8798-7B42E7143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84" y="2396145"/>
            <a:ext cx="3208629" cy="2011680"/>
          </a:xfrm>
          <a:prstGeom prst="rect">
            <a:avLst/>
          </a:prstGeom>
        </p:spPr>
      </p:pic>
      <p:pic>
        <p:nvPicPr>
          <p:cNvPr id="9" name="Content Placeholder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B1C7783-DF11-4EEE-B128-DF084E22A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59" y="4464784"/>
            <a:ext cx="2343477" cy="2026315"/>
          </a:xfr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C4687ED-9789-4FBB-8DF5-36EF155E73CF}"/>
              </a:ext>
            </a:extLst>
          </p:cNvPr>
          <p:cNvGrpSpPr/>
          <p:nvPr/>
        </p:nvGrpSpPr>
        <p:grpSpPr>
          <a:xfrm>
            <a:off x="2679524" y="4415757"/>
            <a:ext cx="2343477" cy="2124371"/>
            <a:chOff x="2679524" y="4415757"/>
            <a:chExt cx="2343477" cy="21243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ABDD49B-233D-452D-B1ED-471B38AF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9524" y="4415757"/>
              <a:ext cx="2343477" cy="2124371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EADC1EE-1B76-4B24-AFE3-ECD006FA6275}"/>
                </a:ext>
              </a:extLst>
            </p:cNvPr>
            <p:cNvGrpSpPr/>
            <p:nvPr/>
          </p:nvGrpSpPr>
          <p:grpSpPr>
            <a:xfrm>
              <a:off x="3048000" y="5051108"/>
              <a:ext cx="767311" cy="426833"/>
              <a:chOff x="3048000" y="5051108"/>
              <a:chExt cx="767311" cy="4268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9C2D9B0-F1A0-4224-A48D-C1B4C72C7B81}"/>
                  </a:ext>
                </a:extLst>
              </p:cNvPr>
              <p:cNvGrpSpPr/>
              <p:nvPr/>
            </p:nvGrpSpPr>
            <p:grpSpPr>
              <a:xfrm>
                <a:off x="3049905" y="5128260"/>
                <a:ext cx="765406" cy="349681"/>
                <a:chOff x="3049905" y="5128260"/>
                <a:chExt cx="765406" cy="349681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F6D77DF-3587-4E27-ACB6-2E619313C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9905" y="5193030"/>
                  <a:ext cx="765406" cy="284911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4029D21-B905-4BE5-8E80-638090E5F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8480" y="5128260"/>
                  <a:ext cx="736831" cy="349681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4C168418-6251-45FD-A27B-58BF9697CA70}"/>
                  </a:ext>
                </a:extLst>
              </p:cNvPr>
              <p:cNvSpPr/>
              <p:nvPr/>
            </p:nvSpPr>
            <p:spPr>
              <a:xfrm rot="17845630">
                <a:off x="3011806" y="5087302"/>
                <a:ext cx="283844" cy="211455"/>
              </a:xfrm>
              <a:prstGeom prst="arc">
                <a:avLst>
                  <a:gd name="adj1" fmla="val 14489448"/>
                  <a:gd name="adj2" fmla="val 16921789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84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A050-8EAF-4C00-8F27-AF64C060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/>
          <a:lstStyle/>
          <a:p>
            <a:r>
              <a:rPr lang="fr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98FD-68C2-4698-8921-F34F6D6F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C'est possible d'utiliser l'algorithme </a:t>
            </a:r>
            <a:r>
              <a:rPr lang="fr-CA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 pour identifier la floraison dans l'image.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Le résultat peut être utilisé pour faire un suivi de la floraison dans le temps (Liste de images prises tout au long de l'année)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Une amélioration de la précession pourrait être nécessaire. On utilise le deuxième approche comme point de référence pour évaluer la </a:t>
            </a:r>
            <a:r>
              <a:rPr lang="fr-CA" b="0" i="0" dirty="0" err="1">
                <a:solidFill>
                  <a:srgbClr val="000000"/>
                </a:solidFill>
                <a:effectLst/>
                <a:latin typeface="Helvetica Neue"/>
              </a:rPr>
              <a:t>précission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Plusieurs approches possibles.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L'implémentation de l'algorithme </a:t>
            </a:r>
            <a:r>
              <a:rPr lang="fr-CA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 de la librairie </a:t>
            </a:r>
            <a:r>
              <a:rPr lang="fr-CA" b="0" i="0" dirty="0" err="1">
                <a:solidFill>
                  <a:srgbClr val="000000"/>
                </a:solidFill>
                <a:effectLst/>
                <a:latin typeface="Helvetica Neue"/>
              </a:rPr>
              <a:t>OpenCV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 a été utilisé dans le premier approche parce qu’il fourni plus de paramètres. L’implémentation de l’algorithme </a:t>
            </a:r>
            <a:r>
              <a:rPr lang="fr-CA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 de la librairie </a:t>
            </a:r>
            <a:r>
              <a:rPr lang="fr-CA" b="0" i="0" dirty="0" err="1">
                <a:solidFill>
                  <a:srgbClr val="000000"/>
                </a:solidFill>
                <a:effectLst/>
                <a:latin typeface="Helvetica Neue"/>
              </a:rPr>
              <a:t>sklearn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 donne </a:t>
            </a:r>
            <a:r>
              <a:rPr lang="fr-CA" dirty="0">
                <a:solidFill>
                  <a:srgbClr val="000000"/>
                </a:solidFill>
                <a:latin typeface="Helvetica Neue"/>
              </a:rPr>
              <a:t>des </a:t>
            </a:r>
            <a:r>
              <a:rPr lang="fr-CA" b="0" i="0" dirty="0">
                <a:solidFill>
                  <a:srgbClr val="000000"/>
                </a:solidFill>
                <a:effectLst/>
                <a:latin typeface="Helvetica Neue"/>
              </a:rPr>
              <a:t>résultats similaires.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D50A-83BD-4504-9139-7AEEF6B7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Point de départ: Une image</a:t>
            </a:r>
            <a:br>
              <a:rPr lang="fr-CA" dirty="0"/>
            </a:br>
            <a:r>
              <a:rPr lang="fr-CA" dirty="0"/>
              <a:t>Définition de déconvolution</a:t>
            </a:r>
          </a:p>
        </p:txBody>
      </p:sp>
      <p:pic>
        <p:nvPicPr>
          <p:cNvPr id="5" name="Content Placeholder 4" descr="A field of grass with tree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1E1C5071-D5C8-4C7E-B87E-1499AAD2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01" y="2188093"/>
            <a:ext cx="6577731" cy="4123969"/>
          </a:xfrm>
        </p:spPr>
      </p:pic>
    </p:spTree>
    <p:extLst>
      <p:ext uri="{BB962C8B-B14F-4D97-AF65-F5344CB8AC3E}">
        <p14:creationId xmlns:p14="http://schemas.microsoft.com/office/powerpoint/2010/main" val="243424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25BC-4451-43EF-807A-B4A40551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</a:t>
            </a:r>
            <a:r>
              <a:rPr lang="fr-CA" dirty="0" err="1"/>
              <a:t>éfinition</a:t>
            </a:r>
            <a:r>
              <a:rPr lang="fr-CA" dirty="0"/>
              <a:t> de l’</a:t>
            </a:r>
            <a:r>
              <a:rPr lang="en-CA" dirty="0"/>
              <a:t>objective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4B20-0284-471D-A0D2-BB480F21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Mesurer la quantité de fleurs dans l'image (Identifier quel pourcentage de l'image représente la floraison trouvé).</a:t>
            </a:r>
          </a:p>
          <a:p>
            <a:r>
              <a:rPr lang="fr-CA" dirty="0"/>
              <a:t>Trouver un algorithme capable de retrouver le pourcentage de floraison de l'image nous permettra de ramasser des statistiques sur l'évolution de la floraison tout au long de l'année.</a:t>
            </a:r>
          </a:p>
        </p:txBody>
      </p:sp>
    </p:spTree>
    <p:extLst>
      <p:ext uri="{BB962C8B-B14F-4D97-AF65-F5344CB8AC3E}">
        <p14:creationId xmlns:p14="http://schemas.microsoft.com/office/powerpoint/2010/main" val="318945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B3DD-5198-4FAF-895E-FC6A7DDE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Librairies utilisées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BB80-37A0-44C8-ABD9-EA48A46B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Kmeans</a:t>
            </a:r>
            <a:r>
              <a:rPr lang="fr-CA" dirty="0"/>
              <a:t> de la librairie </a:t>
            </a:r>
            <a:r>
              <a:rPr lang="fr-CA" dirty="0" err="1"/>
              <a:t>OpenCV</a:t>
            </a:r>
            <a:r>
              <a:rPr lang="fr-CA" dirty="0"/>
              <a:t> pour trouver les clusters</a:t>
            </a:r>
          </a:p>
          <a:p>
            <a:r>
              <a:rPr lang="fr-CA" dirty="0" err="1"/>
              <a:t>Numpy</a:t>
            </a:r>
            <a:r>
              <a:rPr lang="fr-CA" dirty="0"/>
              <a:t> pour la manipulation de données</a:t>
            </a:r>
          </a:p>
          <a:p>
            <a:r>
              <a:rPr lang="fr-CA" dirty="0" err="1"/>
              <a:t>Matplotlib</a:t>
            </a:r>
            <a:r>
              <a:rPr lang="fr-CA" dirty="0"/>
              <a:t> et </a:t>
            </a:r>
            <a:r>
              <a:rPr lang="fr-CA" dirty="0" err="1"/>
              <a:t>skimage</a:t>
            </a:r>
            <a:r>
              <a:rPr lang="fr-CA" dirty="0"/>
              <a:t> pour la visualisation d’images</a:t>
            </a:r>
          </a:p>
          <a:p>
            <a:r>
              <a:rPr lang="fr-CA" dirty="0" err="1"/>
              <a:t>Ipython</a:t>
            </a:r>
            <a:r>
              <a:rPr lang="fr-CA" dirty="0"/>
              <a:t> pour l’affichage de tables en format HTML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27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D42D-F650-461A-937D-90E4D1F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Approches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127D-5563-46D6-B62E-7B95E620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Approche I:</a:t>
            </a:r>
          </a:p>
          <a:p>
            <a:pPr marL="0" indent="0">
              <a:buNone/>
            </a:pPr>
            <a:r>
              <a:rPr lang="fr-CA" b="1" i="0" dirty="0">
                <a:solidFill>
                  <a:srgbClr val="000000"/>
                </a:solidFill>
                <a:effectLst/>
                <a:latin typeface="Helvetica Neue"/>
              </a:rPr>
              <a:t>Application de </a:t>
            </a:r>
            <a:r>
              <a:rPr lang="fr-CA" b="1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fr-CA" b="1" i="0" dirty="0">
                <a:solidFill>
                  <a:srgbClr val="000000"/>
                </a:solidFill>
                <a:effectLst/>
                <a:latin typeface="Helvetica Neue"/>
              </a:rPr>
              <a:t> avec K = 13 et utilisation de masques pour l'affichage des clusters</a:t>
            </a:r>
            <a:r>
              <a:rPr lang="fr-CA" b="1" i="0" u="none" strike="noStrike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¶</a:t>
            </a:r>
            <a:endParaRPr lang="fr-CA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Approche II:</a:t>
            </a:r>
          </a:p>
          <a:p>
            <a:pPr marL="0" indent="0">
              <a:buNone/>
            </a:pPr>
            <a:r>
              <a:rPr lang="fr-CA" b="1" i="0" dirty="0">
                <a:solidFill>
                  <a:srgbClr val="000000"/>
                </a:solidFill>
                <a:effectLst/>
                <a:latin typeface="Helvetica Neue"/>
              </a:rPr>
              <a:t>Masquage pour élimination récurrent de clusters après </a:t>
            </a:r>
            <a:r>
              <a:rPr lang="fr-CA" b="1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endParaRPr lang="fr-CA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02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2" y="1193889"/>
            <a:ext cx="9144000" cy="918350"/>
          </a:xfrm>
        </p:spPr>
        <p:txBody>
          <a:bodyPr>
            <a:noAutofit/>
          </a:bodyPr>
          <a:lstStyle/>
          <a:p>
            <a:pPr algn="l"/>
            <a:br>
              <a:rPr lang="en-CA" b="1" dirty="0"/>
            </a:br>
            <a:br>
              <a:rPr lang="en-CA" sz="1600" dirty="0"/>
            </a:br>
            <a:br>
              <a:rPr lang="en-CA" sz="1600" dirty="0"/>
            </a:br>
            <a:br>
              <a:rPr lang="en-CA" sz="1600" dirty="0"/>
            </a:br>
            <a:r>
              <a:rPr lang="en-CA" sz="1600" dirty="0"/>
              <a:t>C=0  :  (cv2.TERM_CRITERIA_EPS + cv2.TERM_CRITERIA_MAX_ITER, </a:t>
            </a:r>
            <a:r>
              <a:rPr lang="en-CA" sz="1600" dirty="0" err="1"/>
              <a:t>v_maxiter</a:t>
            </a:r>
            <a:r>
              <a:rPr lang="en-CA" sz="1600" dirty="0"/>
              <a:t>, </a:t>
            </a:r>
            <a:r>
              <a:rPr lang="en-CA" sz="1600" dirty="0" err="1"/>
              <a:t>v_epsilon</a:t>
            </a:r>
            <a:r>
              <a:rPr lang="en-CA" sz="1600" dirty="0"/>
              <a:t>)</a:t>
            </a:r>
            <a:br>
              <a:rPr lang="en-CA" sz="1600" dirty="0"/>
            </a:br>
            <a:r>
              <a:rPr lang="en-CA" sz="1600" dirty="0"/>
              <a:t>C=1 :   (cv2.TERM_CRITERIA_EPS, </a:t>
            </a:r>
            <a:r>
              <a:rPr lang="en-CA" sz="1600" dirty="0" err="1"/>
              <a:t>v_maxiter</a:t>
            </a:r>
            <a:r>
              <a:rPr lang="en-CA" sz="1600" dirty="0"/>
              <a:t>, </a:t>
            </a:r>
            <a:r>
              <a:rPr lang="en-CA" sz="1600" dirty="0" err="1"/>
              <a:t>v_epsilon</a:t>
            </a:r>
            <a:r>
              <a:rPr lang="en-CA" sz="1600" dirty="0"/>
              <a:t>)</a:t>
            </a:r>
            <a:br>
              <a:rPr lang="en-CA" sz="1600" dirty="0"/>
            </a:br>
            <a:r>
              <a:rPr lang="en-CA" sz="1600" dirty="0"/>
              <a:t>C=2 :   (cv2.TERM_CRITERIA_MAX_ITER, </a:t>
            </a:r>
            <a:r>
              <a:rPr lang="en-CA" sz="1600" dirty="0" err="1"/>
              <a:t>v_maxiter</a:t>
            </a:r>
            <a:r>
              <a:rPr lang="en-CA" sz="1600" dirty="0"/>
              <a:t>, </a:t>
            </a:r>
            <a:r>
              <a:rPr lang="en-CA" sz="1600" dirty="0" err="1"/>
              <a:t>v_epsilon</a:t>
            </a:r>
            <a:r>
              <a:rPr lang="en-CA" sz="16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8925" y="90081"/>
            <a:ext cx="7048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Approche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 :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Kmeans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OpenCV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1246" y="782470"/>
            <a:ext cx="835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cv2.kmeans(IMAGE, K, None, </a:t>
            </a:r>
            <a:r>
              <a:rPr lang="en-CA" sz="2000" dirty="0" err="1"/>
              <a:t>termination_criteria</a:t>
            </a:r>
            <a:r>
              <a:rPr lang="en-CA" sz="2000" dirty="0"/>
              <a:t>, attempts, flags)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5193" y="1835180"/>
            <a:ext cx="195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CRITÈRES D'ARRÊT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358737" y="2308106"/>
            <a:ext cx="35225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EPS – precision</a:t>
            </a:r>
          </a:p>
          <a:p>
            <a:r>
              <a:rPr lang="en-CA" sz="1600" dirty="0"/>
              <a:t>MAX_ITER – max </a:t>
            </a:r>
            <a:r>
              <a:rPr lang="en-CA" sz="1600" dirty="0" err="1"/>
              <a:t>nombre</a:t>
            </a:r>
            <a:r>
              <a:rPr lang="en-CA" sz="1600" dirty="0"/>
              <a:t> </a:t>
            </a:r>
            <a:r>
              <a:rPr lang="en-CA" sz="1600" dirty="0" err="1"/>
              <a:t>d’iterations</a:t>
            </a:r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flags (les centres initials)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cv2.KMEANS_PP_CENTERS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cv2.KMEANS_RANDOM_CENTERS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A14C9-8B9B-4E4A-AEF2-CD78BFB5C6FF}"/>
              </a:ext>
            </a:extLst>
          </p:cNvPr>
          <p:cNvSpPr txBox="1"/>
          <p:nvPr/>
        </p:nvSpPr>
        <p:spPr>
          <a:xfrm>
            <a:off x="4249426" y="4350632"/>
            <a:ext cx="1631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 err="1"/>
              <a:t>v_epsilon</a:t>
            </a:r>
            <a:r>
              <a:rPr lang="en-CA" sz="1600" dirty="0"/>
              <a:t> = 0.2</a:t>
            </a:r>
            <a:br>
              <a:rPr lang="en-CA" sz="1600" dirty="0"/>
            </a:br>
            <a:r>
              <a:rPr lang="en-CA" sz="1600" dirty="0" err="1"/>
              <a:t>v_maxiter</a:t>
            </a:r>
            <a:r>
              <a:rPr lang="en-CA" sz="1600" dirty="0"/>
              <a:t> = 100</a:t>
            </a:r>
            <a:endParaRPr lang="fr-CA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9E70A-568D-4A60-B62D-7B84D7E9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45" y="2204512"/>
            <a:ext cx="6224555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8925" y="90081"/>
            <a:ext cx="7048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Approche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 :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Kmeans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OpenCV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2904" y="914485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/>
              <a:t>Choix</a:t>
            </a:r>
            <a:r>
              <a:rPr lang="en-CA" b="1" dirty="0"/>
              <a:t> du </a:t>
            </a:r>
            <a:r>
              <a:rPr lang="en-CA" b="1" dirty="0" err="1"/>
              <a:t>nombre</a:t>
            </a:r>
            <a:r>
              <a:rPr lang="en-CA" b="1" dirty="0"/>
              <a:t> de clusters pour </a:t>
            </a:r>
            <a:r>
              <a:rPr lang="en-CA" b="1" dirty="0" err="1"/>
              <a:t>detecter</a:t>
            </a:r>
            <a:r>
              <a:rPr lang="en-CA" b="1" dirty="0"/>
              <a:t> la </a:t>
            </a:r>
            <a:r>
              <a:rPr lang="en-CA" b="1" dirty="0" err="1"/>
              <a:t>florarisation</a:t>
            </a:r>
            <a:r>
              <a:rPr lang="en-CA" b="1" dirty="0"/>
              <a:t> 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2554F-7BF6-4811-8CDD-3CF9121F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1400336"/>
            <a:ext cx="7048499" cy="54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8925" y="90081"/>
            <a:ext cx="7048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Approche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 :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Kmeans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OpenCV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00B3C9-C11C-4555-B016-AFE3D711A1C0}"/>
              </a:ext>
            </a:extLst>
          </p:cNvPr>
          <p:cNvGrpSpPr/>
          <p:nvPr/>
        </p:nvGrpSpPr>
        <p:grpSpPr>
          <a:xfrm>
            <a:off x="5181601" y="1400336"/>
            <a:ext cx="7048499" cy="5457664"/>
            <a:chOff x="5181601" y="1400336"/>
            <a:chExt cx="7048499" cy="54576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36D935-B414-45D9-A4FD-0B1BA6B9A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1" y="1400336"/>
              <a:ext cx="7048499" cy="545766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877425" y="3295730"/>
              <a:ext cx="2314575" cy="16668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FD41BBE-26D1-4776-BA87-4571B4D83B9B}"/>
              </a:ext>
            </a:extLst>
          </p:cNvPr>
          <p:cNvSpPr/>
          <p:nvPr/>
        </p:nvSpPr>
        <p:spPr>
          <a:xfrm>
            <a:off x="5972904" y="914485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/>
              <a:t>Choix</a:t>
            </a:r>
            <a:r>
              <a:rPr lang="en-CA" b="1" dirty="0"/>
              <a:t> du </a:t>
            </a:r>
            <a:r>
              <a:rPr lang="en-CA" b="1" dirty="0" err="1"/>
              <a:t>nombre</a:t>
            </a:r>
            <a:r>
              <a:rPr lang="en-CA" b="1" dirty="0"/>
              <a:t> de clusters pour </a:t>
            </a:r>
            <a:r>
              <a:rPr lang="en-CA" b="1" dirty="0" err="1"/>
              <a:t>detecter</a:t>
            </a:r>
            <a:r>
              <a:rPr lang="en-CA" b="1" dirty="0"/>
              <a:t> la </a:t>
            </a:r>
            <a:r>
              <a:rPr lang="en-CA" b="1" dirty="0" err="1"/>
              <a:t>florarisation</a:t>
            </a:r>
            <a:r>
              <a:rPr lang="en-CA" b="1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148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C9091-1D3F-45FF-860C-23A9CE1D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865113"/>
            <a:ext cx="5834378" cy="59928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8925" y="90081"/>
            <a:ext cx="7048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Approche</a:t>
            </a:r>
            <a:r>
              <a:rPr lang="en-CA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 :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Kmeans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fr-FR" sz="40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OpenCV</a:t>
            </a:r>
            <a:r>
              <a:rPr lang="fr-FR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7293" y="797967"/>
            <a:ext cx="44058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/>
              <a:t>                                   N=6</a:t>
            </a:r>
          </a:p>
          <a:p>
            <a:endParaRPr lang="en-CA" b="1" dirty="0"/>
          </a:p>
          <a:p>
            <a:r>
              <a:rPr lang="en-CA" b="1" dirty="0" err="1"/>
              <a:t>Kmasked_image</a:t>
            </a:r>
            <a:r>
              <a:rPr lang="en-CA" b="1" dirty="0"/>
              <a:t> = </a:t>
            </a:r>
            <a:r>
              <a:rPr lang="en-CA" b="1" dirty="0" err="1"/>
              <a:t>np.dstack</a:t>
            </a:r>
            <a:endParaRPr lang="en-CA" b="1" dirty="0"/>
          </a:p>
          <a:p>
            <a:r>
              <a:rPr lang="en-CA" b="1" dirty="0"/>
              <a:t>((</a:t>
            </a:r>
            <a:r>
              <a:rPr lang="en-CA" b="1" dirty="0" err="1"/>
              <a:t>image_copy</a:t>
            </a:r>
            <a:r>
              <a:rPr lang="en-CA" b="1" dirty="0"/>
              <a:t>[:, :, 0]*(</a:t>
            </a:r>
            <a:r>
              <a:rPr lang="en-CA" b="1" dirty="0" err="1"/>
              <a:t>filterZ</a:t>
            </a:r>
            <a:r>
              <a:rPr lang="en-CA" b="1" dirty="0"/>
              <a:t>==[N-1]), </a:t>
            </a:r>
          </a:p>
          <a:p>
            <a:r>
              <a:rPr lang="en-CA" b="1" dirty="0" err="1"/>
              <a:t>image_copy</a:t>
            </a:r>
            <a:r>
              <a:rPr lang="en-CA" b="1" dirty="0"/>
              <a:t>[:, :, 1]*(</a:t>
            </a:r>
            <a:r>
              <a:rPr lang="en-CA" b="1" dirty="0" err="1"/>
              <a:t>filterZ</a:t>
            </a:r>
            <a:r>
              <a:rPr lang="en-CA" b="1" dirty="0"/>
              <a:t>==[N-1]),</a:t>
            </a:r>
          </a:p>
          <a:p>
            <a:r>
              <a:rPr lang="en-CA" b="1" dirty="0"/>
              <a:t> </a:t>
            </a:r>
            <a:r>
              <a:rPr lang="en-CA" b="1" dirty="0" err="1"/>
              <a:t>image_copy</a:t>
            </a:r>
            <a:r>
              <a:rPr lang="en-CA" b="1" dirty="0"/>
              <a:t>[:, :, 2]*(</a:t>
            </a:r>
            <a:r>
              <a:rPr lang="en-CA" b="1" dirty="0" err="1"/>
              <a:t>filterZ</a:t>
            </a:r>
            <a:r>
              <a:rPr lang="en-CA" b="1" dirty="0"/>
              <a:t>==[N-1])))=13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0285271" y="2046914"/>
            <a:ext cx="1809750" cy="1183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3351456"/>
            <a:ext cx="5077778" cy="3183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786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</TotalTime>
  <Words>560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Helvetica Neue</vt:lpstr>
      <vt:lpstr>Parallax</vt:lpstr>
      <vt:lpstr>Projet de Session Déconvolution d’image Algorithmes d’apprentissage non supervisé Nathalie Jourdan</vt:lpstr>
      <vt:lpstr>Point de départ: Une image Définition de déconvolution</vt:lpstr>
      <vt:lpstr>Définition de l’objective</vt:lpstr>
      <vt:lpstr>Librairies utilisées</vt:lpstr>
      <vt:lpstr>Approches</vt:lpstr>
      <vt:lpstr>    C=0  :  (cv2.TERM_CRITERIA_EPS + cv2.TERM_CRITERIA_MAX_ITER, v_maxiter, v_epsilon) C=1 :   (cv2.TERM_CRITERIA_EPS, v_maxiter, v_epsilon) C=2 :   (cv2.TERM_CRITERIA_MAX_ITER, v_maxiter, v_epsilon)</vt:lpstr>
      <vt:lpstr>PowerPoint Presentation</vt:lpstr>
      <vt:lpstr>PowerPoint Presentation</vt:lpstr>
      <vt:lpstr>PowerPoint Presentation</vt:lpstr>
      <vt:lpstr>PowerPoint Presentation</vt:lpstr>
      <vt:lpstr>Comparaison de résultats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Session (Déconvolution d’image) Algorithmes d’apprentissage non supervisé 420-A58-BB</dc:title>
  <dc:creator>Emil Davila</dc:creator>
  <cp:lastModifiedBy>Emil Davila</cp:lastModifiedBy>
  <cp:revision>33</cp:revision>
  <dcterms:created xsi:type="dcterms:W3CDTF">2021-11-23T00:39:16Z</dcterms:created>
  <dcterms:modified xsi:type="dcterms:W3CDTF">2021-11-23T04:05:56Z</dcterms:modified>
</cp:coreProperties>
</file>