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21D3B6-F54A-45A9-87DE-FFD4B8A97997}"/>
              </a:ext>
            </a:extLst>
          </p:cNvPr>
          <p:cNvSpPr>
            <a:spLocks noGrp="1"/>
          </p:cNvSpPr>
          <p:nvPr>
            <p:ph type="ctrTitle"/>
          </p:nvPr>
        </p:nvSpPr>
        <p:spPr>
          <a:xfrm>
            <a:off x="3962399" y="554180"/>
            <a:ext cx="7899688" cy="858982"/>
          </a:xfrm>
        </p:spPr>
        <p:txBody>
          <a:bodyPr>
            <a:normAutofit/>
          </a:bodyPr>
          <a:lstStyle/>
          <a:p>
            <a:pPr algn="ctr"/>
            <a:r>
              <a:rPr lang="it-IT" dirty="0">
                <a:latin typeface="Arial" panose="020B0604020202020204" pitchFamily="34" charset="0"/>
                <a:cs typeface="Arial" panose="020B0604020202020204" pitchFamily="34" charset="0"/>
              </a:rPr>
              <a:t>First Sprint group 15</a:t>
            </a:r>
            <a:endParaRPr lang="it-IT" dirty="0"/>
          </a:p>
        </p:txBody>
      </p:sp>
      <p:sp>
        <p:nvSpPr>
          <p:cNvPr id="4" name="CasellaDiTesto 3">
            <a:extLst>
              <a:ext uri="{FF2B5EF4-FFF2-40B4-BE49-F238E27FC236}">
                <a16:creationId xmlns:a16="http://schemas.microsoft.com/office/drawing/2014/main" id="{42678961-A104-4F4E-A29E-CF6B413B96AC}"/>
              </a:ext>
            </a:extLst>
          </p:cNvPr>
          <p:cNvSpPr txBox="1"/>
          <p:nvPr/>
        </p:nvSpPr>
        <p:spPr>
          <a:xfrm>
            <a:off x="729671" y="3884530"/>
            <a:ext cx="3260437" cy="193899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3000" b="0" i="0" u="none" strike="noStrike" kern="0" cap="none" spc="0" normalizeH="0" baseline="0" noProof="0" dirty="0">
                <a:ln>
                  <a:noFill/>
                </a:ln>
                <a:solidFill>
                  <a:prstClr val="white"/>
                </a:solidFill>
                <a:effectLst/>
                <a:uLnTx/>
                <a:uFillTx/>
              </a:rPr>
              <a:t>Petagna Mario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3000" b="0" i="0" u="none" strike="noStrike" kern="0" cap="none" spc="0" normalizeH="0" baseline="0" noProof="0" dirty="0">
                <a:ln>
                  <a:noFill/>
                </a:ln>
                <a:solidFill>
                  <a:prstClr val="white"/>
                </a:solidFill>
                <a:effectLst/>
                <a:uLnTx/>
                <a:uFillTx/>
              </a:rPr>
              <a:t>Muro Lorenzo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3000" b="0" i="0" u="none" strike="noStrike" kern="0" cap="none" spc="0" normalizeH="0" baseline="0" noProof="0" dirty="0">
                <a:ln>
                  <a:noFill/>
                </a:ln>
                <a:solidFill>
                  <a:prstClr val="white"/>
                </a:solidFill>
                <a:effectLst/>
                <a:uLnTx/>
                <a:uFillTx/>
              </a:rPr>
              <a:t>Riccardi Mario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3000" b="0" i="0" u="none" strike="noStrike" kern="0" cap="none" spc="0" normalizeH="0" baseline="0" noProof="0" dirty="0">
                <a:ln>
                  <a:noFill/>
                </a:ln>
                <a:solidFill>
                  <a:prstClr val="white"/>
                </a:solidFill>
                <a:effectLst/>
                <a:uLnTx/>
                <a:uFillTx/>
              </a:rPr>
              <a:t>Lodato Gabriele</a:t>
            </a:r>
          </a:p>
        </p:txBody>
      </p:sp>
      <p:sp>
        <p:nvSpPr>
          <p:cNvPr id="5" name="Sottotitolo 2">
            <a:extLst>
              <a:ext uri="{FF2B5EF4-FFF2-40B4-BE49-F238E27FC236}">
                <a16:creationId xmlns:a16="http://schemas.microsoft.com/office/drawing/2014/main" id="{12FF4C7F-E16A-4285-9643-18A20001C865}"/>
              </a:ext>
            </a:extLst>
          </p:cNvPr>
          <p:cNvSpPr txBox="1">
            <a:spLocks/>
          </p:cNvSpPr>
          <p:nvPr/>
        </p:nvSpPr>
        <p:spPr>
          <a:xfrm>
            <a:off x="4670279" y="2105887"/>
            <a:ext cx="6483928" cy="393469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rPr>
              <a:t>Sprint Backlog</a:t>
            </a: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lang="it-IT" sz="2800" dirty="0" err="1">
                <a:solidFill>
                  <a:sysClr val="window" lastClr="FFFFFF"/>
                </a:solidFill>
                <a:latin typeface="Calibri" panose="020F0502020204030204"/>
              </a:rPr>
              <a:t>Updated</a:t>
            </a:r>
            <a:r>
              <a:rPr lang="it-IT" sz="2800" dirty="0">
                <a:solidFill>
                  <a:sysClr val="window" lastClr="FFFFFF"/>
                </a:solidFill>
                <a:latin typeface="Calibri" panose="020F0502020204030204"/>
              </a:rPr>
              <a:t> Product Backlog</a:t>
            </a:r>
            <a:endPar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kumimoji="0" lang="it-IT" sz="2800" b="0" i="0" u="none" strike="noStrike" kern="1200" cap="all" spc="0" normalizeH="0" baseline="0" noProof="0" dirty="0" err="1">
                <a:ln>
                  <a:noFill/>
                </a:ln>
                <a:solidFill>
                  <a:sysClr val="window" lastClr="FFFFFF"/>
                </a:solidFill>
                <a:effectLst/>
                <a:uLnTx/>
                <a:uFillTx/>
                <a:latin typeface="Calibri" panose="020F0502020204030204"/>
                <a:ea typeface="+mn-ea"/>
                <a:cs typeface="+mn-cs"/>
              </a:rPr>
              <a:t>Burndown</a:t>
            </a:r>
            <a:r>
              <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rPr>
              <a:t> Chart</a:t>
            </a: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lang="it-IT" sz="2800" dirty="0">
                <a:solidFill>
                  <a:sysClr val="window" lastClr="FFFFFF"/>
                </a:solidFill>
                <a:latin typeface="Calibri" panose="020F0502020204030204"/>
              </a:rPr>
              <a:t>Sprint Review</a:t>
            </a:r>
            <a:endPar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lang="it-IT" sz="2800" dirty="0">
                <a:solidFill>
                  <a:sysClr val="window" lastClr="FFFFFF"/>
                </a:solidFill>
                <a:latin typeface="Calibri" panose="020F0502020204030204"/>
              </a:rPr>
              <a:t>Sprint </a:t>
            </a:r>
            <a:r>
              <a:rPr lang="it-IT" sz="2800" dirty="0" err="1">
                <a:solidFill>
                  <a:sysClr val="window" lastClr="FFFFFF"/>
                </a:solidFill>
                <a:latin typeface="Calibri" panose="020F0502020204030204"/>
              </a:rPr>
              <a:t>Retrospective</a:t>
            </a:r>
            <a:endParaRPr lang="it-IT" sz="2800" dirty="0">
              <a:solidFill>
                <a:sysClr val="window" lastClr="FFFFFF"/>
              </a:solidFill>
              <a:latin typeface="Calibri" panose="020F0502020204030204"/>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rPr>
              <a:t>First </a:t>
            </a:r>
            <a:r>
              <a:rPr kumimoji="0" lang="it-IT" sz="2800" b="0" i="0" u="none" strike="noStrike" kern="1200" cap="all" spc="0" normalizeH="0" baseline="0" noProof="0" dirty="0" err="1">
                <a:ln>
                  <a:noFill/>
                </a:ln>
                <a:solidFill>
                  <a:sysClr val="window" lastClr="FFFFFF"/>
                </a:solidFill>
                <a:effectLst/>
                <a:uLnTx/>
                <a:uFillTx/>
                <a:latin typeface="Calibri" panose="020F0502020204030204"/>
                <a:ea typeface="+mn-ea"/>
                <a:cs typeface="+mn-cs"/>
              </a:rPr>
              <a:t>Sprin</a:t>
            </a:r>
            <a:r>
              <a:rPr lang="it-IT" sz="2800" dirty="0">
                <a:solidFill>
                  <a:sysClr val="window" lastClr="FFFFFF"/>
                </a:solidFill>
                <a:latin typeface="Calibri" panose="020F0502020204030204"/>
              </a:rPr>
              <a:t>t Release</a:t>
            </a:r>
            <a:endPar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panose="020B0604020202020204" pitchFamily="34" charset="0"/>
              <a:buChar char="•"/>
              <a:tabLst/>
              <a:defRPr/>
            </a:pPr>
            <a:r>
              <a:rPr kumimoji="0" lang="it-IT" sz="2800" b="0" i="0" u="none" strike="noStrike" kern="1200" cap="all" spc="0" normalizeH="0" baseline="0" noProof="0" dirty="0">
                <a:ln>
                  <a:noFill/>
                </a:ln>
                <a:solidFill>
                  <a:sysClr val="window" lastClr="FFFFFF"/>
                </a:solidFill>
                <a:effectLst/>
                <a:uLnTx/>
                <a:uFillTx/>
                <a:latin typeface="Calibri" panose="020F0502020204030204"/>
                <a:ea typeface="+mn-ea"/>
                <a:cs typeface="+mn-cs"/>
              </a:rPr>
              <a:t>Second Sprint Planning</a:t>
            </a:r>
          </a:p>
        </p:txBody>
      </p:sp>
    </p:spTree>
    <p:extLst>
      <p:ext uri="{BB962C8B-B14F-4D97-AF65-F5344CB8AC3E}">
        <p14:creationId xmlns:p14="http://schemas.microsoft.com/office/powerpoint/2010/main" val="372997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D38BC-041B-4DBC-879F-E163D3EB292C}"/>
              </a:ext>
            </a:extLst>
          </p:cNvPr>
          <p:cNvSpPr>
            <a:spLocks noGrp="1"/>
          </p:cNvSpPr>
          <p:nvPr>
            <p:ph type="title"/>
          </p:nvPr>
        </p:nvSpPr>
        <p:spPr>
          <a:xfrm>
            <a:off x="385183" y="95250"/>
            <a:ext cx="7299472" cy="803564"/>
          </a:xfrm>
        </p:spPr>
        <p:txBody>
          <a:bodyPr>
            <a:normAutofit fontScale="90000"/>
          </a:bodyPr>
          <a:lstStyle/>
          <a:p>
            <a:r>
              <a:rPr lang="it-IT" sz="3200" dirty="0"/>
              <a:t>Sprint Backlog/</a:t>
            </a:r>
            <a:r>
              <a:rPr lang="it-IT" sz="3200" dirty="0" err="1"/>
              <a:t>Updated</a:t>
            </a:r>
            <a:r>
              <a:rPr lang="it-IT" sz="3200" dirty="0"/>
              <a:t> Product Backlog</a:t>
            </a:r>
            <a:endParaRPr lang="it-IT" dirty="0"/>
          </a:p>
        </p:txBody>
      </p:sp>
      <p:pic>
        <p:nvPicPr>
          <p:cNvPr id="4" name="Segnaposto contenuto 6" descr="Immagine che contiene testo, screenshot, parcheggio, metro&#10;&#10;Descrizione generata automaticamente">
            <a:extLst>
              <a:ext uri="{FF2B5EF4-FFF2-40B4-BE49-F238E27FC236}">
                <a16:creationId xmlns:a16="http://schemas.microsoft.com/office/drawing/2014/main" id="{0F58D449-32D2-400B-AACF-7586CB2C1FD7}"/>
              </a:ext>
            </a:extLst>
          </p:cNvPr>
          <p:cNvPicPr>
            <a:picLocks noGrp="1" noChangeAspect="1"/>
          </p:cNvPicPr>
          <p:nvPr>
            <p:ph idx="1"/>
          </p:nvPr>
        </p:nvPicPr>
        <p:blipFill>
          <a:blip r:embed="rId2"/>
          <a:stretch>
            <a:fillRect/>
          </a:stretch>
        </p:blipFill>
        <p:spPr>
          <a:xfrm>
            <a:off x="619600" y="1044987"/>
            <a:ext cx="2119761" cy="4829175"/>
          </a:xfrm>
        </p:spPr>
      </p:pic>
      <p:pic>
        <p:nvPicPr>
          <p:cNvPr id="5" name="Immagine 4" descr="Immagine che contiene testo, screenshot, parcheggio, metro&#10;&#10;Descrizione generata automaticamente">
            <a:extLst>
              <a:ext uri="{FF2B5EF4-FFF2-40B4-BE49-F238E27FC236}">
                <a16:creationId xmlns:a16="http://schemas.microsoft.com/office/drawing/2014/main" id="{2E996B6C-E307-4A3F-B806-A657C168D746}"/>
              </a:ext>
            </a:extLst>
          </p:cNvPr>
          <p:cNvPicPr>
            <a:picLocks noChangeAspect="1"/>
          </p:cNvPicPr>
          <p:nvPr/>
        </p:nvPicPr>
        <p:blipFill>
          <a:blip r:embed="rId3"/>
          <a:stretch>
            <a:fillRect/>
          </a:stretch>
        </p:blipFill>
        <p:spPr>
          <a:xfrm>
            <a:off x="2739361" y="1044986"/>
            <a:ext cx="2120253" cy="4829175"/>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ED61A66B-315F-4DE4-A277-986B72EE60F6}"/>
              </a:ext>
            </a:extLst>
          </p:cNvPr>
          <p:cNvPicPr>
            <a:picLocks noChangeAspect="1"/>
          </p:cNvPicPr>
          <p:nvPr/>
        </p:nvPicPr>
        <p:blipFill>
          <a:blip r:embed="rId4"/>
          <a:stretch>
            <a:fillRect/>
          </a:stretch>
        </p:blipFill>
        <p:spPr>
          <a:xfrm>
            <a:off x="2739606" y="5877354"/>
            <a:ext cx="2119761" cy="820576"/>
          </a:xfrm>
          <a:prstGeom prst="rect">
            <a:avLst/>
          </a:prstGeom>
        </p:spPr>
      </p:pic>
      <p:sp>
        <p:nvSpPr>
          <p:cNvPr id="7" name="Freccia a destra 6">
            <a:extLst>
              <a:ext uri="{FF2B5EF4-FFF2-40B4-BE49-F238E27FC236}">
                <a16:creationId xmlns:a16="http://schemas.microsoft.com/office/drawing/2014/main" id="{9A02A7E1-480C-4B1E-8D80-1A47380D6B5F}"/>
              </a:ext>
            </a:extLst>
          </p:cNvPr>
          <p:cNvSpPr/>
          <p:nvPr/>
        </p:nvSpPr>
        <p:spPr>
          <a:xfrm>
            <a:off x="5216660" y="1499731"/>
            <a:ext cx="2638425" cy="559978"/>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7DE3C5A6-E7D0-4790-BBC1-3E95896D7A4B}"/>
              </a:ext>
            </a:extLst>
          </p:cNvPr>
          <p:cNvSpPr txBox="1"/>
          <p:nvPr/>
        </p:nvSpPr>
        <p:spPr>
          <a:xfrm>
            <a:off x="5052282" y="2466121"/>
            <a:ext cx="280280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Almost all user stories have been completed</a:t>
            </a:r>
          </a:p>
          <a:p>
            <a:pPr marL="285750" indent="-285750">
              <a:buFont typeface="Arial" panose="020B0604020202020204" pitchFamily="34" charset="0"/>
              <a:buChar char="•"/>
            </a:pPr>
            <a:r>
              <a:rPr lang="en-US" dirty="0"/>
              <a:t>The GUI user story has been divided in two cards</a:t>
            </a:r>
          </a:p>
          <a:p>
            <a:pPr marL="285750" indent="-285750">
              <a:buFont typeface="Arial" panose="020B0604020202020204" pitchFamily="34" charset="0"/>
              <a:buChar char="•"/>
            </a:pPr>
            <a:r>
              <a:rPr lang="en-US" dirty="0"/>
              <a:t>The Stack Creation card has been reinserted in the product backlog and </a:t>
            </a:r>
            <a:r>
              <a:rPr lang="en-US" dirty="0" err="1"/>
              <a:t>reistimated</a:t>
            </a:r>
            <a:endParaRPr lang="en-US" dirty="0"/>
          </a:p>
          <a:p>
            <a:pPr marL="285750" indent="-285750">
              <a:buFont typeface="Arial" panose="020B0604020202020204" pitchFamily="34" charset="0"/>
              <a:buChar char="•"/>
            </a:pPr>
            <a:r>
              <a:rPr lang="en-US" dirty="0"/>
              <a:t>Estimated Velocity: 41 SP</a:t>
            </a:r>
          </a:p>
          <a:p>
            <a:pPr marL="285750" indent="-285750">
              <a:buFont typeface="Arial" panose="020B0604020202020204" pitchFamily="34" charset="0"/>
              <a:buChar char="•"/>
            </a:pPr>
            <a:r>
              <a:rPr lang="en-US" dirty="0"/>
              <a:t>Effective Velocity: 33 SP</a:t>
            </a:r>
          </a:p>
        </p:txBody>
      </p:sp>
      <p:pic>
        <p:nvPicPr>
          <p:cNvPr id="23" name="Immagine 22" descr="Immagine che contiene testo, parcheggio, metro, screenshot&#10;&#10;Descrizione generata automaticamente">
            <a:extLst>
              <a:ext uri="{FF2B5EF4-FFF2-40B4-BE49-F238E27FC236}">
                <a16:creationId xmlns:a16="http://schemas.microsoft.com/office/drawing/2014/main" id="{3CB716CE-2E33-4829-B327-07FAA473F12A}"/>
              </a:ext>
            </a:extLst>
          </p:cNvPr>
          <p:cNvPicPr>
            <a:picLocks noChangeAspect="1"/>
          </p:cNvPicPr>
          <p:nvPr/>
        </p:nvPicPr>
        <p:blipFill>
          <a:blip r:embed="rId5"/>
          <a:stretch>
            <a:fillRect/>
          </a:stretch>
        </p:blipFill>
        <p:spPr>
          <a:xfrm>
            <a:off x="8018552" y="898814"/>
            <a:ext cx="1718056" cy="3573795"/>
          </a:xfrm>
          <a:prstGeom prst="rect">
            <a:avLst/>
          </a:prstGeom>
        </p:spPr>
      </p:pic>
      <p:pic>
        <p:nvPicPr>
          <p:cNvPr id="25" name="Immagine 24" descr="Immagine che contiene testo, parcheggio, screenshot, metro&#10;&#10;Descrizione generata automaticamente">
            <a:extLst>
              <a:ext uri="{FF2B5EF4-FFF2-40B4-BE49-F238E27FC236}">
                <a16:creationId xmlns:a16="http://schemas.microsoft.com/office/drawing/2014/main" id="{EBDAF9DA-40A4-4AB7-9BC0-09FAD2E18FD9}"/>
              </a:ext>
            </a:extLst>
          </p:cNvPr>
          <p:cNvPicPr>
            <a:picLocks noChangeAspect="1"/>
          </p:cNvPicPr>
          <p:nvPr/>
        </p:nvPicPr>
        <p:blipFill>
          <a:blip r:embed="rId6"/>
          <a:stretch>
            <a:fillRect/>
          </a:stretch>
        </p:blipFill>
        <p:spPr>
          <a:xfrm>
            <a:off x="9736608" y="898814"/>
            <a:ext cx="1777575" cy="3573795"/>
          </a:xfrm>
          <a:prstGeom prst="rect">
            <a:avLst/>
          </a:prstGeom>
        </p:spPr>
      </p:pic>
      <p:pic>
        <p:nvPicPr>
          <p:cNvPr id="27" name="Immagine 26" descr="Immagine che contiene testo, screenshot, parcheggio, metro&#10;&#10;Descrizione generata automaticamente">
            <a:extLst>
              <a:ext uri="{FF2B5EF4-FFF2-40B4-BE49-F238E27FC236}">
                <a16:creationId xmlns:a16="http://schemas.microsoft.com/office/drawing/2014/main" id="{0AA88831-A8DE-4CF1-9B12-B013AD57F1A8}"/>
              </a:ext>
            </a:extLst>
          </p:cNvPr>
          <p:cNvPicPr>
            <a:picLocks noChangeAspect="1"/>
          </p:cNvPicPr>
          <p:nvPr/>
        </p:nvPicPr>
        <p:blipFill>
          <a:blip r:embed="rId7"/>
          <a:stretch>
            <a:fillRect/>
          </a:stretch>
        </p:blipFill>
        <p:spPr>
          <a:xfrm>
            <a:off x="9736608" y="4503026"/>
            <a:ext cx="1777575" cy="2193082"/>
          </a:xfrm>
          <a:prstGeom prst="rect">
            <a:avLst/>
          </a:prstGeom>
        </p:spPr>
      </p:pic>
    </p:spTree>
    <p:extLst>
      <p:ext uri="{BB962C8B-B14F-4D97-AF65-F5344CB8AC3E}">
        <p14:creationId xmlns:p14="http://schemas.microsoft.com/office/powerpoint/2010/main" val="298965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2FEF7-397E-4A16-8B77-0274AE8F876B}"/>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Burndown Chart</a:t>
            </a:r>
          </a:p>
        </p:txBody>
      </p:sp>
      <p:sp>
        <p:nvSpPr>
          <p:cNvPr id="8" name="CasellaDiTesto 7">
            <a:extLst>
              <a:ext uri="{FF2B5EF4-FFF2-40B4-BE49-F238E27FC236}">
                <a16:creationId xmlns:a16="http://schemas.microsoft.com/office/drawing/2014/main" id="{7C601C68-DC77-4E84-8F11-CE919A3AF16F}"/>
              </a:ext>
            </a:extLst>
          </p:cNvPr>
          <p:cNvSpPr txBox="1"/>
          <p:nvPr/>
        </p:nvSpPr>
        <p:spPr>
          <a:xfrm>
            <a:off x="802178" y="1989206"/>
            <a:ext cx="4002936" cy="3637935"/>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000" dirty="0" err="1"/>
              <a:t>Burdown</a:t>
            </a:r>
            <a:r>
              <a:rPr lang="en-US" sz="2000" dirty="0"/>
              <a:t> Chart Story Point / Days </a:t>
            </a:r>
          </a:p>
          <a:p>
            <a:pPr marL="285750" indent="-285750">
              <a:spcAft>
                <a:spcPts val="1000"/>
              </a:spcAft>
              <a:buClr>
                <a:schemeClr val="tx1"/>
              </a:buClr>
              <a:buSzPct val="100000"/>
              <a:buFont typeface="Arial"/>
              <a:buChar char="•"/>
            </a:pPr>
            <a:r>
              <a:rPr lang="en-US" sz="2000" dirty="0"/>
              <a:t>The progress curve has always been above ideal</a:t>
            </a:r>
          </a:p>
          <a:p>
            <a:pPr marL="285750" indent="-285750">
              <a:spcAft>
                <a:spcPts val="1000"/>
              </a:spcAft>
              <a:buClr>
                <a:schemeClr val="tx1"/>
              </a:buClr>
              <a:buSzPct val="100000"/>
              <a:buFont typeface="Arial"/>
              <a:buChar char="•"/>
            </a:pPr>
            <a:r>
              <a:rPr lang="en-US" sz="2000" dirty="0"/>
              <a:t>The curve of the Story points remaining at the end of the sprint does not coincide with the ideal one because of the last card not completed</a:t>
            </a:r>
          </a:p>
          <a:p>
            <a:pPr marL="285750" indent="-285750">
              <a:spcAft>
                <a:spcPts val="1000"/>
              </a:spcAft>
              <a:buClr>
                <a:schemeClr val="tx1"/>
              </a:buClr>
              <a:buSzPct val="100000"/>
              <a:buFont typeface="Arial"/>
              <a:buChar char="•"/>
            </a:pPr>
            <a:r>
              <a:rPr lang="en-US" sz="2000" dirty="0"/>
              <a:t>We must increase our speed!</a:t>
            </a:r>
          </a:p>
        </p:txBody>
      </p:sp>
      <p:pic>
        <p:nvPicPr>
          <p:cNvPr id="4" name="Immagine 3">
            <a:extLst>
              <a:ext uri="{FF2B5EF4-FFF2-40B4-BE49-F238E27FC236}">
                <a16:creationId xmlns:a16="http://schemas.microsoft.com/office/drawing/2014/main" id="{0F0631CD-BF1B-4592-B4B8-4EE3C1E72C8D}"/>
              </a:ext>
            </a:extLst>
          </p:cNvPr>
          <p:cNvPicPr>
            <a:picLocks noChangeAspect="1"/>
          </p:cNvPicPr>
          <p:nvPr/>
        </p:nvPicPr>
        <p:blipFill>
          <a:blip r:embed="rId3"/>
          <a:stretch>
            <a:fillRect/>
          </a:stretch>
        </p:blipFill>
        <p:spPr>
          <a:xfrm>
            <a:off x="5703804" y="2337618"/>
            <a:ext cx="6095593" cy="309351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2205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63DA03F-7A36-49FA-954A-3ACFD8588E30}"/>
              </a:ext>
            </a:extLst>
          </p:cNvPr>
          <p:cNvSpPr>
            <a:spLocks noGrp="1"/>
          </p:cNvSpPr>
          <p:nvPr>
            <p:ph type="title"/>
          </p:nvPr>
        </p:nvSpPr>
        <p:spPr>
          <a:xfrm>
            <a:off x="685801" y="304800"/>
            <a:ext cx="10131425" cy="762000"/>
          </a:xfrm>
        </p:spPr>
        <p:txBody>
          <a:bodyPr/>
          <a:lstStyle/>
          <a:p>
            <a:r>
              <a:rPr lang="it-IT" dirty="0"/>
              <a:t>First Sprint Release: an EXAMPLE --1</a:t>
            </a:r>
          </a:p>
        </p:txBody>
      </p:sp>
      <p:sp>
        <p:nvSpPr>
          <p:cNvPr id="9" name="Segnaposto contenuto 8">
            <a:extLst>
              <a:ext uri="{FF2B5EF4-FFF2-40B4-BE49-F238E27FC236}">
                <a16:creationId xmlns:a16="http://schemas.microsoft.com/office/drawing/2014/main" id="{21C6C69A-44CB-4432-880C-17E517D321A1}"/>
              </a:ext>
            </a:extLst>
          </p:cNvPr>
          <p:cNvSpPr>
            <a:spLocks noGrp="1"/>
          </p:cNvSpPr>
          <p:nvPr>
            <p:ph idx="1"/>
          </p:nvPr>
        </p:nvSpPr>
        <p:spPr>
          <a:xfrm>
            <a:off x="685801" y="1016000"/>
            <a:ext cx="10360890" cy="647315"/>
          </a:xfrm>
        </p:spPr>
        <p:txBody>
          <a:bodyPr/>
          <a:lstStyle/>
          <a:p>
            <a:pPr marL="0" indent="0">
              <a:buNone/>
            </a:pPr>
            <a:r>
              <a:rPr lang="it-IT" dirty="0"/>
              <a:t>Sprint Goal: </a:t>
            </a:r>
            <a:r>
              <a:rPr lang="en-US" dirty="0"/>
              <a:t>correctly functioning graphical user interface with main operations such as addition, subtraction, multiplication and division.</a:t>
            </a:r>
            <a:r>
              <a:rPr lang="it-IT" dirty="0"/>
              <a:t> </a:t>
            </a:r>
          </a:p>
        </p:txBody>
      </p:sp>
      <p:pic>
        <p:nvPicPr>
          <p:cNvPr id="3" name="Immagine 2" descr="Immagine che contiene tavolo&#10;&#10;Descrizione generata automaticamente">
            <a:extLst>
              <a:ext uri="{FF2B5EF4-FFF2-40B4-BE49-F238E27FC236}">
                <a16:creationId xmlns:a16="http://schemas.microsoft.com/office/drawing/2014/main" id="{ED1371BA-3D0B-4296-ACA2-C99376B77FFD}"/>
              </a:ext>
            </a:extLst>
          </p:cNvPr>
          <p:cNvPicPr>
            <a:picLocks noChangeAspect="1"/>
          </p:cNvPicPr>
          <p:nvPr/>
        </p:nvPicPr>
        <p:blipFill>
          <a:blip r:embed="rId2"/>
          <a:stretch>
            <a:fillRect/>
          </a:stretch>
        </p:blipFill>
        <p:spPr>
          <a:xfrm>
            <a:off x="163575" y="1874802"/>
            <a:ext cx="4454089" cy="4603131"/>
          </a:xfrm>
          <a:prstGeom prst="rect">
            <a:avLst/>
          </a:prstGeom>
        </p:spPr>
      </p:pic>
      <p:sp>
        <p:nvSpPr>
          <p:cNvPr id="5" name="Freccia a destra 4">
            <a:extLst>
              <a:ext uri="{FF2B5EF4-FFF2-40B4-BE49-F238E27FC236}">
                <a16:creationId xmlns:a16="http://schemas.microsoft.com/office/drawing/2014/main" id="{45B12B63-198B-426E-ADC2-A023D915957E}"/>
              </a:ext>
            </a:extLst>
          </p:cNvPr>
          <p:cNvSpPr/>
          <p:nvPr/>
        </p:nvSpPr>
        <p:spPr>
          <a:xfrm>
            <a:off x="5094649" y="4307531"/>
            <a:ext cx="2002702" cy="44169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tavolo&#10;&#10;Descrizione generata automaticamente">
            <a:extLst>
              <a:ext uri="{FF2B5EF4-FFF2-40B4-BE49-F238E27FC236}">
                <a16:creationId xmlns:a16="http://schemas.microsoft.com/office/drawing/2014/main" id="{94C63712-7055-4D01-B910-A91E73970FB4}"/>
              </a:ext>
            </a:extLst>
          </p:cNvPr>
          <p:cNvPicPr>
            <a:picLocks noChangeAspect="1"/>
          </p:cNvPicPr>
          <p:nvPr/>
        </p:nvPicPr>
        <p:blipFill>
          <a:blip r:embed="rId3"/>
          <a:stretch>
            <a:fillRect/>
          </a:stretch>
        </p:blipFill>
        <p:spPr>
          <a:xfrm>
            <a:off x="7574337" y="1850959"/>
            <a:ext cx="4454089" cy="4615428"/>
          </a:xfrm>
          <a:prstGeom prst="rect">
            <a:avLst/>
          </a:prstGeom>
        </p:spPr>
      </p:pic>
      <p:sp>
        <p:nvSpPr>
          <p:cNvPr id="8" name="CasellaDiTesto 7">
            <a:extLst>
              <a:ext uri="{FF2B5EF4-FFF2-40B4-BE49-F238E27FC236}">
                <a16:creationId xmlns:a16="http://schemas.microsoft.com/office/drawing/2014/main" id="{A15EF67B-6565-47C1-A631-1C51ED2AC3DB}"/>
              </a:ext>
            </a:extLst>
          </p:cNvPr>
          <p:cNvSpPr txBox="1"/>
          <p:nvPr/>
        </p:nvSpPr>
        <p:spPr>
          <a:xfrm>
            <a:off x="4697287" y="2783841"/>
            <a:ext cx="2797427" cy="1477328"/>
          </a:xfrm>
          <a:prstGeom prst="rect">
            <a:avLst/>
          </a:prstGeom>
          <a:noFill/>
        </p:spPr>
        <p:txBody>
          <a:bodyPr wrap="square" rtlCol="0">
            <a:spAutoFit/>
          </a:bodyPr>
          <a:lstStyle/>
          <a:p>
            <a:pPr algn="just"/>
            <a:r>
              <a:rPr lang="en-US" dirty="0">
                <a:solidFill>
                  <a:srgbClr val="FFFFFF"/>
                </a:solidFill>
              </a:rPr>
              <a:t>W</a:t>
            </a:r>
            <a:r>
              <a:rPr lang="en-US" b="0" i="0" dirty="0">
                <a:solidFill>
                  <a:srgbClr val="FFFFFF"/>
                </a:solidFill>
                <a:effectLst/>
              </a:rPr>
              <a:t>hen the user clicks the insert button but has not written a number in the text-area then this alert is showed</a:t>
            </a:r>
            <a:endParaRPr lang="it-IT" dirty="0"/>
          </a:p>
        </p:txBody>
      </p:sp>
    </p:spTree>
    <p:extLst>
      <p:ext uri="{BB962C8B-B14F-4D97-AF65-F5344CB8AC3E}">
        <p14:creationId xmlns:p14="http://schemas.microsoft.com/office/powerpoint/2010/main" val="336765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63DA03F-7A36-49FA-954A-3ACFD8588E30}"/>
              </a:ext>
            </a:extLst>
          </p:cNvPr>
          <p:cNvSpPr>
            <a:spLocks noGrp="1"/>
          </p:cNvSpPr>
          <p:nvPr>
            <p:ph type="title"/>
          </p:nvPr>
        </p:nvSpPr>
        <p:spPr>
          <a:xfrm>
            <a:off x="685801" y="304800"/>
            <a:ext cx="10131425" cy="762000"/>
          </a:xfrm>
        </p:spPr>
        <p:txBody>
          <a:bodyPr/>
          <a:lstStyle/>
          <a:p>
            <a:r>
              <a:rPr lang="it-IT" dirty="0"/>
              <a:t>First Sprint Release: an EXAMPLE --2</a:t>
            </a:r>
          </a:p>
        </p:txBody>
      </p:sp>
      <p:sp>
        <p:nvSpPr>
          <p:cNvPr id="8" name="CasellaDiTesto 7">
            <a:extLst>
              <a:ext uri="{FF2B5EF4-FFF2-40B4-BE49-F238E27FC236}">
                <a16:creationId xmlns:a16="http://schemas.microsoft.com/office/drawing/2014/main" id="{A15EF67B-6565-47C1-A631-1C51ED2AC3DB}"/>
              </a:ext>
            </a:extLst>
          </p:cNvPr>
          <p:cNvSpPr txBox="1"/>
          <p:nvPr/>
        </p:nvSpPr>
        <p:spPr>
          <a:xfrm>
            <a:off x="4711431" y="1810949"/>
            <a:ext cx="2797427" cy="2031325"/>
          </a:xfrm>
          <a:prstGeom prst="rect">
            <a:avLst/>
          </a:prstGeom>
          <a:noFill/>
        </p:spPr>
        <p:txBody>
          <a:bodyPr wrap="square" rtlCol="0">
            <a:spAutoFit/>
          </a:bodyPr>
          <a:lstStyle/>
          <a:p>
            <a:pPr algn="just"/>
            <a:r>
              <a:rPr lang="en-US" dirty="0">
                <a:solidFill>
                  <a:srgbClr val="FFFFFF"/>
                </a:solidFill>
              </a:rPr>
              <a:t>When the user enters one number, the gray buttons are activated (left photo), when he enters two or more numbers, the orange buttons are also activated (right photo)</a:t>
            </a:r>
            <a:endParaRPr lang="it-IT" dirty="0"/>
          </a:p>
        </p:txBody>
      </p:sp>
      <p:pic>
        <p:nvPicPr>
          <p:cNvPr id="11" name="Immagine 10" descr="Immagine che contiene tavolo&#10;&#10;Descrizione generata automaticamente">
            <a:extLst>
              <a:ext uri="{FF2B5EF4-FFF2-40B4-BE49-F238E27FC236}">
                <a16:creationId xmlns:a16="http://schemas.microsoft.com/office/drawing/2014/main" id="{FCCA0BF4-95B7-4787-83E6-74400C66731C}"/>
              </a:ext>
            </a:extLst>
          </p:cNvPr>
          <p:cNvPicPr>
            <a:picLocks noChangeAspect="1"/>
          </p:cNvPicPr>
          <p:nvPr/>
        </p:nvPicPr>
        <p:blipFill>
          <a:blip r:embed="rId2"/>
          <a:stretch>
            <a:fillRect/>
          </a:stretch>
        </p:blipFill>
        <p:spPr>
          <a:xfrm>
            <a:off x="163574" y="1540708"/>
            <a:ext cx="4453717" cy="4603132"/>
          </a:xfrm>
          <a:prstGeom prst="rect">
            <a:avLst/>
          </a:prstGeom>
        </p:spPr>
      </p:pic>
      <p:pic>
        <p:nvPicPr>
          <p:cNvPr id="13" name="Immagine 12" descr="Immagine che contiene tavolo&#10;&#10;Descrizione generata automaticamente">
            <a:extLst>
              <a:ext uri="{FF2B5EF4-FFF2-40B4-BE49-F238E27FC236}">
                <a16:creationId xmlns:a16="http://schemas.microsoft.com/office/drawing/2014/main" id="{345E13C3-103F-490F-81C1-DFE720F57688}"/>
              </a:ext>
            </a:extLst>
          </p:cNvPr>
          <p:cNvPicPr>
            <a:picLocks noChangeAspect="1"/>
          </p:cNvPicPr>
          <p:nvPr/>
        </p:nvPicPr>
        <p:blipFill>
          <a:blip r:embed="rId3"/>
          <a:stretch>
            <a:fillRect/>
          </a:stretch>
        </p:blipFill>
        <p:spPr>
          <a:xfrm>
            <a:off x="7602999" y="1540708"/>
            <a:ext cx="4425427" cy="4603132"/>
          </a:xfrm>
          <a:prstGeom prst="rect">
            <a:avLst/>
          </a:prstGeom>
        </p:spPr>
      </p:pic>
      <p:sp>
        <p:nvSpPr>
          <p:cNvPr id="14" name="Freccia bidirezionale orizzontale 13">
            <a:extLst>
              <a:ext uri="{FF2B5EF4-FFF2-40B4-BE49-F238E27FC236}">
                <a16:creationId xmlns:a16="http://schemas.microsoft.com/office/drawing/2014/main" id="{25AF3801-3B5A-49E6-8A69-4E980F6BB049}"/>
              </a:ext>
            </a:extLst>
          </p:cNvPr>
          <p:cNvSpPr/>
          <p:nvPr/>
        </p:nvSpPr>
        <p:spPr>
          <a:xfrm>
            <a:off x="5135419" y="4013715"/>
            <a:ext cx="1764146" cy="572708"/>
          </a:xfrm>
          <a:prstGeom prst="lef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60855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63DA03F-7A36-49FA-954A-3ACFD8588E30}"/>
              </a:ext>
            </a:extLst>
          </p:cNvPr>
          <p:cNvSpPr>
            <a:spLocks noGrp="1"/>
          </p:cNvSpPr>
          <p:nvPr>
            <p:ph type="title"/>
          </p:nvPr>
        </p:nvSpPr>
        <p:spPr>
          <a:xfrm>
            <a:off x="685801" y="304800"/>
            <a:ext cx="10131425" cy="762000"/>
          </a:xfrm>
        </p:spPr>
        <p:txBody>
          <a:bodyPr/>
          <a:lstStyle/>
          <a:p>
            <a:r>
              <a:rPr lang="it-IT" dirty="0"/>
              <a:t>First Sprint Release: an EXAMPLE --3</a:t>
            </a:r>
          </a:p>
        </p:txBody>
      </p:sp>
      <p:sp>
        <p:nvSpPr>
          <p:cNvPr id="8" name="CasellaDiTesto 7">
            <a:extLst>
              <a:ext uri="{FF2B5EF4-FFF2-40B4-BE49-F238E27FC236}">
                <a16:creationId xmlns:a16="http://schemas.microsoft.com/office/drawing/2014/main" id="{A15EF67B-6565-47C1-A631-1C51ED2AC3DB}"/>
              </a:ext>
            </a:extLst>
          </p:cNvPr>
          <p:cNvSpPr txBox="1"/>
          <p:nvPr/>
        </p:nvSpPr>
        <p:spPr>
          <a:xfrm>
            <a:off x="4697287" y="1690877"/>
            <a:ext cx="2797427" cy="2585323"/>
          </a:xfrm>
          <a:prstGeom prst="rect">
            <a:avLst/>
          </a:prstGeom>
          <a:noFill/>
        </p:spPr>
        <p:txBody>
          <a:bodyPr wrap="square" rtlCol="0">
            <a:spAutoFit/>
          </a:bodyPr>
          <a:lstStyle/>
          <a:p>
            <a:pPr algn="just"/>
            <a:r>
              <a:rPr lang="en-US" dirty="0">
                <a:solidFill>
                  <a:srgbClr val="FFFFFF"/>
                </a:solidFill>
              </a:rPr>
              <a:t>When the user presses the '+' button he sees on the screen the sum of the numbers he had previously inserted (left photo), when he presses the 'Clear' button he deletes all the values used up to that moment (right photo)</a:t>
            </a:r>
            <a:endParaRPr lang="it-IT" dirty="0"/>
          </a:p>
        </p:txBody>
      </p:sp>
      <p:sp>
        <p:nvSpPr>
          <p:cNvPr id="14" name="Freccia bidirezionale orizzontale 13">
            <a:extLst>
              <a:ext uri="{FF2B5EF4-FFF2-40B4-BE49-F238E27FC236}">
                <a16:creationId xmlns:a16="http://schemas.microsoft.com/office/drawing/2014/main" id="{25AF3801-3B5A-49E6-8A69-4E980F6BB049}"/>
              </a:ext>
            </a:extLst>
          </p:cNvPr>
          <p:cNvSpPr/>
          <p:nvPr/>
        </p:nvSpPr>
        <p:spPr>
          <a:xfrm>
            <a:off x="5155768" y="4460926"/>
            <a:ext cx="1764146" cy="572708"/>
          </a:xfrm>
          <a:prstGeom prst="lef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descr="Immagine che contiene tavolo&#10;&#10;Descrizione generata automaticamente">
            <a:extLst>
              <a:ext uri="{FF2B5EF4-FFF2-40B4-BE49-F238E27FC236}">
                <a16:creationId xmlns:a16="http://schemas.microsoft.com/office/drawing/2014/main" id="{9FEAB4B4-1FFF-49EE-B8EE-9048895F0022}"/>
              </a:ext>
            </a:extLst>
          </p:cNvPr>
          <p:cNvPicPr>
            <a:picLocks noChangeAspect="1"/>
          </p:cNvPicPr>
          <p:nvPr/>
        </p:nvPicPr>
        <p:blipFill>
          <a:blip r:embed="rId2"/>
          <a:stretch>
            <a:fillRect/>
          </a:stretch>
        </p:blipFill>
        <p:spPr>
          <a:xfrm>
            <a:off x="163575" y="1540708"/>
            <a:ext cx="4425427" cy="4579802"/>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CE0FAFD9-29B2-4CE7-B592-54E1D0CE2C4C}"/>
              </a:ext>
            </a:extLst>
          </p:cNvPr>
          <p:cNvPicPr>
            <a:picLocks noChangeAspect="1"/>
          </p:cNvPicPr>
          <p:nvPr/>
        </p:nvPicPr>
        <p:blipFill>
          <a:blip r:embed="rId3"/>
          <a:stretch>
            <a:fillRect/>
          </a:stretch>
        </p:blipFill>
        <p:spPr>
          <a:xfrm>
            <a:off x="7603000" y="1540707"/>
            <a:ext cx="4431145" cy="4579803"/>
          </a:xfrm>
          <a:prstGeom prst="rect">
            <a:avLst/>
          </a:prstGeom>
        </p:spPr>
      </p:pic>
    </p:spTree>
    <p:extLst>
      <p:ext uri="{BB962C8B-B14F-4D97-AF65-F5344CB8AC3E}">
        <p14:creationId xmlns:p14="http://schemas.microsoft.com/office/powerpoint/2010/main" val="216962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8DD3907C-AD1E-4541-BE8E-979CDDD01529}"/>
              </a:ext>
            </a:extLst>
          </p:cNvPr>
          <p:cNvSpPr>
            <a:spLocks noGrp="1"/>
          </p:cNvSpPr>
          <p:nvPr>
            <p:ph type="title"/>
          </p:nvPr>
        </p:nvSpPr>
        <p:spPr>
          <a:xfrm>
            <a:off x="685801" y="263236"/>
            <a:ext cx="10131425" cy="803564"/>
          </a:xfrm>
        </p:spPr>
        <p:txBody>
          <a:bodyPr/>
          <a:lstStyle/>
          <a:p>
            <a:r>
              <a:rPr lang="it-IT" dirty="0"/>
              <a:t>Second Sprint Planning</a:t>
            </a:r>
          </a:p>
        </p:txBody>
      </p:sp>
      <p:sp>
        <p:nvSpPr>
          <p:cNvPr id="21" name="Segnaposto testo 3">
            <a:extLst>
              <a:ext uri="{FF2B5EF4-FFF2-40B4-BE49-F238E27FC236}">
                <a16:creationId xmlns:a16="http://schemas.microsoft.com/office/drawing/2014/main" id="{410954CC-FA89-42B2-BD82-18ADDADC85D0}"/>
              </a:ext>
            </a:extLst>
          </p:cNvPr>
          <p:cNvSpPr txBox="1">
            <a:spLocks/>
          </p:cNvSpPr>
          <p:nvPr/>
        </p:nvSpPr>
        <p:spPr>
          <a:xfrm>
            <a:off x="535940" y="1187986"/>
            <a:ext cx="4767580" cy="428917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it-IT" sz="2400" dirty="0">
                <a:latin typeface="Arial" panose="020B0604020202020204" pitchFamily="34" charset="0"/>
                <a:cs typeface="Arial" panose="020B0604020202020204" pitchFamily="34" charset="0"/>
              </a:rPr>
              <a:t>Sprint </a:t>
            </a:r>
            <a:r>
              <a:rPr lang="it-IT" sz="2400" dirty="0" err="1">
                <a:latin typeface="Arial" panose="020B0604020202020204" pitchFamily="34" charset="0"/>
                <a:cs typeface="Arial" panose="020B0604020202020204" pitchFamily="34" charset="0"/>
              </a:rPr>
              <a:t>Pianification</a:t>
            </a:r>
            <a:r>
              <a:rPr lang="it-IT" sz="2400" dirty="0">
                <a:latin typeface="Arial" panose="020B0604020202020204" pitchFamily="34" charset="0"/>
                <a:cs typeface="Arial" panose="020B0604020202020204" pitchFamily="34" charset="0"/>
              </a:rPr>
              <a:t> </a:t>
            </a:r>
            <a:r>
              <a:rPr lang="it-IT" sz="2400" dirty="0" err="1">
                <a:latin typeface="Arial" panose="020B0604020202020204" pitchFamily="34" charset="0"/>
                <a:cs typeface="Arial" panose="020B0604020202020204" pitchFamily="34" charset="0"/>
              </a:rPr>
              <a:t>using</a:t>
            </a:r>
            <a:r>
              <a:rPr lang="it-IT" sz="2400" dirty="0">
                <a:latin typeface="Arial" panose="020B0604020202020204" pitchFamily="34" charset="0"/>
                <a:cs typeface="Arial" panose="020B0604020202020204" pitchFamily="34" charset="0"/>
              </a:rPr>
              <a:t> </a:t>
            </a:r>
            <a:r>
              <a:rPr lang="it-IT" sz="2400" dirty="0" err="1">
                <a:latin typeface="Arial" panose="020B0604020202020204" pitchFamily="34" charset="0"/>
                <a:cs typeface="Arial" panose="020B0604020202020204" pitchFamily="34" charset="0"/>
              </a:rPr>
              <a:t>Trello</a:t>
            </a:r>
            <a:endParaRPr lang="it-IT" sz="2400" dirty="0">
              <a:latin typeface="Arial" panose="020B0604020202020204" pitchFamily="34" charset="0"/>
              <a:cs typeface="Arial" panose="020B0604020202020204" pitchFamily="34" charset="0"/>
            </a:endParaRPr>
          </a:p>
          <a:p>
            <a:pPr>
              <a:buFont typeface="Arial" panose="020B0604020202020204" pitchFamily="34" charset="0"/>
              <a:buChar char="•"/>
            </a:pPr>
            <a:r>
              <a:rPr lang="it-IT" sz="2400" dirty="0">
                <a:latin typeface="Arial" panose="020B0604020202020204" pitchFamily="34" charset="0"/>
                <a:cs typeface="Arial" panose="020B0604020202020204" pitchFamily="34" charset="0"/>
              </a:rPr>
              <a:t>Product Backlog Update </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New Items from User Stories </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Time estimation (Story Point) </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Value estimation (Value Point)</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Sprint Backlog Composition</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Tasks Assignment</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Previous Velocity Check</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Velocity Estimation</a:t>
            </a:r>
          </a:p>
          <a:p>
            <a:pPr>
              <a:buFont typeface="Arial" panose="020B0604020202020204" pitchFamily="34" charset="0"/>
              <a:buChar char="•"/>
            </a:pPr>
            <a:endParaRPr lang="en-US" dirty="0"/>
          </a:p>
        </p:txBody>
      </p:sp>
      <p:pic>
        <p:nvPicPr>
          <p:cNvPr id="3" name="Immagine 2" descr="Immagine che contiene testo, screenshot, parcheggio, metro&#10;&#10;Descrizione generata automaticamente">
            <a:extLst>
              <a:ext uri="{FF2B5EF4-FFF2-40B4-BE49-F238E27FC236}">
                <a16:creationId xmlns:a16="http://schemas.microsoft.com/office/drawing/2014/main" id="{AB0AFC6B-D151-4CCB-8411-9D07651FF96A}"/>
              </a:ext>
            </a:extLst>
          </p:cNvPr>
          <p:cNvPicPr>
            <a:picLocks noChangeAspect="1"/>
          </p:cNvPicPr>
          <p:nvPr/>
        </p:nvPicPr>
        <p:blipFill>
          <a:blip r:embed="rId2"/>
          <a:stretch>
            <a:fillRect/>
          </a:stretch>
        </p:blipFill>
        <p:spPr>
          <a:xfrm>
            <a:off x="6278878" y="1314412"/>
            <a:ext cx="2259332" cy="4495210"/>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0D2D6FF7-4B77-4631-A9A8-5C71CABCDEF0}"/>
              </a:ext>
            </a:extLst>
          </p:cNvPr>
          <p:cNvPicPr>
            <a:picLocks noChangeAspect="1"/>
          </p:cNvPicPr>
          <p:nvPr/>
        </p:nvPicPr>
        <p:blipFill>
          <a:blip r:embed="rId3"/>
          <a:stretch>
            <a:fillRect/>
          </a:stretch>
        </p:blipFill>
        <p:spPr>
          <a:xfrm>
            <a:off x="9513568" y="1314412"/>
            <a:ext cx="2259332" cy="445568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B07AC6DC-705C-4B1A-9DB8-A1EFC6DEA2CD}"/>
              </a:ext>
            </a:extLst>
          </p:cNvPr>
          <p:cNvPicPr>
            <a:picLocks noChangeAspect="1"/>
          </p:cNvPicPr>
          <p:nvPr/>
        </p:nvPicPr>
        <p:blipFill>
          <a:blip r:embed="rId4"/>
          <a:stretch>
            <a:fillRect/>
          </a:stretch>
        </p:blipFill>
        <p:spPr>
          <a:xfrm>
            <a:off x="6278878" y="5809621"/>
            <a:ext cx="2259332" cy="629385"/>
          </a:xfrm>
          <a:prstGeom prst="rect">
            <a:avLst/>
          </a:prstGeom>
        </p:spPr>
      </p:pic>
    </p:spTree>
    <p:extLst>
      <p:ext uri="{BB962C8B-B14F-4D97-AF65-F5344CB8AC3E}">
        <p14:creationId xmlns:p14="http://schemas.microsoft.com/office/powerpoint/2010/main" val="287051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03FE6EA0B62A243ADD20A06607368B3" ma:contentTypeVersion="10" ma:contentTypeDescription="Creare un nuovo documento." ma:contentTypeScope="" ma:versionID="1d761ad4d8a8e492e023bee653688765">
  <xsd:schema xmlns:xsd="http://www.w3.org/2001/XMLSchema" xmlns:xs="http://www.w3.org/2001/XMLSchema" xmlns:p="http://schemas.microsoft.com/office/2006/metadata/properties" xmlns:ns2="ed0b27a4-fc56-4858-b509-a0a8888eae4c" xmlns:ns3="502388b4-e22a-47d8-86e3-0b2047e5c20d" targetNamespace="http://schemas.microsoft.com/office/2006/metadata/properties" ma:root="true" ma:fieldsID="1c52e1da29b9f381687b3a10378437f5" ns2:_="" ns3:_="">
    <xsd:import namespace="ed0b27a4-fc56-4858-b509-a0a8888eae4c"/>
    <xsd:import namespace="502388b4-e22a-47d8-86e3-0b2047e5c2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b27a4-fc56-4858-b509-a0a8888ea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02388b4-e22a-47d8-86e3-0b2047e5c20d"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331E27-C8AC-4F7D-9516-DF57ACEDF838}"/>
</file>

<file path=customXml/itemProps2.xml><?xml version="1.0" encoding="utf-8"?>
<ds:datastoreItem xmlns:ds="http://schemas.openxmlformats.org/officeDocument/2006/customXml" ds:itemID="{C5D70643-2D6D-4FE9-8C1E-16FBBDFAD1BB}"/>
</file>

<file path=customXml/itemProps3.xml><?xml version="1.0" encoding="utf-8"?>
<ds:datastoreItem xmlns:ds="http://schemas.openxmlformats.org/officeDocument/2006/customXml" ds:itemID="{DDCA8234-9CAC-4F8F-AABB-FA08043CB0E5}"/>
</file>

<file path=docProps/app.xml><?xml version="1.0" encoding="utf-8"?>
<Properties xmlns="http://schemas.openxmlformats.org/officeDocument/2006/extended-properties" xmlns:vt="http://schemas.openxmlformats.org/officeDocument/2006/docPropsVTypes">
  <Template>TM03457452[[fn=Celestiale]]</Template>
  <TotalTime>375</TotalTime>
  <Words>307</Words>
  <Application>Microsoft Office PowerPoint</Application>
  <PresentationFormat>Widescreen</PresentationFormat>
  <Paragraphs>40</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Celestiale</vt:lpstr>
      <vt:lpstr>First Sprint group 15</vt:lpstr>
      <vt:lpstr>Sprint Backlog/Updated Product Backlog</vt:lpstr>
      <vt:lpstr>Burndown Chart</vt:lpstr>
      <vt:lpstr>First Sprint Release: an EXAMPLE --1</vt:lpstr>
      <vt:lpstr>First Sprint Release: an EXAMPLE --2</vt:lpstr>
      <vt:lpstr>First Sprint Release: an EXAMPLE --3</vt:lpstr>
      <vt:lpstr>Second Sprint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Sprint group 15</dc:title>
  <dc:creator>LORENZO MURO</dc:creator>
  <cp:lastModifiedBy>LORENZO MURO</cp:lastModifiedBy>
  <cp:revision>18</cp:revision>
  <dcterms:created xsi:type="dcterms:W3CDTF">2021-11-27T14:58:54Z</dcterms:created>
  <dcterms:modified xsi:type="dcterms:W3CDTF">2021-11-28T18:51:50Z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0x010100A03FE6EA0B62A243ADD20A06607368B3</vt:lpwstr>
  </property>
</Properties>
</file>