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sldIdLst>
    <p:sldId id="256" r:id="rId5"/>
    <p:sldId id="257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83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7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9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2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9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4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7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3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1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2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3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85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1D3B6-F54A-45A9-87DE-FFD4B8A97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521523"/>
            <a:ext cx="7899688" cy="85898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Second Sprint group 15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678961-A104-4F4E-A29E-CF6B413B96AC}"/>
              </a:ext>
            </a:extLst>
          </p:cNvPr>
          <p:cNvSpPr txBox="1"/>
          <p:nvPr/>
        </p:nvSpPr>
        <p:spPr>
          <a:xfrm>
            <a:off x="729671" y="3884530"/>
            <a:ext cx="3260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Petagna Mario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Muro Lorenzo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Riccardi Mario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Lodato Gabriele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2FF4C7F-E16A-4285-9643-18A20001C865}"/>
              </a:ext>
            </a:extLst>
          </p:cNvPr>
          <p:cNvSpPr txBox="1">
            <a:spLocks/>
          </p:cNvSpPr>
          <p:nvPr/>
        </p:nvSpPr>
        <p:spPr>
          <a:xfrm>
            <a:off x="4670279" y="2105887"/>
            <a:ext cx="6483928" cy="393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Backlog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Burndown Chart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it-IT" sz="2800" dirty="0">
                <a:solidFill>
                  <a:sysClr val="window" lastClr="FFFFFF"/>
                </a:solidFill>
                <a:latin typeface="Calibri" panose="020F0502020204030204"/>
              </a:rPr>
              <a:t>Sprint Review</a:t>
            </a:r>
            <a:endParaRPr kumimoji="0" lang="it-IT" sz="28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it-IT" sz="2800" dirty="0">
                <a:solidFill>
                  <a:sysClr val="window" lastClr="FFFFFF"/>
                </a:solidFill>
                <a:latin typeface="Calibri" panose="020F0502020204030204"/>
              </a:rPr>
              <a:t>Sprint </a:t>
            </a:r>
            <a:r>
              <a:rPr lang="it-IT" sz="2800" dirty="0" err="1">
                <a:solidFill>
                  <a:sysClr val="window" lastClr="FFFFFF"/>
                </a:solidFill>
                <a:latin typeface="Calibri" panose="020F0502020204030204"/>
              </a:rPr>
              <a:t>Retrospective</a:t>
            </a:r>
            <a:endParaRPr lang="it-IT" sz="2800" dirty="0">
              <a:solidFill>
                <a:sysClr val="window" lastClr="FFFFFF"/>
              </a:solidFill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</a:t>
            </a:r>
            <a:r>
              <a:rPr kumimoji="0" lang="it-IT" sz="2800" b="0" i="0" u="none" strike="noStrike" kern="1200" cap="all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</a:t>
            </a:r>
            <a:r>
              <a:rPr lang="it-IT" sz="2800" dirty="0">
                <a:solidFill>
                  <a:sysClr val="window" lastClr="FFFFFF"/>
                </a:solidFill>
                <a:latin typeface="Calibri" panose="020F0502020204030204"/>
              </a:rPr>
              <a:t>t Release</a:t>
            </a:r>
            <a:endParaRPr kumimoji="0" lang="it-IT" sz="28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all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</a:t>
            </a: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72997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D38BC-041B-4DBC-879F-E163D3EB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3" y="95250"/>
            <a:ext cx="7299472" cy="803564"/>
          </a:xfrm>
        </p:spPr>
        <p:txBody>
          <a:bodyPr>
            <a:normAutofit/>
          </a:bodyPr>
          <a:lstStyle/>
          <a:p>
            <a:r>
              <a:rPr lang="it-IT" sz="3200" dirty="0"/>
              <a:t>Sprint Backlog/DONE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E3C5A6-E7D0-4790-BBC1-3E95896D7A4B}"/>
              </a:ext>
            </a:extLst>
          </p:cNvPr>
          <p:cNvSpPr txBox="1"/>
          <p:nvPr/>
        </p:nvSpPr>
        <p:spPr>
          <a:xfrm>
            <a:off x="4228073" y="1946820"/>
            <a:ext cx="28028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user stories have been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GUI’s features have been improved a lot compared to the first sprint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team finished the work early, two user stories were added to the sprint backlog.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Re-evaluation of the story points of the user stories for overestimation.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Estimated Velocity: 28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 Velocity: 39 SP</a:t>
            </a:r>
          </a:p>
        </p:txBody>
      </p:sp>
      <p:sp>
        <p:nvSpPr>
          <p:cNvPr id="6" name="Freccia a destra 4">
            <a:extLst>
              <a:ext uri="{FF2B5EF4-FFF2-40B4-BE49-F238E27FC236}">
                <a16:creationId xmlns:a16="http://schemas.microsoft.com/office/drawing/2014/main" id="{F70DAE71-E01D-A34D-893E-E262D6404AD0}"/>
              </a:ext>
            </a:extLst>
          </p:cNvPr>
          <p:cNvSpPr/>
          <p:nvPr/>
        </p:nvSpPr>
        <p:spPr>
          <a:xfrm>
            <a:off x="4350398" y="1499731"/>
            <a:ext cx="2416659" cy="559978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pic>
        <p:nvPicPr>
          <p:cNvPr id="4" name="Immagine 3" descr="Immagine che contiene testo, parcheggio, metro, screenshot&#10;&#10;Descrizione generata automaticamente">
            <a:extLst>
              <a:ext uri="{FF2B5EF4-FFF2-40B4-BE49-F238E27FC236}">
                <a16:creationId xmlns:a16="http://schemas.microsoft.com/office/drawing/2014/main" id="{04DAFA06-624B-7E44-9517-64EFAD12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1" y="1425600"/>
            <a:ext cx="1905426" cy="4006800"/>
          </a:xfrm>
          <a:prstGeom prst="rect">
            <a:avLst/>
          </a:prstGeom>
        </p:spPr>
      </p:pic>
      <p:pic>
        <p:nvPicPr>
          <p:cNvPr id="7" name="Immagine 6" descr="Immagine che contiene testo, screenshot, parcheggio, verde&#10;&#10;Descrizione generata automaticamente">
            <a:extLst>
              <a:ext uri="{FF2B5EF4-FFF2-40B4-BE49-F238E27FC236}">
                <a16:creationId xmlns:a16="http://schemas.microsoft.com/office/drawing/2014/main" id="{B75347DE-6E79-1941-B04D-B1CBC3B7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061" y="1424844"/>
            <a:ext cx="2017840" cy="4007556"/>
          </a:xfrm>
          <a:prstGeom prst="rect">
            <a:avLst/>
          </a:prstGeom>
        </p:spPr>
      </p:pic>
      <p:pic>
        <p:nvPicPr>
          <p:cNvPr id="16" name="Immagine 15" descr="Immagine che contiene testo, parcheggio, metro, screenshot&#10;&#10;Descrizione generata automaticamente">
            <a:extLst>
              <a:ext uri="{FF2B5EF4-FFF2-40B4-BE49-F238E27FC236}">
                <a16:creationId xmlns:a16="http://schemas.microsoft.com/office/drawing/2014/main" id="{1E3C1473-C233-2747-9BA9-5B5054D1A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55" y="95250"/>
            <a:ext cx="1978668" cy="4006800"/>
          </a:xfrm>
          <a:prstGeom prst="rect">
            <a:avLst/>
          </a:prstGeom>
        </p:spPr>
      </p:pic>
      <p:pic>
        <p:nvPicPr>
          <p:cNvPr id="18" name="Immagine 17" descr="Immagine che contiene testo, screenshot, via, parcheggio&#10;&#10;Descrizione generata automaticamente">
            <a:extLst>
              <a:ext uri="{FF2B5EF4-FFF2-40B4-BE49-F238E27FC236}">
                <a16:creationId xmlns:a16="http://schemas.microsoft.com/office/drawing/2014/main" id="{9FCF2244-44A7-9C4E-866F-A05AFB5F1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598" y="56309"/>
            <a:ext cx="2179279" cy="4006800"/>
          </a:xfrm>
          <a:prstGeom prst="rect">
            <a:avLst/>
          </a:prstGeom>
        </p:spPr>
      </p:pic>
      <p:pic>
        <p:nvPicPr>
          <p:cNvPr id="20" name="Immagine 19" descr="Immagine che contiene testo, parcheggio, screenshot, verde&#10;&#10;Descrizione generata automaticamente">
            <a:extLst>
              <a:ext uri="{FF2B5EF4-FFF2-40B4-BE49-F238E27FC236}">
                <a16:creationId xmlns:a16="http://schemas.microsoft.com/office/drawing/2014/main" id="{6FD61433-3810-1F4F-8F04-BC0B5D719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341" y="4167199"/>
            <a:ext cx="1978668" cy="263693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9B91464-C053-41D3-AE40-0957EA5C2F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t="34833" r="-1841" b="37111"/>
          <a:stretch/>
        </p:blipFill>
        <p:spPr>
          <a:xfrm>
            <a:off x="74602" y="5432400"/>
            <a:ext cx="1917288" cy="7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2FEF7-397E-4A16-8B77-0274AE8F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Burndown Chart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601C68-DC77-4E84-8F11-CE919A3AF16F}"/>
              </a:ext>
            </a:extLst>
          </p:cNvPr>
          <p:cNvSpPr txBox="1"/>
          <p:nvPr/>
        </p:nvSpPr>
        <p:spPr>
          <a:xfrm>
            <a:off x="802178" y="226142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Burndown Chart Story Point / Days 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The progress curve has always been under ideal.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The work was even finished two days before the end of the sprint!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698047-5992-44F1-95AD-B3C7E296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604" y="1992615"/>
            <a:ext cx="6573921" cy="33691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31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63DA03F-7A36-49FA-954A-3ACFD858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4800"/>
            <a:ext cx="10131425" cy="762000"/>
          </a:xfrm>
        </p:spPr>
        <p:txBody>
          <a:bodyPr/>
          <a:lstStyle/>
          <a:p>
            <a:r>
              <a:rPr lang="it-IT" dirty="0"/>
              <a:t>Second Sprint Release: an EXAMPLE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45B12B63-198B-426E-ADC2-A023D915957E}"/>
              </a:ext>
            </a:extLst>
          </p:cNvPr>
          <p:cNvSpPr/>
          <p:nvPr/>
        </p:nvSpPr>
        <p:spPr>
          <a:xfrm>
            <a:off x="5892799" y="2721422"/>
            <a:ext cx="1735677" cy="44169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3EE8C1-74DA-AD4D-8678-0335C5AEDD1A}"/>
              </a:ext>
            </a:extLst>
          </p:cNvPr>
          <p:cNvSpPr txBox="1"/>
          <p:nvPr/>
        </p:nvSpPr>
        <p:spPr>
          <a:xfrm>
            <a:off x="7826830" y="2283018"/>
            <a:ext cx="38970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sprint goal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achieved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tasks</a:t>
            </a:r>
            <a:r>
              <a:rPr lang="it-IT" sz="2400" dirty="0"/>
              <a:t> and more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completed</a:t>
            </a:r>
            <a:r>
              <a:rPr lang="it-IT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Since</a:t>
            </a:r>
            <a:r>
              <a:rPr lang="it-IT" sz="2400" dirty="0"/>
              <a:t> </a:t>
            </a:r>
            <a:r>
              <a:rPr lang="it-IT" sz="2400" dirty="0" err="1"/>
              <a:t>there</a:t>
            </a:r>
            <a:r>
              <a:rPr lang="it-IT" sz="2400" dirty="0"/>
              <a:t> are </a:t>
            </a:r>
            <a:r>
              <a:rPr lang="it-IT" sz="2400" dirty="0" err="1"/>
              <a:t>too</a:t>
            </a:r>
            <a:r>
              <a:rPr lang="it-IT" sz="2400" dirty="0"/>
              <a:t>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functionalities</a:t>
            </a:r>
            <a:r>
              <a:rPr lang="it-IT" sz="2400" dirty="0"/>
              <a:t>, the </a:t>
            </a:r>
            <a:r>
              <a:rPr lang="it-IT" sz="2400" dirty="0" err="1"/>
              <a:t>example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shown</a:t>
            </a:r>
            <a:r>
              <a:rPr lang="it-IT" sz="2400" dirty="0"/>
              <a:t> on the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AD8A9EF-8DEF-4559-A58D-C90715A3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2" y="1066800"/>
            <a:ext cx="5427423" cy="53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>
            <a:extLst>
              <a:ext uri="{FF2B5EF4-FFF2-40B4-BE49-F238E27FC236}">
                <a16:creationId xmlns:a16="http://schemas.microsoft.com/office/drawing/2014/main" id="{8DD3907C-AD1E-4541-BE8E-979CDDD0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3236"/>
            <a:ext cx="10131425" cy="803564"/>
          </a:xfrm>
        </p:spPr>
        <p:txBody>
          <a:bodyPr/>
          <a:lstStyle/>
          <a:p>
            <a:r>
              <a:rPr lang="it-IT" dirty="0"/>
              <a:t>THIRD Sprint Planning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410954CC-FA89-42B2-BD82-18ADDADC85D0}"/>
              </a:ext>
            </a:extLst>
          </p:cNvPr>
          <p:cNvSpPr txBox="1">
            <a:spLocks/>
          </p:cNvSpPr>
          <p:nvPr/>
        </p:nvSpPr>
        <p:spPr>
          <a:xfrm>
            <a:off x="535940" y="1187986"/>
            <a:ext cx="4767580" cy="428917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Pianification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Sprint Backlog Composition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Tasks 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Velocity 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Velocity Estimation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82B599-5C1E-CB47-B8BE-BF813A28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22" y="1187986"/>
            <a:ext cx="2789948" cy="458834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EA3CBA0-79BE-7746-A626-5240DDCE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97" y="474132"/>
            <a:ext cx="2666248" cy="55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1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3FE6EA0B62A243ADD20A06607368B3" ma:contentTypeVersion="10" ma:contentTypeDescription="Creare un nuovo documento." ma:contentTypeScope="" ma:versionID="1d761ad4d8a8e492e023bee653688765">
  <xsd:schema xmlns:xsd="http://www.w3.org/2001/XMLSchema" xmlns:xs="http://www.w3.org/2001/XMLSchema" xmlns:p="http://schemas.microsoft.com/office/2006/metadata/properties" xmlns:ns2="ed0b27a4-fc56-4858-b509-a0a8888eae4c" xmlns:ns3="502388b4-e22a-47d8-86e3-0b2047e5c20d" targetNamespace="http://schemas.microsoft.com/office/2006/metadata/properties" ma:root="true" ma:fieldsID="1c52e1da29b9f381687b3a10378437f5" ns2:_="" ns3:_="">
    <xsd:import namespace="ed0b27a4-fc56-4858-b509-a0a8888eae4c"/>
    <xsd:import namespace="502388b4-e22a-47d8-86e3-0b2047e5c2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b27a4-fc56-4858-b509-a0a8888ea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2388b4-e22a-47d8-86e3-0b2047e5c2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331E27-C8AC-4F7D-9516-DF57ACEDF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b27a4-fc56-4858-b509-a0a8888eae4c"/>
    <ds:schemaRef ds:uri="502388b4-e22a-47d8-86e3-0b2047e5c2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D70643-2D6D-4FE9-8C1E-16FBBDFAD1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CA8234-9CAC-4F8F-AABB-FA08043CB0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{35125EA9-7C30-A74A-97A7-6E291FEBC5B7}tf10001058</Template>
  <TotalTime>461</TotalTime>
  <Words>176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Celestiale</vt:lpstr>
      <vt:lpstr>Second Sprint group 15</vt:lpstr>
      <vt:lpstr>Sprint Backlog/DONE</vt:lpstr>
      <vt:lpstr>Burndown Chart</vt:lpstr>
      <vt:lpstr>Second Sprint Release: an EXAMPLE</vt:lpstr>
      <vt:lpstr>THIRD Sprint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Sprint group 15</dc:title>
  <dc:creator>LORENZO MURO</dc:creator>
  <cp:lastModifiedBy>LORENZO MURO</cp:lastModifiedBy>
  <cp:revision>37</cp:revision>
  <dcterms:created xsi:type="dcterms:W3CDTF">2021-11-27T14:58:54Z</dcterms:created>
  <dcterms:modified xsi:type="dcterms:W3CDTF">2021-12-05T17:08:37Z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0x010100A03FE6EA0B62A243ADD20A06607368B3</vt:lpwstr>
  </property>
</Properties>
</file>