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Lato"/>
      <p:regular r:id="rId25"/>
      <p:bold r:id="rId26"/>
      <p:italic r:id="rId27"/>
      <p:boldItalic r:id="rId28"/>
    </p:embeddedFont>
    <p:embeddedFont>
      <p:font typeface="Arial Black"/>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ArialBlack-regular.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afff19f11_2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5afff19f11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afff19f11_2_12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25afff19f11_2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5afff19f11_2_13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25afff19f11_2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5afff19f11_2_14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5afff19f11_2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5afff19f11_2_18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5afff19f11_2_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5afff19f11_2_20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5afff19f11_2_2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5afff19f11_2_22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25afff19f11_2_2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5afff19f11_2_22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25afff19f11_2_2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5afff19f11_2_30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25afff19f11_2_3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5afff19f11_2_3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25afff19f11_2_3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afff19f11_2_8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25afff19f11_2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afff19f11_2_8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5afff19f11_2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afff19f11_2_9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5afff19f11_2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afff19f11_2_9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5afff19f11_2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afff19f11_2_10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25afff19f11_2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afff19f11_2_10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5afff19f11_2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afff19f11_2_1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5afff19f11_2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afff19f11_2_12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25afff19f11_2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1" name="Shape 71"/>
        <p:cNvGrpSpPr/>
        <p:nvPr/>
      </p:nvGrpSpPr>
      <p:grpSpPr>
        <a:xfrm>
          <a:off x="0" y="0"/>
          <a:ext cx="0" cy="0"/>
          <a:chOff x="0" y="0"/>
          <a:chExt cx="0" cy="0"/>
        </a:xfrm>
      </p:grpSpPr>
      <p:sp>
        <p:nvSpPr>
          <p:cNvPr id="72" name="Google Shape;72;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 name="Google Shape;73;p1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4" name="Google Shape;74;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sp>
        <p:nvSpPr>
          <p:cNvPr id="78" name="Google Shape;78;p18"/>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8"/>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80" name="Google Shape;80;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3" name="Shape 83"/>
        <p:cNvGrpSpPr/>
        <p:nvPr/>
      </p:nvGrpSpPr>
      <p:grpSpPr>
        <a:xfrm>
          <a:off x="0" y="0"/>
          <a:ext cx="0" cy="0"/>
          <a:chOff x="0" y="0"/>
          <a:chExt cx="0" cy="0"/>
        </a:xfrm>
      </p:grpSpPr>
      <p:sp>
        <p:nvSpPr>
          <p:cNvPr id="84" name="Google Shape;84;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19"/>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6" name="Google Shape;86;p19"/>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0" name="Shape 90"/>
        <p:cNvGrpSpPr/>
        <p:nvPr/>
      </p:nvGrpSpPr>
      <p:grpSpPr>
        <a:xfrm>
          <a:off x="0" y="0"/>
          <a:ext cx="0" cy="0"/>
          <a:chOff x="0" y="0"/>
          <a:chExt cx="0" cy="0"/>
        </a:xfrm>
      </p:grpSpPr>
      <p:sp>
        <p:nvSpPr>
          <p:cNvPr id="91" name="Google Shape;91;p20"/>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20"/>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3" name="Google Shape;93;p20"/>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4" name="Google Shape;94;p20"/>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5" name="Google Shape;95;p20"/>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b="0" l="0" r="0" t="0"/>
          <a:stretch/>
        </p:blipFill>
        <p:spPr>
          <a:xfrm>
            <a:off x="770499" y="0"/>
            <a:ext cx="1744100" cy="1744100"/>
          </a:xfrm>
          <a:prstGeom prst="rect">
            <a:avLst/>
          </a:prstGeom>
          <a:noFill/>
          <a:ln>
            <a:noFill/>
          </a:ln>
        </p:spPr>
      </p:pic>
      <p:sp>
        <p:nvSpPr>
          <p:cNvPr id="130" name="Google Shape;130;p25"/>
          <p:cNvSpPr txBox="1"/>
          <p:nvPr/>
        </p:nvSpPr>
        <p:spPr>
          <a:xfrm>
            <a:off x="558185" y="1489836"/>
            <a:ext cx="7924500" cy="2839800"/>
          </a:xfrm>
          <a:prstGeom prst="rect">
            <a:avLst/>
          </a:prstGeom>
          <a:solidFill>
            <a:srgbClr val="3B3B3B"/>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3000" u="none" cap="none" strike="noStrike">
                <a:solidFill>
                  <a:schemeClr val="accent2"/>
                </a:solidFill>
                <a:latin typeface="Arial Black"/>
                <a:ea typeface="Arial Black"/>
                <a:cs typeface="Arial Black"/>
                <a:sym typeface="Arial Black"/>
              </a:rPr>
              <a:t>G2M insight for Cab Investment firm</a:t>
            </a:r>
            <a:endParaRPr sz="1100"/>
          </a:p>
          <a:p>
            <a:pPr indent="0" lvl="0" marL="0" marR="0" rtl="0" algn="l">
              <a:spcBef>
                <a:spcPts val="0"/>
              </a:spcBef>
              <a:spcAft>
                <a:spcPts val="0"/>
              </a:spcAft>
              <a:buNone/>
            </a:pPr>
            <a:r>
              <a:t/>
            </a:r>
            <a:endParaRPr sz="3000">
              <a:solidFill>
                <a:schemeClr val="accent2"/>
              </a:solidFill>
              <a:latin typeface="Arial Black"/>
              <a:ea typeface="Arial Black"/>
              <a:cs typeface="Arial Black"/>
              <a:sym typeface="Arial Black"/>
            </a:endParaRPr>
          </a:p>
          <a:p>
            <a:pPr indent="0" lvl="0" marL="0" marR="0" rtl="0" algn="l">
              <a:spcBef>
                <a:spcPts val="0"/>
              </a:spcBef>
              <a:spcAft>
                <a:spcPts val="0"/>
              </a:spcAft>
              <a:buNone/>
            </a:pPr>
            <a:r>
              <a:rPr b="1" i="0" lang="en" sz="3000">
                <a:solidFill>
                  <a:schemeClr val="accent2"/>
                </a:solidFill>
                <a:latin typeface="Lato"/>
                <a:ea typeface="Lato"/>
                <a:cs typeface="Lato"/>
                <a:sym typeface="Lato"/>
              </a:rPr>
              <a:t>Company Name</a:t>
            </a:r>
            <a:r>
              <a:rPr b="0" i="0" lang="en" sz="3000">
                <a:solidFill>
                  <a:schemeClr val="accent2"/>
                </a:solidFill>
                <a:latin typeface="Lato"/>
                <a:ea typeface="Lato"/>
                <a:cs typeface="Lato"/>
                <a:sym typeface="Lato"/>
              </a:rPr>
              <a:t> : XYZ</a:t>
            </a:r>
            <a:br>
              <a:rPr lang="en" sz="3000">
                <a:solidFill>
                  <a:schemeClr val="accent2"/>
                </a:solidFill>
                <a:latin typeface="Calibri"/>
                <a:ea typeface="Calibri"/>
                <a:cs typeface="Calibri"/>
                <a:sym typeface="Calibri"/>
              </a:rPr>
            </a:br>
            <a:r>
              <a:rPr b="1" i="0" lang="en" sz="3000">
                <a:solidFill>
                  <a:schemeClr val="accent2"/>
                </a:solidFill>
                <a:latin typeface="Lato"/>
                <a:ea typeface="Lato"/>
                <a:cs typeface="Lato"/>
                <a:sym typeface="Lato"/>
              </a:rPr>
              <a:t>Location</a:t>
            </a:r>
            <a:r>
              <a:rPr b="0" i="0" lang="en" sz="3000">
                <a:solidFill>
                  <a:schemeClr val="accent2"/>
                </a:solidFill>
                <a:latin typeface="Lato"/>
                <a:ea typeface="Lato"/>
                <a:cs typeface="Lato"/>
                <a:sym typeface="Lato"/>
              </a:rPr>
              <a:t>: </a:t>
            </a:r>
            <a:r>
              <a:rPr lang="en" sz="3000">
                <a:solidFill>
                  <a:schemeClr val="accent2"/>
                </a:solidFill>
                <a:latin typeface="Lato"/>
                <a:ea typeface="Lato"/>
                <a:cs typeface="Lato"/>
                <a:sym typeface="Lato"/>
              </a:rPr>
              <a:t>US</a:t>
            </a:r>
            <a:br>
              <a:rPr lang="en" sz="3000">
                <a:solidFill>
                  <a:schemeClr val="accent2"/>
                </a:solidFill>
                <a:latin typeface="Calibri"/>
                <a:ea typeface="Calibri"/>
                <a:cs typeface="Calibri"/>
                <a:sym typeface="Calibri"/>
              </a:rPr>
            </a:br>
            <a:r>
              <a:rPr b="1" i="0" lang="en" sz="3000">
                <a:solidFill>
                  <a:schemeClr val="accent2"/>
                </a:solidFill>
                <a:latin typeface="Lato"/>
                <a:ea typeface="Lato"/>
                <a:cs typeface="Lato"/>
                <a:sym typeface="Lato"/>
              </a:rPr>
              <a:t>Team</a:t>
            </a:r>
            <a:r>
              <a:rPr b="0" i="0" lang="en" sz="3000">
                <a:solidFill>
                  <a:schemeClr val="accent2"/>
                </a:solidFill>
                <a:latin typeface="Lato"/>
                <a:ea typeface="Lato"/>
                <a:cs typeface="Lato"/>
                <a:sym typeface="Lato"/>
              </a:rPr>
              <a:t>: Data </a:t>
            </a:r>
            <a:r>
              <a:rPr lang="en" sz="3000">
                <a:solidFill>
                  <a:schemeClr val="accent2"/>
                </a:solidFill>
                <a:latin typeface="Lato"/>
                <a:ea typeface="Lato"/>
                <a:cs typeface="Lato"/>
                <a:sym typeface="Lato"/>
              </a:rPr>
              <a:t>Science</a:t>
            </a:r>
            <a:br>
              <a:rPr lang="en" sz="3000">
                <a:solidFill>
                  <a:schemeClr val="accent2"/>
                </a:solidFill>
                <a:latin typeface="Calibri"/>
                <a:ea typeface="Calibri"/>
                <a:cs typeface="Calibri"/>
                <a:sym typeface="Calibri"/>
              </a:rPr>
            </a:br>
            <a:r>
              <a:rPr b="1" i="0" lang="en" sz="3000">
                <a:solidFill>
                  <a:schemeClr val="accent2"/>
                </a:solidFill>
                <a:latin typeface="Lato"/>
                <a:ea typeface="Lato"/>
                <a:cs typeface="Lato"/>
                <a:sym typeface="Lato"/>
              </a:rPr>
              <a:t>Date</a:t>
            </a:r>
            <a:r>
              <a:rPr b="0" i="0" lang="en" sz="3000">
                <a:solidFill>
                  <a:schemeClr val="accent2"/>
                </a:solidFill>
                <a:latin typeface="Lato"/>
                <a:ea typeface="Lato"/>
                <a:cs typeface="Lato"/>
                <a:sym typeface="Lato"/>
              </a:rPr>
              <a:t>: </a:t>
            </a:r>
            <a:r>
              <a:rPr lang="en" sz="3000">
                <a:solidFill>
                  <a:schemeClr val="accent2"/>
                </a:solidFill>
                <a:latin typeface="Lato"/>
                <a:ea typeface="Lato"/>
                <a:cs typeface="Lato"/>
                <a:sym typeface="Lato"/>
              </a:rPr>
              <a:t>21-JULY</a:t>
            </a:r>
            <a:r>
              <a:rPr b="0" i="0" lang="en" sz="3000">
                <a:solidFill>
                  <a:schemeClr val="accent2"/>
                </a:solidFill>
                <a:latin typeface="Lato"/>
                <a:ea typeface="Lato"/>
                <a:cs typeface="Lato"/>
                <a:sym typeface="Lato"/>
              </a:rPr>
              <a:t>-20</a:t>
            </a:r>
            <a:r>
              <a:rPr lang="en" sz="3000">
                <a:solidFill>
                  <a:schemeClr val="accent2"/>
                </a:solidFill>
                <a:latin typeface="Lato"/>
                <a:ea typeface="Lato"/>
                <a:cs typeface="Lato"/>
                <a:sym typeface="Lato"/>
              </a:rPr>
              <a:t>23</a:t>
            </a:r>
            <a:endParaRPr sz="3000">
              <a:solidFill>
                <a:schemeClr val="accent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2700"/>
              <a:buFont typeface="Arial Black"/>
              <a:buNone/>
            </a:pPr>
            <a:r>
              <a:rPr b="1" lang="en" sz="2700">
                <a:solidFill>
                  <a:schemeClr val="accent2"/>
                </a:solidFill>
                <a:latin typeface="Arial Black"/>
                <a:ea typeface="Arial Black"/>
                <a:cs typeface="Arial Black"/>
                <a:sym typeface="Arial Black"/>
              </a:rPr>
              <a:t>Similarly for the age group:</a:t>
            </a:r>
            <a:endParaRPr/>
          </a:p>
        </p:txBody>
      </p:sp>
      <p:pic>
        <p:nvPicPr>
          <p:cNvPr id="189" name="Google Shape;189;p34"/>
          <p:cNvPicPr preferRelativeResize="0"/>
          <p:nvPr/>
        </p:nvPicPr>
        <p:blipFill>
          <a:blip r:embed="rId3">
            <a:alphaModFix/>
          </a:blip>
          <a:stretch>
            <a:fillRect/>
          </a:stretch>
        </p:blipFill>
        <p:spPr>
          <a:xfrm>
            <a:off x="1584250" y="1193291"/>
            <a:ext cx="5607596" cy="357068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444451" y="168337"/>
            <a:ext cx="8255098"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2700"/>
              <a:buFont typeface="Arial Black"/>
              <a:buNone/>
            </a:pPr>
            <a:r>
              <a:rPr b="1" lang="en" sz="2700">
                <a:solidFill>
                  <a:schemeClr val="accent2"/>
                </a:solidFill>
                <a:latin typeface="Arial Black"/>
                <a:ea typeface="Arial Black"/>
                <a:cs typeface="Arial Black"/>
                <a:sym typeface="Arial Black"/>
              </a:rPr>
              <a:t>Pink</a:t>
            </a:r>
            <a:r>
              <a:rPr b="1" lang="en" sz="2700">
                <a:solidFill>
                  <a:schemeClr val="accent2"/>
                </a:solidFill>
                <a:latin typeface="Arial Black"/>
                <a:ea typeface="Arial Black"/>
                <a:cs typeface="Arial Black"/>
                <a:sym typeface="Arial Black"/>
              </a:rPr>
              <a:t> Cab: </a:t>
            </a:r>
            <a:r>
              <a:rPr lang="en" sz="1800">
                <a:solidFill>
                  <a:schemeClr val="accent2"/>
                </a:solidFill>
                <a:latin typeface="Arial Black"/>
                <a:ea typeface="Arial Black"/>
                <a:cs typeface="Arial Black"/>
                <a:sym typeface="Arial Black"/>
              </a:rPr>
              <a:t>Profit in Dallas vs no.of transaction. </a:t>
            </a:r>
            <a:endParaRPr sz="2700"/>
          </a:p>
        </p:txBody>
      </p:sp>
      <p:sp>
        <p:nvSpPr>
          <p:cNvPr id="195" name="Google Shape;195;p35"/>
          <p:cNvSpPr txBox="1"/>
          <p:nvPr/>
        </p:nvSpPr>
        <p:spPr>
          <a:xfrm>
            <a:off x="6280534" y="1221754"/>
            <a:ext cx="2616600" cy="3393900"/>
          </a:xfrm>
          <a:prstGeom prst="rect">
            <a:avLst/>
          </a:prstGeom>
          <a:noFill/>
          <a:ln>
            <a:noFill/>
          </a:ln>
        </p:spPr>
        <p:txBody>
          <a:bodyPr anchorCtr="0" anchor="t" bIns="34275" lIns="68575" spcFirstLastPara="1" rIns="68575" wrap="square" tIns="34275">
            <a:spAutoFit/>
          </a:bodyPr>
          <a:lstStyle/>
          <a:p>
            <a:pPr indent="0" lvl="0" marL="457200" marR="0" rtl="0" algn="l">
              <a:spcBef>
                <a:spcPts val="0"/>
              </a:spcBef>
              <a:spcAft>
                <a:spcPts val="0"/>
              </a:spcAft>
              <a:buNone/>
            </a:pPr>
            <a:r>
              <a:t/>
            </a:r>
            <a:endParaRPr sz="1800">
              <a:solidFill>
                <a:schemeClr val="accent2"/>
              </a:solidFill>
              <a:latin typeface="Arial Black"/>
              <a:ea typeface="Arial Black"/>
              <a:cs typeface="Arial Black"/>
              <a:sym typeface="Arial Black"/>
            </a:endParaRPr>
          </a:p>
          <a:p>
            <a:pPr indent="-254000" lvl="0" marL="254000" marR="0" rtl="0" algn="l">
              <a:spcBef>
                <a:spcPts val="0"/>
              </a:spcBef>
              <a:spcAft>
                <a:spcPts val="0"/>
              </a:spcAft>
              <a:buClr>
                <a:schemeClr val="accent2"/>
              </a:buClr>
              <a:buSzPts val="1800"/>
              <a:buFont typeface="Arial Black"/>
              <a:buChar char="❑"/>
            </a:pPr>
            <a:r>
              <a:rPr lang="en" sz="1800">
                <a:solidFill>
                  <a:schemeClr val="accent2"/>
                </a:solidFill>
                <a:latin typeface="Arial Black"/>
                <a:ea typeface="Arial Black"/>
                <a:cs typeface="Arial Black"/>
                <a:sym typeface="Arial Black"/>
              </a:rPr>
              <a:t>We can see that the profit is somewhat positively correlated to  the no.of transactions. Meaning profits increase when transactions are increased.</a:t>
            </a:r>
            <a:endParaRPr sz="1800">
              <a:solidFill>
                <a:schemeClr val="accent2"/>
              </a:solidFill>
              <a:latin typeface="Arial Black"/>
              <a:ea typeface="Arial Black"/>
              <a:cs typeface="Arial Black"/>
              <a:sym typeface="Arial Black"/>
            </a:endParaRPr>
          </a:p>
        </p:txBody>
      </p:sp>
      <p:pic>
        <p:nvPicPr>
          <p:cNvPr id="196" name="Google Shape;196;p35"/>
          <p:cNvPicPr preferRelativeResize="0"/>
          <p:nvPr/>
        </p:nvPicPr>
        <p:blipFill>
          <a:blip r:embed="rId3">
            <a:alphaModFix/>
          </a:blip>
          <a:stretch>
            <a:fillRect/>
          </a:stretch>
        </p:blipFill>
        <p:spPr>
          <a:xfrm>
            <a:off x="310375" y="1058159"/>
            <a:ext cx="5855879" cy="367619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accent2"/>
              </a:buClr>
              <a:buSzPts val="2700"/>
              <a:buFont typeface="Arial Black"/>
              <a:buNone/>
            </a:pPr>
            <a:r>
              <a:rPr b="1" lang="en" sz="2700">
                <a:solidFill>
                  <a:schemeClr val="accent2"/>
                </a:solidFill>
                <a:latin typeface="Arial Black"/>
                <a:ea typeface="Arial Black"/>
                <a:cs typeface="Arial Black"/>
                <a:sym typeface="Arial Black"/>
              </a:rPr>
              <a:t>Yellow </a:t>
            </a:r>
            <a:r>
              <a:rPr b="1" lang="en" sz="2700">
                <a:solidFill>
                  <a:schemeClr val="accent2"/>
                </a:solidFill>
                <a:latin typeface="Arial Black"/>
                <a:ea typeface="Arial Black"/>
                <a:cs typeface="Arial Black"/>
                <a:sym typeface="Arial Black"/>
              </a:rPr>
              <a:t>Cab: </a:t>
            </a:r>
            <a:r>
              <a:rPr lang="en" sz="1800">
                <a:solidFill>
                  <a:schemeClr val="accent2"/>
                </a:solidFill>
                <a:latin typeface="Arial Black"/>
                <a:ea typeface="Arial Black"/>
                <a:cs typeface="Arial Black"/>
                <a:sym typeface="Arial Black"/>
              </a:rPr>
              <a:t>Profit in Dallas vs no.of transaction. </a:t>
            </a:r>
            <a:endParaRPr/>
          </a:p>
        </p:txBody>
      </p:sp>
      <p:sp>
        <p:nvSpPr>
          <p:cNvPr id="202" name="Google Shape;202;p36"/>
          <p:cNvSpPr txBox="1"/>
          <p:nvPr/>
        </p:nvSpPr>
        <p:spPr>
          <a:xfrm>
            <a:off x="6320615" y="1268025"/>
            <a:ext cx="2629800" cy="4225200"/>
          </a:xfrm>
          <a:prstGeom prst="rect">
            <a:avLst/>
          </a:prstGeom>
          <a:noFill/>
          <a:ln>
            <a:noFill/>
          </a:ln>
        </p:spPr>
        <p:txBody>
          <a:bodyPr anchorCtr="0" anchor="t" bIns="34275" lIns="68575" spcFirstLastPara="1" rIns="68575" wrap="square" tIns="34275">
            <a:spAutoFit/>
          </a:bodyPr>
          <a:lstStyle/>
          <a:p>
            <a:pPr indent="-342900" lvl="0" marL="457200" rtl="0" algn="l">
              <a:spcBef>
                <a:spcPts val="0"/>
              </a:spcBef>
              <a:spcAft>
                <a:spcPts val="0"/>
              </a:spcAft>
              <a:buClr>
                <a:schemeClr val="accent2"/>
              </a:buClr>
              <a:buSzPts val="1800"/>
              <a:buFont typeface="Arial Black"/>
              <a:buChar char="❑"/>
            </a:pPr>
            <a:r>
              <a:rPr lang="en" sz="1800">
                <a:solidFill>
                  <a:schemeClr val="accent2"/>
                </a:solidFill>
                <a:latin typeface="Arial Black"/>
                <a:ea typeface="Arial Black"/>
                <a:cs typeface="Arial Black"/>
                <a:sym typeface="Arial Black"/>
              </a:rPr>
              <a:t>We can see that the profit is somewhat negatively correlated to  the no.of transactions.</a:t>
            </a:r>
            <a:endParaRPr sz="1800">
              <a:solidFill>
                <a:schemeClr val="accent2"/>
              </a:solidFill>
              <a:latin typeface="Arial Black"/>
              <a:ea typeface="Arial Black"/>
              <a:cs typeface="Arial Black"/>
              <a:sym typeface="Arial Black"/>
            </a:endParaRPr>
          </a:p>
          <a:p>
            <a:pPr indent="0" lvl="0" marL="457200" rtl="0" algn="l">
              <a:spcBef>
                <a:spcPts val="0"/>
              </a:spcBef>
              <a:spcAft>
                <a:spcPts val="0"/>
              </a:spcAft>
              <a:buNone/>
            </a:pPr>
            <a:r>
              <a:rPr lang="en" sz="1800">
                <a:solidFill>
                  <a:schemeClr val="accent2"/>
                </a:solidFill>
                <a:latin typeface="Arial Black"/>
                <a:ea typeface="Arial Black"/>
                <a:cs typeface="Arial Black"/>
                <a:sym typeface="Arial Black"/>
              </a:rPr>
              <a:t>Meaning profit margin decreases when transactions are increased.</a:t>
            </a:r>
            <a:endParaRPr sz="1800">
              <a:solidFill>
                <a:schemeClr val="accent2"/>
              </a:solidFill>
              <a:latin typeface="Arial Black"/>
              <a:ea typeface="Arial Black"/>
              <a:cs typeface="Arial Black"/>
              <a:sym typeface="Arial Black"/>
            </a:endParaRPr>
          </a:p>
          <a:p>
            <a:pPr indent="0" lvl="0" marL="457200" rtl="0" algn="l">
              <a:spcBef>
                <a:spcPts val="0"/>
              </a:spcBef>
              <a:spcAft>
                <a:spcPts val="0"/>
              </a:spcAft>
              <a:buNone/>
            </a:pPr>
            <a:r>
              <a:t/>
            </a:r>
            <a:endParaRPr sz="1800">
              <a:solidFill>
                <a:schemeClr val="accent2"/>
              </a:solidFill>
              <a:latin typeface="Arial Black"/>
              <a:ea typeface="Arial Black"/>
              <a:cs typeface="Arial Black"/>
              <a:sym typeface="Arial Black"/>
            </a:endParaRPr>
          </a:p>
          <a:p>
            <a:pPr indent="0" lvl="0" marL="457200" marR="0" rtl="0" algn="l">
              <a:spcBef>
                <a:spcPts val="0"/>
              </a:spcBef>
              <a:spcAft>
                <a:spcPts val="0"/>
              </a:spcAft>
              <a:buNone/>
            </a:pPr>
            <a:r>
              <a:t/>
            </a:r>
            <a:endParaRPr sz="1800">
              <a:solidFill>
                <a:schemeClr val="accent2"/>
              </a:solidFill>
              <a:latin typeface="Arial Black"/>
              <a:ea typeface="Arial Black"/>
              <a:cs typeface="Arial Black"/>
              <a:sym typeface="Arial Black"/>
            </a:endParaRPr>
          </a:p>
        </p:txBody>
      </p:sp>
      <p:pic>
        <p:nvPicPr>
          <p:cNvPr id="203" name="Google Shape;203;p36"/>
          <p:cNvPicPr preferRelativeResize="0"/>
          <p:nvPr/>
        </p:nvPicPr>
        <p:blipFill>
          <a:blip r:embed="rId3">
            <a:alphaModFix/>
          </a:blip>
          <a:stretch>
            <a:fillRect/>
          </a:stretch>
        </p:blipFill>
        <p:spPr>
          <a:xfrm>
            <a:off x="715250" y="1193316"/>
            <a:ext cx="5049853" cy="357068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nvSpPr>
        <p:spPr>
          <a:xfrm>
            <a:off x="2424039" y="1776465"/>
            <a:ext cx="4573758" cy="6232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600">
                <a:solidFill>
                  <a:schemeClr val="accent2"/>
                </a:solidFill>
                <a:latin typeface="Arial Black"/>
                <a:ea typeface="Arial Black"/>
                <a:cs typeface="Arial Black"/>
                <a:sym typeface="Arial Black"/>
              </a:rPr>
              <a:t>EDA SUMMARY</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8"/>
          <p:cNvPicPr preferRelativeResize="0"/>
          <p:nvPr/>
        </p:nvPicPr>
        <p:blipFill rotWithShape="1">
          <a:blip r:embed="rId3">
            <a:alphaModFix/>
          </a:blip>
          <a:srcRect b="0" l="0" r="0" t="0"/>
          <a:stretch/>
        </p:blipFill>
        <p:spPr>
          <a:xfrm>
            <a:off x="1823764" y="276414"/>
            <a:ext cx="1042506" cy="370364"/>
          </a:xfrm>
          <a:prstGeom prst="rect">
            <a:avLst/>
          </a:prstGeom>
          <a:noFill/>
          <a:ln>
            <a:noFill/>
          </a:ln>
        </p:spPr>
      </p:pic>
      <p:pic>
        <p:nvPicPr>
          <p:cNvPr id="214" name="Google Shape;214;p38"/>
          <p:cNvPicPr preferRelativeResize="0"/>
          <p:nvPr/>
        </p:nvPicPr>
        <p:blipFill rotWithShape="1">
          <a:blip r:embed="rId4">
            <a:alphaModFix/>
          </a:blip>
          <a:srcRect b="0" l="0" r="0" t="0"/>
          <a:stretch/>
        </p:blipFill>
        <p:spPr>
          <a:xfrm>
            <a:off x="6374398" y="367449"/>
            <a:ext cx="1252837" cy="370364"/>
          </a:xfrm>
          <a:prstGeom prst="rect">
            <a:avLst/>
          </a:prstGeom>
          <a:noFill/>
          <a:ln>
            <a:noFill/>
          </a:ln>
        </p:spPr>
      </p:pic>
      <p:sp>
        <p:nvSpPr>
          <p:cNvPr id="215" name="Google Shape;215;p38"/>
          <p:cNvSpPr txBox="1"/>
          <p:nvPr/>
        </p:nvSpPr>
        <p:spPr>
          <a:xfrm>
            <a:off x="550838" y="1444760"/>
            <a:ext cx="4197000" cy="5001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400"/>
              <a:buFont typeface="Noto Sans Symbols"/>
              <a:buChar char="❑"/>
            </a:pPr>
            <a:r>
              <a:rPr lang="en" sz="1400">
                <a:solidFill>
                  <a:schemeClr val="dk1"/>
                </a:solidFill>
                <a:latin typeface="Arial Black"/>
                <a:ea typeface="Arial Black"/>
                <a:cs typeface="Arial Black"/>
                <a:sym typeface="Arial Black"/>
              </a:rPr>
              <a:t>Profit Margin is low each year (2016-2018) compared to Yellow Cab.</a:t>
            </a:r>
            <a:endParaRPr sz="1100"/>
          </a:p>
        </p:txBody>
      </p:sp>
      <p:sp>
        <p:nvSpPr>
          <p:cNvPr id="216" name="Google Shape;216;p38"/>
          <p:cNvSpPr txBox="1"/>
          <p:nvPr/>
        </p:nvSpPr>
        <p:spPr>
          <a:xfrm>
            <a:off x="5212422" y="1452415"/>
            <a:ext cx="3931500" cy="5001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400"/>
              <a:buFont typeface="Noto Sans Symbols"/>
              <a:buChar char="❑"/>
            </a:pPr>
            <a:r>
              <a:rPr lang="en" sz="1400">
                <a:solidFill>
                  <a:schemeClr val="dk1"/>
                </a:solidFill>
                <a:latin typeface="Arial Black"/>
                <a:ea typeface="Arial Black"/>
                <a:cs typeface="Arial Black"/>
                <a:sym typeface="Arial Black"/>
              </a:rPr>
              <a:t>Profit Margin is high each year (2016-2018) compared to Pink Cab.</a:t>
            </a:r>
            <a:endParaRPr sz="1100"/>
          </a:p>
        </p:txBody>
      </p:sp>
      <p:sp>
        <p:nvSpPr>
          <p:cNvPr id="217" name="Google Shape;217;p38"/>
          <p:cNvSpPr txBox="1"/>
          <p:nvPr/>
        </p:nvSpPr>
        <p:spPr>
          <a:xfrm>
            <a:off x="550838" y="2653645"/>
            <a:ext cx="4376400" cy="5001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400"/>
              <a:buFont typeface="Noto Sans Symbols"/>
              <a:buChar char="❑"/>
            </a:pPr>
            <a:r>
              <a:rPr lang="en" sz="1400">
                <a:solidFill>
                  <a:schemeClr val="dk1"/>
                </a:solidFill>
                <a:latin typeface="Arial Black"/>
                <a:ea typeface="Arial Black"/>
                <a:cs typeface="Arial Black"/>
                <a:sym typeface="Arial Black"/>
              </a:rPr>
              <a:t>Pink Cabs increase margins with increase in number of Transactions.</a:t>
            </a:r>
            <a:endParaRPr sz="1100"/>
          </a:p>
        </p:txBody>
      </p:sp>
      <p:sp>
        <p:nvSpPr>
          <p:cNvPr id="218" name="Google Shape;218;p38"/>
          <p:cNvSpPr txBox="1"/>
          <p:nvPr/>
        </p:nvSpPr>
        <p:spPr>
          <a:xfrm>
            <a:off x="5212372" y="2587269"/>
            <a:ext cx="3576900" cy="7158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400"/>
              <a:buFont typeface="Noto Sans Symbols"/>
              <a:buChar char="❑"/>
            </a:pPr>
            <a:r>
              <a:rPr lang="en" sz="1400">
                <a:solidFill>
                  <a:schemeClr val="dk1"/>
                </a:solidFill>
                <a:latin typeface="Arial Black"/>
                <a:ea typeface="Arial Black"/>
                <a:cs typeface="Arial Black"/>
                <a:sym typeface="Arial Black"/>
              </a:rPr>
              <a:t>Yellow Cab decrease Margins with the increase in Transaction.</a:t>
            </a:r>
            <a:endParaRPr sz="1100"/>
          </a:p>
        </p:txBody>
      </p:sp>
      <p:sp>
        <p:nvSpPr>
          <p:cNvPr id="219" name="Google Shape;219;p38"/>
          <p:cNvSpPr txBox="1"/>
          <p:nvPr/>
        </p:nvSpPr>
        <p:spPr>
          <a:xfrm>
            <a:off x="553710" y="3862515"/>
            <a:ext cx="4191300" cy="7158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400"/>
              <a:buFont typeface="Noto Sans Symbols"/>
              <a:buChar char="❑"/>
            </a:pPr>
            <a:r>
              <a:rPr lang="en" sz="1400">
                <a:solidFill>
                  <a:schemeClr val="dk1"/>
                </a:solidFill>
                <a:latin typeface="Arial Black"/>
                <a:ea typeface="Arial Black"/>
                <a:cs typeface="Arial Black"/>
                <a:sym typeface="Arial Black"/>
              </a:rPr>
              <a:t>All the cities have the same increase in price charge with increase in distance.</a:t>
            </a:r>
            <a:endParaRPr sz="1100"/>
          </a:p>
        </p:txBody>
      </p:sp>
      <p:sp>
        <p:nvSpPr>
          <p:cNvPr id="220" name="Google Shape;220;p38"/>
          <p:cNvSpPr txBox="1"/>
          <p:nvPr/>
        </p:nvSpPr>
        <p:spPr>
          <a:xfrm>
            <a:off x="5242568" y="3937790"/>
            <a:ext cx="3871200" cy="7158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400"/>
              <a:buFont typeface="Noto Sans Symbols"/>
              <a:buChar char="❑"/>
            </a:pPr>
            <a:r>
              <a:rPr lang="en" sz="1400">
                <a:solidFill>
                  <a:schemeClr val="dk1"/>
                </a:solidFill>
                <a:latin typeface="Arial Black"/>
                <a:ea typeface="Arial Black"/>
                <a:cs typeface="Arial Black"/>
                <a:sym typeface="Arial Black"/>
              </a:rPr>
              <a:t>In New York City the Price charged for Yellow Cab is more in comparison to the other cities.</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nvSpPr>
        <p:spPr>
          <a:xfrm>
            <a:off x="2096965" y="1776465"/>
            <a:ext cx="4573758" cy="5770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300">
                <a:solidFill>
                  <a:schemeClr val="accent2"/>
                </a:solidFill>
                <a:latin typeface="Arial Black"/>
                <a:ea typeface="Arial Black"/>
                <a:cs typeface="Arial Black"/>
                <a:sym typeface="Arial Black"/>
              </a:rPr>
              <a:t>Hypothesis Testing</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40"/>
          <p:cNvPicPr preferRelativeResize="0"/>
          <p:nvPr/>
        </p:nvPicPr>
        <p:blipFill rotWithShape="1">
          <a:blip r:embed="rId3">
            <a:alphaModFix/>
          </a:blip>
          <a:srcRect b="0" l="0" r="0" t="0"/>
          <a:stretch/>
        </p:blipFill>
        <p:spPr>
          <a:xfrm>
            <a:off x="575310" y="766888"/>
            <a:ext cx="6035561" cy="374936"/>
          </a:xfrm>
          <a:prstGeom prst="rect">
            <a:avLst/>
          </a:prstGeom>
          <a:noFill/>
          <a:ln>
            <a:noFill/>
          </a:ln>
        </p:spPr>
      </p:pic>
      <p:pic>
        <p:nvPicPr>
          <p:cNvPr id="231" name="Google Shape;231;p40"/>
          <p:cNvPicPr preferRelativeResize="0"/>
          <p:nvPr/>
        </p:nvPicPr>
        <p:blipFill rotWithShape="1">
          <a:blip r:embed="rId4">
            <a:alphaModFix/>
          </a:blip>
          <a:srcRect b="0" l="0" r="0" t="0"/>
          <a:stretch/>
        </p:blipFill>
        <p:spPr>
          <a:xfrm>
            <a:off x="535785" y="2895302"/>
            <a:ext cx="5966979" cy="370364"/>
          </a:xfrm>
          <a:prstGeom prst="rect">
            <a:avLst/>
          </a:prstGeom>
          <a:noFill/>
          <a:ln>
            <a:noFill/>
          </a:ln>
        </p:spPr>
      </p:pic>
      <p:sp>
        <p:nvSpPr>
          <p:cNvPr id="232" name="Google Shape;232;p40"/>
          <p:cNvSpPr txBox="1"/>
          <p:nvPr/>
        </p:nvSpPr>
        <p:spPr>
          <a:xfrm>
            <a:off x="778580" y="138250"/>
            <a:ext cx="7516200" cy="256800"/>
          </a:xfrm>
          <a:prstGeom prst="rect">
            <a:avLst/>
          </a:prstGeom>
          <a:noFill/>
          <a:ln>
            <a:noFill/>
          </a:ln>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en" sz="1650">
                <a:solidFill>
                  <a:schemeClr val="dk1"/>
                </a:solidFill>
              </a:rPr>
              <a:t>Null Hypothesis: There is no Difference in profit in comparison to male and female Users</a:t>
            </a:r>
            <a:endParaRPr b="1" sz="1650">
              <a:solidFill>
                <a:schemeClr val="dk1"/>
              </a:solidFill>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33" name="Google Shape;233;p40"/>
          <p:cNvPicPr preferRelativeResize="0"/>
          <p:nvPr/>
        </p:nvPicPr>
        <p:blipFill>
          <a:blip r:embed="rId5">
            <a:alphaModFix/>
          </a:blip>
          <a:stretch>
            <a:fillRect/>
          </a:stretch>
        </p:blipFill>
        <p:spPr>
          <a:xfrm>
            <a:off x="824550" y="1404950"/>
            <a:ext cx="6724650" cy="876300"/>
          </a:xfrm>
          <a:prstGeom prst="rect">
            <a:avLst/>
          </a:prstGeom>
          <a:noFill/>
          <a:ln>
            <a:noFill/>
          </a:ln>
        </p:spPr>
      </p:pic>
      <p:pic>
        <p:nvPicPr>
          <p:cNvPr id="234" name="Google Shape;234;p40"/>
          <p:cNvPicPr preferRelativeResize="0"/>
          <p:nvPr/>
        </p:nvPicPr>
        <p:blipFill>
          <a:blip r:embed="rId6">
            <a:alphaModFix/>
          </a:blip>
          <a:stretch>
            <a:fillRect/>
          </a:stretch>
        </p:blipFill>
        <p:spPr>
          <a:xfrm>
            <a:off x="962450" y="3291150"/>
            <a:ext cx="6705600" cy="971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628650" y="273844"/>
            <a:ext cx="7886700" cy="506913"/>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accent2"/>
              </a:buClr>
              <a:buSzPct val="100000"/>
              <a:buFont typeface="Arial Black"/>
              <a:buNone/>
            </a:pPr>
            <a:r>
              <a:rPr lang="en">
                <a:solidFill>
                  <a:schemeClr val="accent2"/>
                </a:solidFill>
                <a:latin typeface="Arial Black"/>
                <a:ea typeface="Arial Black"/>
                <a:cs typeface="Arial Black"/>
                <a:sym typeface="Arial Black"/>
              </a:rPr>
              <a:t>Recommendation</a:t>
            </a:r>
            <a:endParaRPr/>
          </a:p>
        </p:txBody>
      </p:sp>
      <p:sp>
        <p:nvSpPr>
          <p:cNvPr id="240" name="Google Shape;240;p41"/>
          <p:cNvSpPr txBox="1"/>
          <p:nvPr/>
        </p:nvSpPr>
        <p:spPr>
          <a:xfrm>
            <a:off x="628650" y="1049325"/>
            <a:ext cx="8371200" cy="2769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400"/>
              <a:buFont typeface="Noto Sans Symbols"/>
              <a:buChar char="❑"/>
            </a:pPr>
            <a:r>
              <a:rPr b="1" lang="en" sz="1400">
                <a:solidFill>
                  <a:schemeClr val="dk1"/>
                </a:solidFill>
                <a:latin typeface="Calibri"/>
                <a:ea typeface="Calibri"/>
                <a:cs typeface="Calibri"/>
                <a:sym typeface="Calibri"/>
              </a:rPr>
              <a:t>Transaction per year</a:t>
            </a:r>
            <a:r>
              <a:rPr lang="en" sz="1400">
                <a:solidFill>
                  <a:schemeClr val="dk1"/>
                </a:solidFill>
                <a:latin typeface="Calibri"/>
                <a:ea typeface="Calibri"/>
                <a:cs typeface="Calibri"/>
                <a:sym typeface="Calibri"/>
              </a:rPr>
              <a:t>: For Yellow Cab Transaction per year from 2016 to 2018 is almost double than Pink Cab.</a:t>
            </a:r>
            <a:endParaRPr sz="1100"/>
          </a:p>
        </p:txBody>
      </p:sp>
      <p:sp>
        <p:nvSpPr>
          <p:cNvPr id="241" name="Google Shape;241;p41"/>
          <p:cNvSpPr txBox="1"/>
          <p:nvPr/>
        </p:nvSpPr>
        <p:spPr>
          <a:xfrm>
            <a:off x="628650" y="1414520"/>
            <a:ext cx="8371200" cy="14853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400"/>
              <a:buFont typeface="Noto Sans Symbols"/>
              <a:buChar char="❑"/>
            </a:pPr>
            <a:r>
              <a:rPr b="1" lang="en" sz="1400">
                <a:solidFill>
                  <a:schemeClr val="dk1"/>
                </a:solidFill>
                <a:latin typeface="Calibri"/>
                <a:ea typeface="Calibri"/>
                <a:cs typeface="Calibri"/>
                <a:sym typeface="Calibri"/>
              </a:rPr>
              <a:t>Margin per Gender</a:t>
            </a:r>
            <a:r>
              <a:rPr lang="en" sz="1400">
                <a:solidFill>
                  <a:schemeClr val="dk1"/>
                </a:solidFill>
                <a:latin typeface="Calibri"/>
                <a:ea typeface="Calibri"/>
                <a:cs typeface="Calibri"/>
                <a:sym typeface="Calibri"/>
              </a:rPr>
              <a:t>: For Yellow Cab there is difference in Margin between Male and Female Customers due to which Female Customer percentage is higher in Yellow Cab in comparison to Pink Cab.</a:t>
            </a:r>
            <a:endParaRPr sz="1100"/>
          </a:p>
          <a:p>
            <a:pPr indent="-127000" lvl="0" marL="215900" marR="0" rtl="0" algn="l">
              <a:spcBef>
                <a:spcPts val="0"/>
              </a:spcBef>
              <a:spcAft>
                <a:spcPts val="0"/>
              </a:spcAft>
              <a:buClr>
                <a:schemeClr val="dk1"/>
              </a:buClr>
              <a:buSzPts val="1400"/>
              <a:buFont typeface="Noto Sans Symbols"/>
              <a:buNone/>
            </a:pPr>
            <a:r>
              <a:t/>
            </a:r>
            <a:endParaRPr sz="14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400"/>
              <a:buFont typeface="Noto Sans Symbols"/>
              <a:buChar char="❑"/>
            </a:pPr>
            <a:r>
              <a:rPr b="1" lang="en" sz="1400">
                <a:solidFill>
                  <a:schemeClr val="dk1"/>
                </a:solidFill>
                <a:latin typeface="Calibri"/>
                <a:ea typeface="Calibri"/>
                <a:cs typeface="Calibri"/>
                <a:sym typeface="Calibri"/>
              </a:rPr>
              <a:t>Profit Margin</a:t>
            </a:r>
            <a:r>
              <a:rPr lang="en" sz="1400">
                <a:solidFill>
                  <a:schemeClr val="dk1"/>
                </a:solidFill>
                <a:latin typeface="Calibri"/>
                <a:ea typeface="Calibri"/>
                <a:cs typeface="Calibri"/>
                <a:sym typeface="Calibri"/>
              </a:rPr>
              <a:t>: For Yellow Cab the Profit Margin is higher per year from 2016 to 2018 in comparison to Pink Cab.</a:t>
            </a:r>
            <a:endParaRPr sz="1100"/>
          </a:p>
          <a:p>
            <a:pPr indent="0" lvl="0" marL="457200" marR="0" rtl="0" algn="l">
              <a:spcBef>
                <a:spcPts val="0"/>
              </a:spcBef>
              <a:spcAft>
                <a:spcPts val="0"/>
              </a:spcAft>
              <a:buNone/>
            </a:pPr>
            <a:r>
              <a:t/>
            </a:r>
            <a:endParaRPr sz="1100"/>
          </a:p>
          <a:p>
            <a:pPr indent="0" lvl="0" marL="457200" marR="0" rtl="0" algn="l">
              <a:spcBef>
                <a:spcPts val="0"/>
              </a:spcBef>
              <a:spcAft>
                <a:spcPts val="0"/>
              </a:spcAft>
              <a:buNone/>
            </a:pPr>
            <a:r>
              <a:t/>
            </a:r>
            <a:endParaRPr sz="1100"/>
          </a:p>
        </p:txBody>
      </p:sp>
      <p:sp>
        <p:nvSpPr>
          <p:cNvPr id="242" name="Google Shape;242;p41"/>
          <p:cNvSpPr txBox="1"/>
          <p:nvPr/>
        </p:nvSpPr>
        <p:spPr>
          <a:xfrm>
            <a:off x="556815" y="2899833"/>
            <a:ext cx="7800600" cy="900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Arial Black"/>
                <a:ea typeface="Arial Black"/>
                <a:cs typeface="Arial Black"/>
                <a:sym typeface="Arial Black"/>
              </a:rPr>
              <a:t>On the basis of the above points and graphs as shown , Yellow Cab is recommended for investment since it is showing a better profit range in all the cities .</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2"/>
          <p:cNvSpPr txBox="1"/>
          <p:nvPr>
            <p:ph type="ctrTitle"/>
          </p:nvPr>
        </p:nvSpPr>
        <p:spPr>
          <a:xfrm>
            <a:off x="-1" y="0"/>
            <a:ext cx="4299857" cy="5143502"/>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rPr b="1" lang="en">
                <a:solidFill>
                  <a:srgbClr val="FF6600"/>
                </a:solidFill>
              </a:rPr>
              <a:t>Submitted By:</a:t>
            </a:r>
            <a:endParaRPr b="1">
              <a:solidFill>
                <a:srgbClr val="FF6600"/>
              </a:solidFill>
            </a:endParaRPr>
          </a:p>
          <a:p>
            <a:pPr indent="0" lvl="0" marL="0" rtl="0" algn="ctr">
              <a:lnSpc>
                <a:spcPct val="90000"/>
              </a:lnSpc>
              <a:spcBef>
                <a:spcPts val="0"/>
              </a:spcBef>
              <a:spcAft>
                <a:spcPts val="0"/>
              </a:spcAft>
              <a:buClr>
                <a:schemeClr val="dk1"/>
              </a:buClr>
              <a:buSzPts val="4500"/>
              <a:buFont typeface="Calibri"/>
              <a:buNone/>
            </a:pPr>
            <a:r>
              <a:rPr b="1" lang="en">
                <a:solidFill>
                  <a:srgbClr val="FF6600"/>
                </a:solidFill>
              </a:rPr>
              <a:t>Richa Mishra</a:t>
            </a:r>
            <a:endParaRPr b="1">
              <a:solidFill>
                <a:srgbClr val="FF6600"/>
              </a:solidFill>
            </a:endParaRPr>
          </a:p>
        </p:txBody>
      </p:sp>
      <p:pic>
        <p:nvPicPr>
          <p:cNvPr id="248" name="Google Shape;248;p42"/>
          <p:cNvPicPr preferRelativeResize="0"/>
          <p:nvPr/>
        </p:nvPicPr>
        <p:blipFill rotWithShape="1">
          <a:blip r:embed="rId3">
            <a:alphaModFix/>
          </a:blip>
          <a:srcRect b="0" l="0" r="0" t="0"/>
          <a:stretch/>
        </p:blipFill>
        <p:spPr>
          <a:xfrm>
            <a:off x="232117" y="4471684"/>
            <a:ext cx="1240970" cy="745674"/>
          </a:xfrm>
          <a:prstGeom prst="rect">
            <a:avLst/>
          </a:prstGeom>
          <a:noFill/>
          <a:ln>
            <a:noFill/>
          </a:ln>
        </p:spPr>
      </p:pic>
      <p:sp>
        <p:nvSpPr>
          <p:cNvPr id="249" name="Google Shape;249;p42"/>
          <p:cNvSpPr txBox="1"/>
          <p:nvPr>
            <p:ph idx="1" type="subTitle"/>
          </p:nvPr>
        </p:nvSpPr>
        <p:spPr>
          <a:xfrm>
            <a:off x="3864427" y="1861457"/>
            <a:ext cx="4169230" cy="1241821"/>
          </a:xfrm>
          <a:prstGeom prst="rect">
            <a:avLst/>
          </a:prstGeom>
          <a:noFill/>
          <a:ln>
            <a:noFill/>
          </a:ln>
        </p:spPr>
        <p:txBody>
          <a:bodyPr anchorCtr="0" anchor="t" bIns="34275" lIns="68575" spcFirstLastPara="1" rIns="68575" wrap="square" tIns="34275">
            <a:normAutofit lnSpcReduction="20000"/>
          </a:bodyPr>
          <a:lstStyle/>
          <a:p>
            <a:pPr indent="0" lvl="0" marL="0" rtl="0" algn="ctr">
              <a:lnSpc>
                <a:spcPct val="90000"/>
              </a:lnSpc>
              <a:spcBef>
                <a:spcPts val="0"/>
              </a:spcBef>
              <a:spcAft>
                <a:spcPts val="0"/>
              </a:spcAft>
              <a:buClr>
                <a:srgbClr val="FF6600"/>
              </a:buClr>
              <a:buSzPts val="5000"/>
              <a:buNone/>
            </a:pPr>
            <a:r>
              <a:rPr lang="en" sz="5000">
                <a:solidFill>
                  <a:srgbClr val="FF6600"/>
                </a:solidFill>
              </a:rPr>
              <a:t>Thank You</a:t>
            </a:r>
            <a:endParaRPr sz="5000">
              <a:solidFill>
                <a:srgbClr val="FF6600"/>
              </a:solidFill>
            </a:endParaRPr>
          </a:p>
          <a:p>
            <a:pPr indent="0" lvl="0" marL="0" rtl="0" algn="ctr">
              <a:lnSpc>
                <a:spcPct val="90000"/>
              </a:lnSpc>
              <a:spcBef>
                <a:spcPts val="800"/>
              </a:spcBef>
              <a:spcAft>
                <a:spcPts val="0"/>
              </a:spcAft>
              <a:buClr>
                <a:schemeClr val="dk1"/>
              </a:buClr>
              <a:buSzPts val="5000"/>
              <a:buNone/>
            </a:pPr>
            <a:r>
              <a:t/>
            </a:r>
            <a:endParaRPr sz="5000">
              <a:solidFill>
                <a:srgbClr val="FF66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ctrTitle"/>
          </p:nvPr>
        </p:nvSpPr>
        <p:spPr>
          <a:xfrm>
            <a:off x="-1" y="0"/>
            <a:ext cx="4299857" cy="5143502"/>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br>
              <a:rPr lang="en"/>
            </a:br>
            <a:br>
              <a:rPr lang="en"/>
            </a:br>
            <a:br>
              <a:rPr lang="en"/>
            </a:br>
            <a:r>
              <a:rPr b="1" lang="en">
                <a:solidFill>
                  <a:srgbClr val="FF6600"/>
                </a:solidFill>
              </a:rPr>
              <a:t>Agenda</a:t>
            </a:r>
            <a:endParaRPr/>
          </a:p>
        </p:txBody>
      </p:sp>
      <p:sp>
        <p:nvSpPr>
          <p:cNvPr id="136" name="Google Shape;136;p26"/>
          <p:cNvSpPr txBox="1"/>
          <p:nvPr>
            <p:ph idx="1" type="subTitle"/>
          </p:nvPr>
        </p:nvSpPr>
        <p:spPr>
          <a:xfrm>
            <a:off x="4299857" y="0"/>
            <a:ext cx="4844143" cy="5143503"/>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t/>
            </a:r>
            <a:endParaRPr>
              <a:solidFill>
                <a:srgbClr val="FF6600"/>
              </a:solidFill>
            </a:endParaRPr>
          </a:p>
          <a:p>
            <a:pPr indent="0" lvl="0" marL="0" rtl="0" algn="just">
              <a:lnSpc>
                <a:spcPct val="90000"/>
              </a:lnSpc>
              <a:spcBef>
                <a:spcPts val="800"/>
              </a:spcBef>
              <a:spcAft>
                <a:spcPts val="0"/>
              </a:spcAft>
              <a:buClr>
                <a:srgbClr val="FF6600"/>
              </a:buClr>
              <a:buSzPts val="1800"/>
              <a:buNone/>
            </a:pPr>
            <a:r>
              <a:rPr lang="en">
                <a:solidFill>
                  <a:srgbClr val="FF6600"/>
                </a:solidFill>
              </a:rPr>
              <a:t>   </a:t>
            </a:r>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         </a:t>
            </a:r>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         Executive Summary</a:t>
            </a:r>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         Problem Statement</a:t>
            </a:r>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         Approach</a:t>
            </a:r>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         EDA</a:t>
            </a:r>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         EDA Summary</a:t>
            </a:r>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         Hypothesis Testing</a:t>
            </a:r>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         Recommendations</a:t>
            </a:r>
            <a:endParaRPr/>
          </a:p>
          <a:p>
            <a:pPr indent="0" lvl="0" marL="0" rtl="0" algn="ctr">
              <a:lnSpc>
                <a:spcPct val="90000"/>
              </a:lnSpc>
              <a:spcBef>
                <a:spcPts val="800"/>
              </a:spcBef>
              <a:spcAft>
                <a:spcPts val="0"/>
              </a:spcAft>
              <a:buClr>
                <a:schemeClr val="dk1"/>
              </a:buClr>
              <a:buSzPts val="2400"/>
              <a:buNone/>
            </a:pPr>
            <a:r>
              <a:t/>
            </a:r>
            <a:endParaRPr sz="2400">
              <a:solidFill>
                <a:srgbClr val="FF6600"/>
              </a:solidFill>
            </a:endParaRPr>
          </a:p>
          <a:p>
            <a:pPr indent="0" lvl="0" marL="0" rtl="0" algn="ctr">
              <a:lnSpc>
                <a:spcPct val="90000"/>
              </a:lnSpc>
              <a:spcBef>
                <a:spcPts val="800"/>
              </a:spcBef>
              <a:spcAft>
                <a:spcPts val="0"/>
              </a:spcAft>
              <a:buClr>
                <a:schemeClr val="dk1"/>
              </a:buClr>
              <a:buSzPts val="1800"/>
              <a:buNone/>
            </a:pPr>
            <a:r>
              <a:t/>
            </a:r>
            <a:endParaRPr>
              <a:solidFill>
                <a:srgbClr val="FF6600"/>
              </a:solidFill>
            </a:endParaRPr>
          </a:p>
          <a:p>
            <a:pPr indent="0" lvl="0" marL="0" rtl="0" algn="ctr">
              <a:lnSpc>
                <a:spcPct val="90000"/>
              </a:lnSpc>
              <a:spcBef>
                <a:spcPts val="800"/>
              </a:spcBef>
              <a:spcAft>
                <a:spcPts val="0"/>
              </a:spcAft>
              <a:buClr>
                <a:schemeClr val="dk1"/>
              </a:buClr>
              <a:buSzPts val="1800"/>
              <a:buNone/>
            </a:pPr>
            <a:r>
              <a:t/>
            </a:r>
            <a:endParaRPr>
              <a:solidFill>
                <a:srgbClr val="FF6600"/>
              </a:solidFill>
            </a:endParaRPr>
          </a:p>
        </p:txBody>
      </p:sp>
      <p:pic>
        <p:nvPicPr>
          <p:cNvPr id="137" name="Google Shape;137;p26"/>
          <p:cNvPicPr preferRelativeResize="0"/>
          <p:nvPr/>
        </p:nvPicPr>
        <p:blipFill rotWithShape="1">
          <a:blip r:embed="rId3">
            <a:alphaModFix/>
          </a:blip>
          <a:srcRect b="0" l="0" r="0" t="0"/>
          <a:stretch/>
        </p:blipFill>
        <p:spPr>
          <a:xfrm>
            <a:off x="0" y="4397828"/>
            <a:ext cx="1240970" cy="7456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3300"/>
              <a:buFont typeface="Arial Black"/>
              <a:buNone/>
            </a:pPr>
            <a:r>
              <a:rPr b="1" lang="en">
                <a:solidFill>
                  <a:schemeClr val="accent2"/>
                </a:solidFill>
                <a:latin typeface="Arial Black"/>
                <a:ea typeface="Arial Black"/>
                <a:cs typeface="Arial Black"/>
                <a:sym typeface="Arial Black"/>
              </a:rPr>
              <a:t>Description:</a:t>
            </a:r>
            <a:endParaRPr/>
          </a:p>
        </p:txBody>
      </p:sp>
      <p:sp>
        <p:nvSpPr>
          <p:cNvPr id="143" name="Google Shape;143;p27"/>
          <p:cNvSpPr txBox="1"/>
          <p:nvPr/>
        </p:nvSpPr>
        <p:spPr>
          <a:xfrm>
            <a:off x="706938" y="1353625"/>
            <a:ext cx="7635300" cy="931200"/>
          </a:xfrm>
          <a:prstGeom prst="rect">
            <a:avLst/>
          </a:prstGeom>
          <a:noFill/>
          <a:ln>
            <a:noFill/>
          </a:ln>
        </p:spPr>
        <p:txBody>
          <a:bodyPr anchorCtr="0" anchor="t" bIns="34275" lIns="68575" spcFirstLastPara="1" rIns="68575" wrap="square" tIns="34275">
            <a:spAutoFit/>
          </a:bodyPr>
          <a:lstStyle/>
          <a:p>
            <a:pPr indent="-228600" lvl="0" marL="215900" marR="0" rtl="0" algn="l">
              <a:spcBef>
                <a:spcPts val="0"/>
              </a:spcBef>
              <a:spcAft>
                <a:spcPts val="0"/>
              </a:spcAft>
              <a:buClr>
                <a:schemeClr val="dk1"/>
              </a:buClr>
              <a:buSzPts val="1400"/>
              <a:buFont typeface="Noto Sans Symbols"/>
              <a:buChar char="❑"/>
            </a:pPr>
            <a:r>
              <a:rPr b="1" lang="en">
                <a:solidFill>
                  <a:srgbClr val="2D3B45"/>
                </a:solidFill>
                <a:highlight>
                  <a:srgbClr val="FFFFFF"/>
                </a:highlight>
                <a:latin typeface="Lato"/>
                <a:ea typeface="Lato"/>
                <a:cs typeface="Lato"/>
                <a:sym typeface="Lato"/>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b="1" sz="1300"/>
          </a:p>
        </p:txBody>
      </p:sp>
      <p:sp>
        <p:nvSpPr>
          <p:cNvPr id="144" name="Google Shape;144;p27"/>
          <p:cNvSpPr txBox="1"/>
          <p:nvPr/>
        </p:nvSpPr>
        <p:spPr>
          <a:xfrm>
            <a:off x="706938" y="2654471"/>
            <a:ext cx="7287900" cy="18495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900"/>
              </a:spcBef>
              <a:spcAft>
                <a:spcPts val="0"/>
              </a:spcAft>
              <a:buNone/>
            </a:pPr>
            <a:r>
              <a:rPr b="1" lang="en" sz="1600">
                <a:solidFill>
                  <a:srgbClr val="2D3B45"/>
                </a:solidFill>
                <a:latin typeface="Lato"/>
                <a:ea typeface="Lato"/>
                <a:cs typeface="Lato"/>
                <a:sym typeface="Lato"/>
              </a:rPr>
              <a:t>Areas to investigate:</a:t>
            </a:r>
            <a:endParaRPr b="1" sz="1600">
              <a:solidFill>
                <a:srgbClr val="2D3B45"/>
              </a:solidFill>
              <a:latin typeface="Lato"/>
              <a:ea typeface="Lato"/>
              <a:cs typeface="Lato"/>
              <a:sym typeface="Lato"/>
            </a:endParaRPr>
          </a:p>
          <a:p>
            <a:pPr indent="-330200" lvl="0" marL="698500" rtl="0" algn="l">
              <a:lnSpc>
                <a:spcPct val="115000"/>
              </a:lnSpc>
              <a:spcBef>
                <a:spcPts val="900"/>
              </a:spcBef>
              <a:spcAft>
                <a:spcPts val="0"/>
              </a:spcAft>
              <a:buClr>
                <a:srgbClr val="2D3B45"/>
              </a:buClr>
              <a:buSzPts val="1600"/>
              <a:buFont typeface="Lato"/>
              <a:buChar char="●"/>
            </a:pPr>
            <a:r>
              <a:rPr b="1" lang="en" sz="1600">
                <a:solidFill>
                  <a:srgbClr val="2D3B45"/>
                </a:solidFill>
                <a:latin typeface="Lato"/>
                <a:ea typeface="Lato"/>
                <a:cs typeface="Lato"/>
                <a:sym typeface="Lato"/>
              </a:rPr>
              <a:t>Which company has maximum cab users at a particular time period?</a:t>
            </a:r>
            <a:endParaRPr b="1" sz="1600">
              <a:solidFill>
                <a:srgbClr val="2D3B45"/>
              </a:solidFill>
              <a:latin typeface="Lato"/>
              <a:ea typeface="Lato"/>
              <a:cs typeface="Lato"/>
              <a:sym typeface="Lato"/>
            </a:endParaRPr>
          </a:p>
          <a:p>
            <a:pPr indent="-330200" lvl="0" marL="698500" rtl="0" algn="l">
              <a:lnSpc>
                <a:spcPct val="115000"/>
              </a:lnSpc>
              <a:spcBef>
                <a:spcPts val="0"/>
              </a:spcBef>
              <a:spcAft>
                <a:spcPts val="0"/>
              </a:spcAft>
              <a:buClr>
                <a:srgbClr val="2D3B45"/>
              </a:buClr>
              <a:buSzPts val="1600"/>
              <a:buFont typeface="Lato"/>
              <a:buChar char="●"/>
            </a:pPr>
            <a:r>
              <a:rPr b="1" lang="en" sz="1600">
                <a:solidFill>
                  <a:srgbClr val="2D3B45"/>
                </a:solidFill>
                <a:latin typeface="Lato"/>
                <a:ea typeface="Lato"/>
                <a:cs typeface="Lato"/>
                <a:sym typeface="Lato"/>
              </a:rPr>
              <a:t>Does margin proportionally increase with increase in number of customers?</a:t>
            </a:r>
            <a:endParaRPr b="1" sz="1600">
              <a:solidFill>
                <a:srgbClr val="2D3B45"/>
              </a:solidFill>
              <a:latin typeface="Lato"/>
              <a:ea typeface="Lato"/>
              <a:cs typeface="Lato"/>
              <a:sym typeface="Lato"/>
            </a:endParaRPr>
          </a:p>
          <a:p>
            <a:pPr indent="-330200" lvl="0" marL="698500" rtl="0" algn="l">
              <a:lnSpc>
                <a:spcPct val="115000"/>
              </a:lnSpc>
              <a:spcBef>
                <a:spcPts val="0"/>
              </a:spcBef>
              <a:spcAft>
                <a:spcPts val="0"/>
              </a:spcAft>
              <a:buClr>
                <a:srgbClr val="2D3B45"/>
              </a:buClr>
              <a:buSzPts val="1600"/>
              <a:buFont typeface="Lato"/>
              <a:buChar char="●"/>
            </a:pPr>
            <a:r>
              <a:rPr b="1" lang="en" sz="1600">
                <a:solidFill>
                  <a:srgbClr val="2D3B45"/>
                </a:solidFill>
                <a:latin typeface="Lato"/>
                <a:ea typeface="Lato"/>
                <a:cs typeface="Lato"/>
                <a:sym typeface="Lato"/>
              </a:rPr>
              <a:t>What are the attributes of these customer segments?</a:t>
            </a:r>
            <a:endParaRPr b="1" sz="1600">
              <a:solidFill>
                <a:srgbClr val="2D3B45"/>
              </a:solidFill>
              <a:latin typeface="Lato"/>
              <a:ea typeface="Lato"/>
              <a:cs typeface="Lato"/>
              <a:sym typeface="Lato"/>
            </a:endParaRPr>
          </a:p>
          <a:p>
            <a:pPr indent="0" lvl="0" marL="0" marR="0" rtl="0" algn="l">
              <a:spcBef>
                <a:spcPts val="500"/>
              </a:spcBef>
              <a:spcAft>
                <a:spcPts val="0"/>
              </a:spcAft>
              <a:buNone/>
            </a:pPr>
            <a:r>
              <a:t/>
            </a:r>
            <a:endParaRPr b="1" sz="1200">
              <a:solidFill>
                <a:schemeClr val="dk1"/>
              </a:solidFill>
              <a:latin typeface="Arial Black"/>
              <a:ea typeface="Arial Black"/>
              <a:cs typeface="Arial Black"/>
              <a:sym typeface="Arial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3300"/>
              <a:buFont typeface="Arial Black"/>
              <a:buNone/>
            </a:pPr>
            <a:r>
              <a:rPr b="1" lang="en">
                <a:solidFill>
                  <a:schemeClr val="accent2"/>
                </a:solidFill>
                <a:latin typeface="Arial Black"/>
                <a:ea typeface="Arial Black"/>
                <a:cs typeface="Arial Black"/>
                <a:sym typeface="Arial Black"/>
              </a:rPr>
              <a:t>Data Preparation:</a:t>
            </a:r>
            <a:endParaRPr/>
          </a:p>
        </p:txBody>
      </p:sp>
      <p:sp>
        <p:nvSpPr>
          <p:cNvPr id="150" name="Google Shape;150;p28"/>
          <p:cNvSpPr txBox="1"/>
          <p:nvPr/>
        </p:nvSpPr>
        <p:spPr>
          <a:xfrm>
            <a:off x="582051" y="1602253"/>
            <a:ext cx="7632600" cy="2927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2100">
                <a:solidFill>
                  <a:srgbClr val="2D3B45"/>
                </a:solidFill>
                <a:latin typeface="Arial Black"/>
                <a:ea typeface="Arial Black"/>
                <a:cs typeface="Arial Black"/>
                <a:sym typeface="Arial Black"/>
              </a:rPr>
              <a:t>There are 4 datasets:</a:t>
            </a:r>
            <a:endParaRPr sz="1100"/>
          </a:p>
          <a:p>
            <a:pPr indent="0" lvl="0" marL="0" rtl="0" algn="l">
              <a:lnSpc>
                <a:spcPct val="115000"/>
              </a:lnSpc>
              <a:spcBef>
                <a:spcPts val="900"/>
              </a:spcBef>
              <a:spcAft>
                <a:spcPts val="0"/>
              </a:spcAft>
              <a:buNone/>
            </a:pPr>
            <a:r>
              <a:t/>
            </a:r>
            <a:endParaRPr sz="1200">
              <a:solidFill>
                <a:srgbClr val="2D3B45"/>
              </a:solidFill>
              <a:latin typeface="Lato"/>
              <a:ea typeface="Lato"/>
              <a:cs typeface="Lato"/>
              <a:sym typeface="Lato"/>
            </a:endParaRPr>
          </a:p>
          <a:p>
            <a:pPr indent="-342900" lvl="0" marL="457200" rtl="0" algn="l">
              <a:lnSpc>
                <a:spcPct val="115000"/>
              </a:lnSpc>
              <a:spcBef>
                <a:spcPts val="900"/>
              </a:spcBef>
              <a:spcAft>
                <a:spcPts val="0"/>
              </a:spcAft>
              <a:buClr>
                <a:srgbClr val="2D3B45"/>
              </a:buClr>
              <a:buSzPts val="1800"/>
              <a:buFont typeface="Noto Sans Symbols"/>
              <a:buChar char="⮚"/>
            </a:pPr>
            <a:r>
              <a:rPr b="1" lang="en" sz="1200">
                <a:solidFill>
                  <a:srgbClr val="2D3B45"/>
                </a:solidFill>
                <a:latin typeface="Lato"/>
                <a:ea typeface="Lato"/>
                <a:cs typeface="Lato"/>
                <a:sym typeface="Lato"/>
              </a:rPr>
              <a:t>Cab_Data.csv – </a:t>
            </a:r>
            <a:r>
              <a:rPr lang="en" sz="1200">
                <a:solidFill>
                  <a:srgbClr val="2D3B45"/>
                </a:solidFill>
                <a:latin typeface="Lato"/>
                <a:ea typeface="Lato"/>
                <a:cs typeface="Lato"/>
                <a:sym typeface="Lato"/>
              </a:rPr>
              <a:t>this file includes details of transaction for 2 cab companies</a:t>
            </a:r>
            <a:endParaRPr sz="1200">
              <a:solidFill>
                <a:srgbClr val="2D3B45"/>
              </a:solidFill>
              <a:latin typeface="Lato"/>
              <a:ea typeface="Lato"/>
              <a:cs typeface="Lato"/>
              <a:sym typeface="Lato"/>
            </a:endParaRPr>
          </a:p>
          <a:p>
            <a:pPr indent="-342900" lvl="0" marL="457200" rtl="0" algn="l">
              <a:lnSpc>
                <a:spcPct val="115000"/>
              </a:lnSpc>
              <a:spcBef>
                <a:spcPts val="0"/>
              </a:spcBef>
              <a:spcAft>
                <a:spcPts val="0"/>
              </a:spcAft>
              <a:buClr>
                <a:srgbClr val="2D3B45"/>
              </a:buClr>
              <a:buSzPts val="1800"/>
              <a:buFont typeface="Noto Sans Symbols"/>
              <a:buChar char="⮚"/>
            </a:pPr>
            <a:r>
              <a:rPr b="1" lang="en" sz="1200">
                <a:solidFill>
                  <a:srgbClr val="2D3B45"/>
                </a:solidFill>
                <a:latin typeface="Lato"/>
                <a:ea typeface="Lato"/>
                <a:cs typeface="Lato"/>
                <a:sym typeface="Lato"/>
              </a:rPr>
              <a:t>Customer_ID.csv</a:t>
            </a:r>
            <a:r>
              <a:rPr lang="en" sz="1200">
                <a:solidFill>
                  <a:srgbClr val="2D3B45"/>
                </a:solidFill>
                <a:latin typeface="Lato"/>
                <a:ea typeface="Lato"/>
                <a:cs typeface="Lato"/>
                <a:sym typeface="Lato"/>
              </a:rPr>
              <a:t> – this is a mapping table that contains a unique identifier which links the customer’s demographic details</a:t>
            </a:r>
            <a:endParaRPr sz="1200">
              <a:solidFill>
                <a:srgbClr val="2D3B45"/>
              </a:solidFill>
              <a:latin typeface="Lato"/>
              <a:ea typeface="Lato"/>
              <a:cs typeface="Lato"/>
              <a:sym typeface="Lato"/>
            </a:endParaRPr>
          </a:p>
          <a:p>
            <a:pPr indent="-342900" lvl="0" marL="457200" rtl="0" algn="l">
              <a:lnSpc>
                <a:spcPct val="115000"/>
              </a:lnSpc>
              <a:spcBef>
                <a:spcPts val="0"/>
              </a:spcBef>
              <a:spcAft>
                <a:spcPts val="0"/>
              </a:spcAft>
              <a:buClr>
                <a:srgbClr val="2D3B45"/>
              </a:buClr>
              <a:buSzPts val="1800"/>
              <a:buFont typeface="Noto Sans Symbols"/>
              <a:buChar char="⮚"/>
            </a:pPr>
            <a:r>
              <a:rPr b="1" lang="en" sz="1200">
                <a:solidFill>
                  <a:srgbClr val="2D3B45"/>
                </a:solidFill>
                <a:latin typeface="Lato"/>
                <a:ea typeface="Lato"/>
                <a:cs typeface="Lato"/>
                <a:sym typeface="Lato"/>
              </a:rPr>
              <a:t>Transaction_ID.csv – </a:t>
            </a:r>
            <a:r>
              <a:rPr lang="en" sz="1200">
                <a:solidFill>
                  <a:srgbClr val="2D3B45"/>
                </a:solidFill>
                <a:latin typeface="Lato"/>
                <a:ea typeface="Lato"/>
                <a:cs typeface="Lato"/>
                <a:sym typeface="Lato"/>
              </a:rPr>
              <a:t>this is a mapping table that contains transaction to customer mapping and payment mode</a:t>
            </a:r>
            <a:endParaRPr sz="1200">
              <a:solidFill>
                <a:srgbClr val="2D3B45"/>
              </a:solidFill>
              <a:latin typeface="Lato"/>
              <a:ea typeface="Lato"/>
              <a:cs typeface="Lato"/>
              <a:sym typeface="Lato"/>
            </a:endParaRPr>
          </a:p>
          <a:p>
            <a:pPr indent="-342900" lvl="0" marL="457200" rtl="0" algn="l">
              <a:lnSpc>
                <a:spcPct val="115000"/>
              </a:lnSpc>
              <a:spcBef>
                <a:spcPts val="0"/>
              </a:spcBef>
              <a:spcAft>
                <a:spcPts val="0"/>
              </a:spcAft>
              <a:buClr>
                <a:srgbClr val="2D3B45"/>
              </a:buClr>
              <a:buSzPts val="1800"/>
              <a:buFont typeface="Noto Sans Symbols"/>
              <a:buChar char="⮚"/>
            </a:pPr>
            <a:r>
              <a:rPr b="1" lang="en" sz="1200">
                <a:solidFill>
                  <a:srgbClr val="2D3B45"/>
                </a:solidFill>
                <a:latin typeface="Lato"/>
                <a:ea typeface="Lato"/>
                <a:cs typeface="Lato"/>
                <a:sym typeface="Lato"/>
              </a:rPr>
              <a:t>City.csv – </a:t>
            </a:r>
            <a:r>
              <a:rPr lang="en" sz="1200">
                <a:solidFill>
                  <a:srgbClr val="2D3B45"/>
                </a:solidFill>
                <a:latin typeface="Lato"/>
                <a:ea typeface="Lato"/>
                <a:cs typeface="Lato"/>
                <a:sym typeface="Lato"/>
              </a:rPr>
              <a:t>this file contains list of US cities, their population and number of cab users</a:t>
            </a:r>
            <a:endParaRPr sz="1200">
              <a:solidFill>
                <a:srgbClr val="2D3B45"/>
              </a:solidFill>
              <a:latin typeface="Lato"/>
              <a:ea typeface="Lato"/>
              <a:cs typeface="Lato"/>
              <a:sym typeface="Lato"/>
            </a:endParaRPr>
          </a:p>
          <a:p>
            <a:pPr indent="0" lvl="0" marL="457200" marR="0" rtl="0" algn="l">
              <a:spcBef>
                <a:spcPts val="900"/>
              </a:spcBef>
              <a:spcAft>
                <a:spcPts val="0"/>
              </a:spcAft>
              <a:buNone/>
            </a:pPr>
            <a:r>
              <a:t/>
            </a:r>
            <a:endParaRPr b="1" sz="1800">
              <a:solidFill>
                <a:srgbClr val="2D3B4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nvSpPr>
        <p:spPr>
          <a:xfrm>
            <a:off x="812409" y="1394505"/>
            <a:ext cx="8155745" cy="173124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600">
                <a:solidFill>
                  <a:schemeClr val="accent2"/>
                </a:solidFill>
                <a:latin typeface="Arial Black"/>
                <a:ea typeface="Arial Black"/>
                <a:cs typeface="Arial Black"/>
                <a:sym typeface="Arial Black"/>
              </a:rPr>
              <a:t>EXPLORATORY  </a:t>
            </a:r>
            <a:endParaRPr sz="1100"/>
          </a:p>
          <a:p>
            <a:pPr indent="0" lvl="0" marL="0" marR="0" rtl="0" algn="l">
              <a:spcBef>
                <a:spcPts val="0"/>
              </a:spcBef>
              <a:spcAft>
                <a:spcPts val="0"/>
              </a:spcAft>
              <a:buNone/>
            </a:pPr>
            <a:r>
              <a:rPr lang="en" sz="3600">
                <a:solidFill>
                  <a:schemeClr val="accent2"/>
                </a:solidFill>
                <a:latin typeface="Arial Black"/>
                <a:ea typeface="Arial Black"/>
                <a:cs typeface="Arial Black"/>
                <a:sym typeface="Arial Black"/>
              </a:rPr>
              <a:t>DATA  </a:t>
            </a:r>
            <a:endParaRPr sz="1100"/>
          </a:p>
          <a:p>
            <a:pPr indent="0" lvl="0" marL="0" marR="0" rtl="0" algn="l">
              <a:spcBef>
                <a:spcPts val="0"/>
              </a:spcBef>
              <a:spcAft>
                <a:spcPts val="0"/>
              </a:spcAft>
              <a:buNone/>
            </a:pPr>
            <a:r>
              <a:rPr lang="en" sz="3600">
                <a:solidFill>
                  <a:schemeClr val="accent2"/>
                </a:solidFill>
                <a:latin typeface="Arial Black"/>
                <a:ea typeface="Arial Black"/>
                <a:cs typeface="Arial Black"/>
                <a:sym typeface="Arial Black"/>
              </a:rPr>
              <a:t>ANALYSIS</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3300"/>
              <a:buFont typeface="Arial Black"/>
              <a:buNone/>
            </a:pPr>
            <a:r>
              <a:rPr b="1" lang="en">
                <a:solidFill>
                  <a:schemeClr val="accent2"/>
                </a:solidFill>
                <a:latin typeface="Arial Black"/>
                <a:ea typeface="Arial Black"/>
                <a:cs typeface="Arial Black"/>
                <a:sym typeface="Arial Black"/>
              </a:rPr>
              <a:t>Distribution of profit for both cabs according to the city.</a:t>
            </a:r>
            <a:endParaRPr/>
          </a:p>
        </p:txBody>
      </p:sp>
      <p:sp>
        <p:nvSpPr>
          <p:cNvPr id="161" name="Google Shape;161;p30"/>
          <p:cNvSpPr txBox="1"/>
          <p:nvPr/>
        </p:nvSpPr>
        <p:spPr>
          <a:xfrm>
            <a:off x="999685" y="3969410"/>
            <a:ext cx="7419900" cy="900300"/>
          </a:xfrm>
          <a:prstGeom prst="rect">
            <a:avLst/>
          </a:prstGeom>
          <a:noFill/>
          <a:ln>
            <a:noFill/>
          </a:ln>
        </p:spPr>
        <p:txBody>
          <a:bodyPr anchorCtr="0" anchor="t" bIns="34275" lIns="68575" spcFirstLastPara="1" rIns="68575" wrap="square" tIns="34275">
            <a:spAutoFit/>
          </a:bodyPr>
          <a:lstStyle/>
          <a:p>
            <a:pPr indent="-254000" lvl="0" marL="254000" marR="0" rtl="0" algn="l">
              <a:spcBef>
                <a:spcPts val="0"/>
              </a:spcBef>
              <a:spcAft>
                <a:spcPts val="0"/>
              </a:spcAft>
              <a:buClr>
                <a:schemeClr val="accent2"/>
              </a:buClr>
              <a:buSzPts val="1800"/>
              <a:buFont typeface="Noto Sans Symbols"/>
              <a:buChar char="❑"/>
            </a:pPr>
            <a:r>
              <a:rPr b="1" lang="en" sz="1800">
                <a:solidFill>
                  <a:schemeClr val="accent2"/>
                </a:solidFill>
                <a:latin typeface="Arial Black"/>
                <a:ea typeface="Arial Black"/>
                <a:cs typeface="Arial Black"/>
                <a:sym typeface="Arial Black"/>
              </a:rPr>
              <a:t>From the above graphs, we can see that the yellow cab is earning higher profits in terms of majority of cities.</a:t>
            </a:r>
            <a:endParaRPr sz="1100"/>
          </a:p>
        </p:txBody>
      </p:sp>
      <p:pic>
        <p:nvPicPr>
          <p:cNvPr id="162" name="Google Shape;162;p30"/>
          <p:cNvPicPr preferRelativeResize="0"/>
          <p:nvPr/>
        </p:nvPicPr>
        <p:blipFill>
          <a:blip r:embed="rId3">
            <a:alphaModFix/>
          </a:blip>
          <a:stretch>
            <a:fillRect/>
          </a:stretch>
        </p:blipFill>
        <p:spPr>
          <a:xfrm>
            <a:off x="2393325" y="1373453"/>
            <a:ext cx="4077946" cy="239659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628650" y="273844"/>
            <a:ext cx="7886700" cy="675725"/>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accent2"/>
              </a:buClr>
              <a:buSzPct val="100000"/>
              <a:buFont typeface="Arial Black"/>
              <a:buNone/>
            </a:pPr>
            <a:r>
              <a:rPr b="1" lang="en">
                <a:solidFill>
                  <a:schemeClr val="accent2"/>
                </a:solidFill>
                <a:latin typeface="Arial Black"/>
                <a:ea typeface="Arial Black"/>
                <a:cs typeface="Arial Black"/>
                <a:sym typeface="Arial Black"/>
              </a:rPr>
              <a:t>Bar plot for No.of transactions happening for each month</a:t>
            </a:r>
            <a:endParaRPr/>
          </a:p>
        </p:txBody>
      </p:sp>
      <p:sp>
        <p:nvSpPr>
          <p:cNvPr id="168" name="Google Shape;168;p31"/>
          <p:cNvSpPr txBox="1"/>
          <p:nvPr/>
        </p:nvSpPr>
        <p:spPr>
          <a:xfrm>
            <a:off x="749104" y="4243253"/>
            <a:ext cx="8394900" cy="900300"/>
          </a:xfrm>
          <a:prstGeom prst="rect">
            <a:avLst/>
          </a:prstGeom>
          <a:noFill/>
          <a:ln>
            <a:noFill/>
          </a:ln>
        </p:spPr>
        <p:txBody>
          <a:bodyPr anchorCtr="0" anchor="t" bIns="34275" lIns="68575" spcFirstLastPara="1" rIns="68575" wrap="square" tIns="34275">
            <a:spAutoFit/>
          </a:bodyPr>
          <a:lstStyle/>
          <a:p>
            <a:pPr indent="-254000" lvl="0" marL="254000" marR="0" rtl="0" algn="l">
              <a:spcBef>
                <a:spcPts val="0"/>
              </a:spcBef>
              <a:spcAft>
                <a:spcPts val="0"/>
              </a:spcAft>
              <a:buClr>
                <a:schemeClr val="accent2"/>
              </a:buClr>
              <a:buSzPts val="1800"/>
              <a:buFont typeface="Noto Sans Symbols"/>
              <a:buChar char="❑"/>
            </a:pPr>
            <a:r>
              <a:rPr lang="en" sz="1800">
                <a:solidFill>
                  <a:schemeClr val="accent2"/>
                </a:solidFill>
                <a:latin typeface="Arial Black"/>
                <a:ea typeface="Arial Black"/>
                <a:cs typeface="Arial Black"/>
                <a:sym typeface="Arial Black"/>
              </a:rPr>
              <a:t>Here we can see that number of cab services increase during the month december because it is a holiday season. Hence its the peak time of the year.</a:t>
            </a:r>
            <a:endParaRPr sz="1100"/>
          </a:p>
        </p:txBody>
      </p:sp>
      <p:pic>
        <p:nvPicPr>
          <p:cNvPr id="169" name="Google Shape;169;p31"/>
          <p:cNvPicPr preferRelativeResize="0"/>
          <p:nvPr/>
        </p:nvPicPr>
        <p:blipFill>
          <a:blip r:embed="rId3">
            <a:alphaModFix/>
          </a:blip>
          <a:stretch>
            <a:fillRect/>
          </a:stretch>
        </p:blipFill>
        <p:spPr>
          <a:xfrm>
            <a:off x="2137225" y="1101969"/>
            <a:ext cx="4343221" cy="29888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accent2"/>
              </a:buClr>
              <a:buSzPct val="100000"/>
              <a:buFont typeface="Arial Black"/>
              <a:buNone/>
            </a:pPr>
            <a:r>
              <a:rPr lang="en">
                <a:solidFill>
                  <a:schemeClr val="accent2"/>
                </a:solidFill>
                <a:latin typeface="Arial Black"/>
                <a:ea typeface="Arial Black"/>
                <a:cs typeface="Arial Black"/>
                <a:sym typeface="Arial Black"/>
              </a:rPr>
              <a:t>Comparison</a:t>
            </a:r>
            <a:r>
              <a:rPr lang="en">
                <a:solidFill>
                  <a:schemeClr val="accent2"/>
                </a:solidFill>
                <a:latin typeface="Arial Black"/>
                <a:ea typeface="Arial Black"/>
                <a:cs typeface="Arial Black"/>
                <a:sym typeface="Arial Black"/>
              </a:rPr>
              <a:t> of price charged by each cab with same distance travelled:</a:t>
            </a:r>
            <a:endParaRPr/>
          </a:p>
        </p:txBody>
      </p:sp>
      <p:sp>
        <p:nvSpPr>
          <p:cNvPr id="175" name="Google Shape;175;p32"/>
          <p:cNvSpPr txBox="1"/>
          <p:nvPr/>
        </p:nvSpPr>
        <p:spPr>
          <a:xfrm>
            <a:off x="628650" y="4243253"/>
            <a:ext cx="8247300" cy="900300"/>
          </a:xfrm>
          <a:prstGeom prst="rect">
            <a:avLst/>
          </a:prstGeom>
          <a:noFill/>
          <a:ln>
            <a:noFill/>
          </a:ln>
        </p:spPr>
        <p:txBody>
          <a:bodyPr anchorCtr="0" anchor="t" bIns="34275" lIns="68575" spcFirstLastPara="1" rIns="68575" wrap="square" tIns="34275">
            <a:spAutoFit/>
          </a:bodyPr>
          <a:lstStyle/>
          <a:p>
            <a:pPr indent="-254000" lvl="0" marL="254000" marR="0" rtl="0" algn="l">
              <a:spcBef>
                <a:spcPts val="0"/>
              </a:spcBef>
              <a:spcAft>
                <a:spcPts val="0"/>
              </a:spcAft>
              <a:buClr>
                <a:schemeClr val="accent2"/>
              </a:buClr>
              <a:buSzPts val="1800"/>
              <a:buFont typeface="Noto Sans Symbols"/>
              <a:buChar char="❑"/>
            </a:pPr>
            <a:r>
              <a:rPr lang="en" sz="1800">
                <a:solidFill>
                  <a:schemeClr val="accent2"/>
                </a:solidFill>
                <a:latin typeface="Arial Black"/>
                <a:ea typeface="Arial Black"/>
                <a:cs typeface="Arial Black"/>
                <a:sym typeface="Arial Black"/>
              </a:rPr>
              <a:t>Yellow Cab is charging more compared to pink can when the same distance are travelled. This could mean that yellow cab is providing more high end luxurious cab services.</a:t>
            </a:r>
            <a:endParaRPr sz="1100"/>
          </a:p>
        </p:txBody>
      </p:sp>
      <p:pic>
        <p:nvPicPr>
          <p:cNvPr id="176" name="Google Shape;176;p32"/>
          <p:cNvPicPr preferRelativeResize="0"/>
          <p:nvPr/>
        </p:nvPicPr>
        <p:blipFill>
          <a:blip r:embed="rId3">
            <a:alphaModFix/>
          </a:blip>
          <a:stretch>
            <a:fillRect/>
          </a:stretch>
        </p:blipFill>
        <p:spPr>
          <a:xfrm>
            <a:off x="1880450" y="1420416"/>
            <a:ext cx="4627954" cy="26704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3000"/>
              <a:buFont typeface="Arial Black"/>
              <a:buNone/>
            </a:pPr>
            <a:r>
              <a:rPr lang="en" sz="3000">
                <a:solidFill>
                  <a:schemeClr val="accent2"/>
                </a:solidFill>
                <a:latin typeface="Arial Black"/>
                <a:ea typeface="Arial Black"/>
                <a:cs typeface="Arial Black"/>
                <a:sym typeface="Arial Black"/>
              </a:rPr>
              <a:t>Distribution of </a:t>
            </a:r>
            <a:r>
              <a:rPr lang="en" sz="3000">
                <a:solidFill>
                  <a:schemeClr val="accent2"/>
                </a:solidFill>
                <a:latin typeface="Arial Black"/>
                <a:ea typeface="Arial Black"/>
                <a:cs typeface="Arial Black"/>
                <a:sym typeface="Arial Black"/>
              </a:rPr>
              <a:t>customer</a:t>
            </a:r>
            <a:r>
              <a:rPr lang="en" sz="3000">
                <a:solidFill>
                  <a:schemeClr val="accent2"/>
                </a:solidFill>
                <a:latin typeface="Arial Black"/>
                <a:ea typeface="Arial Black"/>
                <a:cs typeface="Arial Black"/>
                <a:sym typeface="Arial Black"/>
              </a:rPr>
              <a:t> based on gender:</a:t>
            </a:r>
            <a:endParaRPr/>
          </a:p>
        </p:txBody>
      </p:sp>
      <p:sp>
        <p:nvSpPr>
          <p:cNvPr id="182" name="Google Shape;182;p33"/>
          <p:cNvSpPr txBox="1"/>
          <p:nvPr/>
        </p:nvSpPr>
        <p:spPr>
          <a:xfrm>
            <a:off x="628650" y="4384908"/>
            <a:ext cx="8434500" cy="900300"/>
          </a:xfrm>
          <a:prstGeom prst="rect">
            <a:avLst/>
          </a:prstGeom>
          <a:noFill/>
          <a:ln>
            <a:noFill/>
          </a:ln>
        </p:spPr>
        <p:txBody>
          <a:bodyPr anchorCtr="0" anchor="t" bIns="34275" lIns="68575" spcFirstLastPara="1" rIns="68575" wrap="square" tIns="34275">
            <a:spAutoFit/>
          </a:bodyPr>
          <a:lstStyle/>
          <a:p>
            <a:pPr indent="-254000" lvl="0" marL="254000" marR="0" rtl="0" algn="l">
              <a:spcBef>
                <a:spcPts val="0"/>
              </a:spcBef>
              <a:spcAft>
                <a:spcPts val="0"/>
              </a:spcAft>
              <a:buClr>
                <a:schemeClr val="accent2"/>
              </a:buClr>
              <a:buSzPts val="1800"/>
              <a:buFont typeface="Noto Sans Symbols"/>
              <a:buChar char="❑"/>
            </a:pPr>
            <a:r>
              <a:rPr lang="en" sz="1800">
                <a:solidFill>
                  <a:schemeClr val="accent2"/>
                </a:solidFill>
                <a:latin typeface="Arial Black"/>
                <a:ea typeface="Arial Black"/>
                <a:cs typeface="Arial Black"/>
                <a:sym typeface="Arial Black"/>
              </a:rPr>
              <a:t>From the graph it shows that there is no significant difference between the contribution of gender to the cab service frequency.</a:t>
            </a:r>
            <a:endParaRPr sz="1100"/>
          </a:p>
        </p:txBody>
      </p:sp>
      <p:pic>
        <p:nvPicPr>
          <p:cNvPr id="183" name="Google Shape;183;p33"/>
          <p:cNvPicPr preferRelativeResize="0"/>
          <p:nvPr/>
        </p:nvPicPr>
        <p:blipFill>
          <a:blip r:embed="rId3">
            <a:alphaModFix/>
          </a:blip>
          <a:stretch>
            <a:fillRect/>
          </a:stretch>
        </p:blipFill>
        <p:spPr>
          <a:xfrm>
            <a:off x="1870600" y="1268025"/>
            <a:ext cx="4942976" cy="2812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