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8" r:id="rId1"/>
  </p:sldMasterIdLst>
  <p:notesMasterIdLst>
    <p:notesMasterId r:id="rId16"/>
  </p:notesMasterIdLst>
  <p:sldIdLst>
    <p:sldId id="256" r:id="rId2"/>
    <p:sldId id="257" r:id="rId3"/>
    <p:sldId id="258" r:id="rId4"/>
    <p:sldId id="259" r:id="rId5"/>
    <p:sldId id="269" r:id="rId6"/>
    <p:sldId id="260" r:id="rId7"/>
    <p:sldId id="261" r:id="rId8"/>
    <p:sldId id="262" r:id="rId9"/>
    <p:sldId id="264" r:id="rId10"/>
    <p:sldId id="263" r:id="rId11"/>
    <p:sldId id="265" r:id="rId12"/>
    <p:sldId id="266" r:id="rId13"/>
    <p:sldId id="267" r:id="rId14"/>
    <p:sldId id="268"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99"/>
    <a:srgbClr val="6449C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181" autoAdjust="0"/>
    <p:restoredTop sz="93842" autoAdjust="0"/>
  </p:normalViewPr>
  <p:slideViewPr>
    <p:cSldViewPr snapToGrid="0">
      <p:cViewPr varScale="1">
        <p:scale>
          <a:sx n="77" d="100"/>
          <a:sy n="77" d="100"/>
        </p:scale>
        <p:origin x="1085" y="9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E200D1F-F3AC-49FF-A69F-20025823101B}" type="datetimeFigureOut">
              <a:rPr lang="en-IN" smtClean="0"/>
              <a:t>09-07-2025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06F2B7-C96A-44FB-9728-952AAE9906D8}" type="slidenum">
              <a:rPr lang="en-IN" smtClean="0"/>
              <a:t>‹#›</a:t>
            </a:fld>
            <a:endParaRPr lang="en-IN"/>
          </a:p>
        </p:txBody>
      </p:sp>
    </p:spTree>
    <p:extLst>
      <p:ext uri="{BB962C8B-B14F-4D97-AF65-F5344CB8AC3E}">
        <p14:creationId xmlns:p14="http://schemas.microsoft.com/office/powerpoint/2010/main" val="28248777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A606F2B7-C96A-44FB-9728-952AAE9906D8}" type="slidenum">
              <a:rPr lang="en-IN" smtClean="0"/>
              <a:t>7</a:t>
            </a:fld>
            <a:endParaRPr lang="en-IN"/>
          </a:p>
        </p:txBody>
      </p:sp>
    </p:spTree>
    <p:extLst>
      <p:ext uri="{BB962C8B-B14F-4D97-AF65-F5344CB8AC3E}">
        <p14:creationId xmlns:p14="http://schemas.microsoft.com/office/powerpoint/2010/main" val="12469594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E53364-5E35-1DFC-9F54-45DD6315ABB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973289B3-0115-2AE5-B4D4-B9A5DA1E0A2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6911E1FE-4029-85AD-8066-F62BCE64ED19}"/>
              </a:ext>
            </a:extLst>
          </p:cNvPr>
          <p:cNvSpPr>
            <a:spLocks noGrp="1"/>
          </p:cNvSpPr>
          <p:nvPr>
            <p:ph type="dt" sz="half" idx="10"/>
          </p:nvPr>
        </p:nvSpPr>
        <p:spPr/>
        <p:txBody>
          <a:bodyPr/>
          <a:lstStyle/>
          <a:p>
            <a:fld id="{4FAB0CE3-634C-48D6-851E-E738B8B541B7}" type="datetimeFigureOut">
              <a:rPr lang="en-IN" smtClean="0"/>
              <a:t>09-07-2025</a:t>
            </a:fld>
            <a:endParaRPr lang="en-IN" dirty="0"/>
          </a:p>
        </p:txBody>
      </p:sp>
      <p:sp>
        <p:nvSpPr>
          <p:cNvPr id="5" name="Footer Placeholder 4">
            <a:extLst>
              <a:ext uri="{FF2B5EF4-FFF2-40B4-BE49-F238E27FC236}">
                <a16:creationId xmlns:a16="http://schemas.microsoft.com/office/drawing/2014/main" id="{54399154-4AA0-A1B9-02C5-783B2E72EB87}"/>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DD0CFC82-8278-542B-4C73-6B86D010E371}"/>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4241706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ABDDCF-1811-4AAD-340F-53879E3C28F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3B3A8C6-7260-234F-2BBC-BA8FD8E69C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BF25659B-1076-264E-551C-1F39C4B65320}"/>
              </a:ext>
            </a:extLst>
          </p:cNvPr>
          <p:cNvSpPr>
            <a:spLocks noGrp="1"/>
          </p:cNvSpPr>
          <p:nvPr>
            <p:ph type="dt" sz="half" idx="10"/>
          </p:nvPr>
        </p:nvSpPr>
        <p:spPr/>
        <p:txBody>
          <a:bodyPr/>
          <a:lstStyle/>
          <a:p>
            <a:fld id="{4FAB0CE3-634C-48D6-851E-E738B8B541B7}" type="datetimeFigureOut">
              <a:rPr lang="en-IN" smtClean="0"/>
              <a:t>09-07-2025</a:t>
            </a:fld>
            <a:endParaRPr lang="en-IN" dirty="0"/>
          </a:p>
        </p:txBody>
      </p:sp>
      <p:sp>
        <p:nvSpPr>
          <p:cNvPr id="5" name="Footer Placeholder 4">
            <a:extLst>
              <a:ext uri="{FF2B5EF4-FFF2-40B4-BE49-F238E27FC236}">
                <a16:creationId xmlns:a16="http://schemas.microsoft.com/office/drawing/2014/main" id="{02D5BC50-C9CC-1F12-B22B-1235162FA6F2}"/>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4108432-EBEF-ADD1-FB82-980FE67EE3C0}"/>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2879048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F6F894E-2B71-84DB-DEBF-3F8BE6A1F55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A06AC5FE-F2A5-08E5-5F6F-2892593AFEC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3FC803F-744E-38A1-33F8-DCAD95B550DD}"/>
              </a:ext>
            </a:extLst>
          </p:cNvPr>
          <p:cNvSpPr>
            <a:spLocks noGrp="1"/>
          </p:cNvSpPr>
          <p:nvPr>
            <p:ph type="dt" sz="half" idx="10"/>
          </p:nvPr>
        </p:nvSpPr>
        <p:spPr/>
        <p:txBody>
          <a:bodyPr/>
          <a:lstStyle/>
          <a:p>
            <a:fld id="{4FAB0CE3-634C-48D6-851E-E738B8B541B7}" type="datetimeFigureOut">
              <a:rPr lang="en-IN" smtClean="0"/>
              <a:t>09-07-2025</a:t>
            </a:fld>
            <a:endParaRPr lang="en-IN" dirty="0"/>
          </a:p>
        </p:txBody>
      </p:sp>
      <p:sp>
        <p:nvSpPr>
          <p:cNvPr id="5" name="Footer Placeholder 4">
            <a:extLst>
              <a:ext uri="{FF2B5EF4-FFF2-40B4-BE49-F238E27FC236}">
                <a16:creationId xmlns:a16="http://schemas.microsoft.com/office/drawing/2014/main" id="{C48789F9-4D74-9815-7FF4-A32364F708C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B11879EE-3307-67AB-C449-DC1354BA0144}"/>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17985556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0D89FF-F958-7375-1C57-E0689610F73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18ADEF6-8D49-37FF-6ED3-E1C659912D3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41399BF-C896-CFC1-0EC1-945195D9E832}"/>
              </a:ext>
            </a:extLst>
          </p:cNvPr>
          <p:cNvSpPr>
            <a:spLocks noGrp="1"/>
          </p:cNvSpPr>
          <p:nvPr>
            <p:ph type="dt" sz="half" idx="10"/>
          </p:nvPr>
        </p:nvSpPr>
        <p:spPr/>
        <p:txBody>
          <a:bodyPr/>
          <a:lstStyle/>
          <a:p>
            <a:fld id="{4FAB0CE3-634C-48D6-851E-E738B8B541B7}" type="datetimeFigureOut">
              <a:rPr lang="en-IN" smtClean="0"/>
              <a:t>09-07-2025</a:t>
            </a:fld>
            <a:endParaRPr lang="en-IN" dirty="0"/>
          </a:p>
        </p:txBody>
      </p:sp>
      <p:sp>
        <p:nvSpPr>
          <p:cNvPr id="5" name="Footer Placeholder 4">
            <a:extLst>
              <a:ext uri="{FF2B5EF4-FFF2-40B4-BE49-F238E27FC236}">
                <a16:creationId xmlns:a16="http://schemas.microsoft.com/office/drawing/2014/main" id="{B0567095-414D-C487-9E26-9CD6A0DD0781}"/>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19A2D8CF-24FE-B8F0-781C-71679B71C0CC}"/>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91114439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E4F92-A311-0C60-E6A1-51BE8EA942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C32453A-A73A-F850-0CE0-38D0C79530B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4AEBC6-C430-44DA-662C-2AE715A30FC3}"/>
              </a:ext>
            </a:extLst>
          </p:cNvPr>
          <p:cNvSpPr>
            <a:spLocks noGrp="1"/>
          </p:cNvSpPr>
          <p:nvPr>
            <p:ph type="dt" sz="half" idx="10"/>
          </p:nvPr>
        </p:nvSpPr>
        <p:spPr/>
        <p:txBody>
          <a:bodyPr/>
          <a:lstStyle/>
          <a:p>
            <a:fld id="{4FAB0CE3-634C-48D6-851E-E738B8B541B7}" type="datetimeFigureOut">
              <a:rPr lang="en-IN" smtClean="0"/>
              <a:t>09-07-2025</a:t>
            </a:fld>
            <a:endParaRPr lang="en-IN" dirty="0"/>
          </a:p>
        </p:txBody>
      </p:sp>
      <p:sp>
        <p:nvSpPr>
          <p:cNvPr id="5" name="Footer Placeholder 4">
            <a:extLst>
              <a:ext uri="{FF2B5EF4-FFF2-40B4-BE49-F238E27FC236}">
                <a16:creationId xmlns:a16="http://schemas.microsoft.com/office/drawing/2014/main" id="{417B2644-A2B5-2395-D519-4892F6A02708}"/>
              </a:ext>
            </a:extLst>
          </p:cNvPr>
          <p:cNvSpPr>
            <a:spLocks noGrp="1"/>
          </p:cNvSpPr>
          <p:nvPr>
            <p:ph type="ftr" sz="quarter" idx="11"/>
          </p:nvPr>
        </p:nvSpPr>
        <p:spPr/>
        <p:txBody>
          <a:bodyPr/>
          <a:lstStyle/>
          <a:p>
            <a:endParaRPr lang="en-IN" dirty="0"/>
          </a:p>
        </p:txBody>
      </p:sp>
      <p:sp>
        <p:nvSpPr>
          <p:cNvPr id="6" name="Slide Number Placeholder 5">
            <a:extLst>
              <a:ext uri="{FF2B5EF4-FFF2-40B4-BE49-F238E27FC236}">
                <a16:creationId xmlns:a16="http://schemas.microsoft.com/office/drawing/2014/main" id="{F3390365-BED8-B005-35AA-EBE63DCFA94A}"/>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23071130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6EBFD9-5D31-0181-CC2E-98A8E92EFF32}"/>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BB0928F-AD54-93F7-206C-43BEE4E32F5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F8B85A16-D1FC-0DD1-A584-EC5F72ABEC79}"/>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224D2187-9E6E-CE4F-A86C-5AE287771720}"/>
              </a:ext>
            </a:extLst>
          </p:cNvPr>
          <p:cNvSpPr>
            <a:spLocks noGrp="1"/>
          </p:cNvSpPr>
          <p:nvPr>
            <p:ph type="dt" sz="half" idx="10"/>
          </p:nvPr>
        </p:nvSpPr>
        <p:spPr/>
        <p:txBody>
          <a:bodyPr/>
          <a:lstStyle/>
          <a:p>
            <a:fld id="{4FAB0CE3-634C-48D6-851E-E738B8B541B7}" type="datetimeFigureOut">
              <a:rPr lang="en-IN" smtClean="0"/>
              <a:t>09-07-2025</a:t>
            </a:fld>
            <a:endParaRPr lang="en-IN" dirty="0"/>
          </a:p>
        </p:txBody>
      </p:sp>
      <p:sp>
        <p:nvSpPr>
          <p:cNvPr id="6" name="Footer Placeholder 5">
            <a:extLst>
              <a:ext uri="{FF2B5EF4-FFF2-40B4-BE49-F238E27FC236}">
                <a16:creationId xmlns:a16="http://schemas.microsoft.com/office/drawing/2014/main" id="{52B508B1-6EF6-D8A1-B830-A0FF6B5E02E6}"/>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B25AE6CB-A565-A250-A738-78528500339E}"/>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40402551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B4BFDD-E7FB-7E8B-61B8-308A133A5A7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CB358FBB-EF4D-709F-5138-26796DDB458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EACF820-272A-2857-42C6-6F6A43B8CB1B}"/>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278F825E-77A6-056A-C298-9CCA54FF6A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929F45E-6293-98B3-AB1A-E6D34D44547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6E4262CF-9DDA-2FAA-BC36-BE969A7B64C1}"/>
              </a:ext>
            </a:extLst>
          </p:cNvPr>
          <p:cNvSpPr>
            <a:spLocks noGrp="1"/>
          </p:cNvSpPr>
          <p:nvPr>
            <p:ph type="dt" sz="half" idx="10"/>
          </p:nvPr>
        </p:nvSpPr>
        <p:spPr/>
        <p:txBody>
          <a:bodyPr/>
          <a:lstStyle/>
          <a:p>
            <a:fld id="{4FAB0CE3-634C-48D6-851E-E738B8B541B7}" type="datetimeFigureOut">
              <a:rPr lang="en-IN" smtClean="0"/>
              <a:t>09-07-2025</a:t>
            </a:fld>
            <a:endParaRPr lang="en-IN" dirty="0"/>
          </a:p>
        </p:txBody>
      </p:sp>
      <p:sp>
        <p:nvSpPr>
          <p:cNvPr id="8" name="Footer Placeholder 7">
            <a:extLst>
              <a:ext uri="{FF2B5EF4-FFF2-40B4-BE49-F238E27FC236}">
                <a16:creationId xmlns:a16="http://schemas.microsoft.com/office/drawing/2014/main" id="{BFD85385-4303-22C1-B7FA-CCB0C4A705FD}"/>
              </a:ext>
            </a:extLst>
          </p:cNvPr>
          <p:cNvSpPr>
            <a:spLocks noGrp="1"/>
          </p:cNvSpPr>
          <p:nvPr>
            <p:ph type="ftr" sz="quarter" idx="11"/>
          </p:nvPr>
        </p:nvSpPr>
        <p:spPr/>
        <p:txBody>
          <a:bodyPr/>
          <a:lstStyle/>
          <a:p>
            <a:endParaRPr lang="en-IN" dirty="0"/>
          </a:p>
        </p:txBody>
      </p:sp>
      <p:sp>
        <p:nvSpPr>
          <p:cNvPr id="9" name="Slide Number Placeholder 8">
            <a:extLst>
              <a:ext uri="{FF2B5EF4-FFF2-40B4-BE49-F238E27FC236}">
                <a16:creationId xmlns:a16="http://schemas.microsoft.com/office/drawing/2014/main" id="{AE79C1D7-C02C-FF9C-F1A1-03D2A718921B}"/>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29113539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DD121-A8F3-B02F-E96B-50595A5AB19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00A788C6-A866-E889-F7F9-77EDEE60C222}"/>
              </a:ext>
            </a:extLst>
          </p:cNvPr>
          <p:cNvSpPr>
            <a:spLocks noGrp="1"/>
          </p:cNvSpPr>
          <p:nvPr>
            <p:ph type="dt" sz="half" idx="10"/>
          </p:nvPr>
        </p:nvSpPr>
        <p:spPr/>
        <p:txBody>
          <a:bodyPr/>
          <a:lstStyle/>
          <a:p>
            <a:fld id="{4FAB0CE3-634C-48D6-851E-E738B8B541B7}" type="datetimeFigureOut">
              <a:rPr lang="en-IN" smtClean="0"/>
              <a:t>09-07-2025</a:t>
            </a:fld>
            <a:endParaRPr lang="en-IN" dirty="0"/>
          </a:p>
        </p:txBody>
      </p:sp>
      <p:sp>
        <p:nvSpPr>
          <p:cNvPr id="4" name="Footer Placeholder 3">
            <a:extLst>
              <a:ext uri="{FF2B5EF4-FFF2-40B4-BE49-F238E27FC236}">
                <a16:creationId xmlns:a16="http://schemas.microsoft.com/office/drawing/2014/main" id="{2E69A123-230D-0835-9F63-19BFB5065ADE}"/>
              </a:ext>
            </a:extLst>
          </p:cNvPr>
          <p:cNvSpPr>
            <a:spLocks noGrp="1"/>
          </p:cNvSpPr>
          <p:nvPr>
            <p:ph type="ftr" sz="quarter" idx="11"/>
          </p:nvPr>
        </p:nvSpPr>
        <p:spPr/>
        <p:txBody>
          <a:bodyPr/>
          <a:lstStyle/>
          <a:p>
            <a:endParaRPr lang="en-IN" dirty="0"/>
          </a:p>
        </p:txBody>
      </p:sp>
      <p:sp>
        <p:nvSpPr>
          <p:cNvPr id="5" name="Slide Number Placeholder 4">
            <a:extLst>
              <a:ext uri="{FF2B5EF4-FFF2-40B4-BE49-F238E27FC236}">
                <a16:creationId xmlns:a16="http://schemas.microsoft.com/office/drawing/2014/main" id="{B57BA48E-51FE-588E-92A5-5567220E862C}"/>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27327693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53EF84D-1192-C931-8EDA-163B6EAEBF1F}"/>
              </a:ext>
            </a:extLst>
          </p:cNvPr>
          <p:cNvSpPr>
            <a:spLocks noGrp="1"/>
          </p:cNvSpPr>
          <p:nvPr>
            <p:ph type="dt" sz="half" idx="10"/>
          </p:nvPr>
        </p:nvSpPr>
        <p:spPr/>
        <p:txBody>
          <a:bodyPr/>
          <a:lstStyle/>
          <a:p>
            <a:fld id="{4FAB0CE3-634C-48D6-851E-E738B8B541B7}" type="datetimeFigureOut">
              <a:rPr lang="en-IN" smtClean="0"/>
              <a:t>09-07-2025</a:t>
            </a:fld>
            <a:endParaRPr lang="en-IN" dirty="0"/>
          </a:p>
        </p:txBody>
      </p:sp>
      <p:sp>
        <p:nvSpPr>
          <p:cNvPr id="3" name="Footer Placeholder 2">
            <a:extLst>
              <a:ext uri="{FF2B5EF4-FFF2-40B4-BE49-F238E27FC236}">
                <a16:creationId xmlns:a16="http://schemas.microsoft.com/office/drawing/2014/main" id="{3F694555-3D9C-6704-6FAB-1D5A0F53A160}"/>
              </a:ext>
            </a:extLst>
          </p:cNvPr>
          <p:cNvSpPr>
            <a:spLocks noGrp="1"/>
          </p:cNvSpPr>
          <p:nvPr>
            <p:ph type="ftr" sz="quarter" idx="11"/>
          </p:nvPr>
        </p:nvSpPr>
        <p:spPr/>
        <p:txBody>
          <a:bodyPr/>
          <a:lstStyle/>
          <a:p>
            <a:endParaRPr lang="en-IN" dirty="0"/>
          </a:p>
        </p:txBody>
      </p:sp>
      <p:sp>
        <p:nvSpPr>
          <p:cNvPr id="4" name="Slide Number Placeholder 3">
            <a:extLst>
              <a:ext uri="{FF2B5EF4-FFF2-40B4-BE49-F238E27FC236}">
                <a16:creationId xmlns:a16="http://schemas.microsoft.com/office/drawing/2014/main" id="{3838CCE9-5571-90A3-3FA1-680B4E750D50}"/>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39886430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9835A7-EBC1-7FC4-81C3-65AB4C1467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FFC7E04-0734-8948-6A0A-BCC10E551C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CFD26163-1B6D-45BA-73E0-3FC7277051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5DAD37-0233-0F98-3B2F-1EAA40B3A975}"/>
              </a:ext>
            </a:extLst>
          </p:cNvPr>
          <p:cNvSpPr>
            <a:spLocks noGrp="1"/>
          </p:cNvSpPr>
          <p:nvPr>
            <p:ph type="dt" sz="half" idx="10"/>
          </p:nvPr>
        </p:nvSpPr>
        <p:spPr/>
        <p:txBody>
          <a:bodyPr/>
          <a:lstStyle/>
          <a:p>
            <a:fld id="{4FAB0CE3-634C-48D6-851E-E738B8B541B7}" type="datetimeFigureOut">
              <a:rPr lang="en-IN" smtClean="0"/>
              <a:t>09-07-2025</a:t>
            </a:fld>
            <a:endParaRPr lang="en-IN" dirty="0"/>
          </a:p>
        </p:txBody>
      </p:sp>
      <p:sp>
        <p:nvSpPr>
          <p:cNvPr id="6" name="Footer Placeholder 5">
            <a:extLst>
              <a:ext uri="{FF2B5EF4-FFF2-40B4-BE49-F238E27FC236}">
                <a16:creationId xmlns:a16="http://schemas.microsoft.com/office/drawing/2014/main" id="{CAA97154-86BC-79A3-F73F-8973DA2CC1C9}"/>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D4E90805-CB91-6A11-DC9A-19E22308592A}"/>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30791340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731C89-AE13-2F62-F464-8016CF247E5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1B06C679-873A-DAF4-2298-3226BE283CB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1AA785DD-3259-EB26-8012-8855F4C807B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408FCC6-8043-B07B-18EE-7B0F991EA5D3}"/>
              </a:ext>
            </a:extLst>
          </p:cNvPr>
          <p:cNvSpPr>
            <a:spLocks noGrp="1"/>
          </p:cNvSpPr>
          <p:nvPr>
            <p:ph type="dt" sz="half" idx="10"/>
          </p:nvPr>
        </p:nvSpPr>
        <p:spPr/>
        <p:txBody>
          <a:bodyPr/>
          <a:lstStyle/>
          <a:p>
            <a:fld id="{4FAB0CE3-634C-48D6-851E-E738B8B541B7}" type="datetimeFigureOut">
              <a:rPr lang="en-IN" smtClean="0"/>
              <a:t>09-07-2025</a:t>
            </a:fld>
            <a:endParaRPr lang="en-IN" dirty="0"/>
          </a:p>
        </p:txBody>
      </p:sp>
      <p:sp>
        <p:nvSpPr>
          <p:cNvPr id="6" name="Footer Placeholder 5">
            <a:extLst>
              <a:ext uri="{FF2B5EF4-FFF2-40B4-BE49-F238E27FC236}">
                <a16:creationId xmlns:a16="http://schemas.microsoft.com/office/drawing/2014/main" id="{F9ECE4D1-8693-7B0A-82D5-27D4970D3A97}"/>
              </a:ext>
            </a:extLst>
          </p:cNvPr>
          <p:cNvSpPr>
            <a:spLocks noGrp="1"/>
          </p:cNvSpPr>
          <p:nvPr>
            <p:ph type="ftr" sz="quarter" idx="11"/>
          </p:nvPr>
        </p:nvSpPr>
        <p:spPr/>
        <p:txBody>
          <a:bodyPr/>
          <a:lstStyle/>
          <a:p>
            <a:endParaRPr lang="en-IN" dirty="0"/>
          </a:p>
        </p:txBody>
      </p:sp>
      <p:sp>
        <p:nvSpPr>
          <p:cNvPr id="7" name="Slide Number Placeholder 6">
            <a:extLst>
              <a:ext uri="{FF2B5EF4-FFF2-40B4-BE49-F238E27FC236}">
                <a16:creationId xmlns:a16="http://schemas.microsoft.com/office/drawing/2014/main" id="{C2EB368B-379F-6989-E9E5-2F0E4DFB9CC8}"/>
              </a:ext>
            </a:extLst>
          </p:cNvPr>
          <p:cNvSpPr>
            <a:spLocks noGrp="1"/>
          </p:cNvSpPr>
          <p:nvPr>
            <p:ph type="sldNum" sz="quarter" idx="12"/>
          </p:nvPr>
        </p:nvSpPr>
        <p:spPr/>
        <p:txBody>
          <a:bodyPr/>
          <a:lstStyle/>
          <a:p>
            <a:fld id="{DBDC07A2-E52F-444D-8E53-192F523EA879}" type="slidenum">
              <a:rPr lang="en-IN" smtClean="0"/>
              <a:t>‹#›</a:t>
            </a:fld>
            <a:endParaRPr lang="en-IN" dirty="0"/>
          </a:p>
        </p:txBody>
      </p:sp>
    </p:spTree>
    <p:extLst>
      <p:ext uri="{BB962C8B-B14F-4D97-AF65-F5344CB8AC3E}">
        <p14:creationId xmlns:p14="http://schemas.microsoft.com/office/powerpoint/2010/main" val="110566040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5B29F22-FB87-D199-0BBE-50D5603AE59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3FE018E-1892-3803-A4AC-B589221F8D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17596C-069B-06BD-7E82-BC75984ADF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FAB0CE3-634C-48D6-851E-E738B8B541B7}" type="datetimeFigureOut">
              <a:rPr lang="en-IN" smtClean="0"/>
              <a:t>09-07-2025</a:t>
            </a:fld>
            <a:endParaRPr lang="en-IN" dirty="0"/>
          </a:p>
        </p:txBody>
      </p:sp>
      <p:sp>
        <p:nvSpPr>
          <p:cNvPr id="5" name="Footer Placeholder 4">
            <a:extLst>
              <a:ext uri="{FF2B5EF4-FFF2-40B4-BE49-F238E27FC236}">
                <a16:creationId xmlns:a16="http://schemas.microsoft.com/office/drawing/2014/main" id="{CCBA9075-07B8-73C5-83AB-9AB7077CFDE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a:extLst>
              <a:ext uri="{FF2B5EF4-FFF2-40B4-BE49-F238E27FC236}">
                <a16:creationId xmlns:a16="http://schemas.microsoft.com/office/drawing/2014/main" id="{D3F2B0C1-9BF0-E924-A3C8-3C68B6D17E7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DC07A2-E52F-444D-8E53-192F523EA879}" type="slidenum">
              <a:rPr lang="en-IN" smtClean="0"/>
              <a:t>‹#›</a:t>
            </a:fld>
            <a:endParaRPr lang="en-IN" dirty="0"/>
          </a:p>
        </p:txBody>
      </p:sp>
    </p:spTree>
    <p:extLst>
      <p:ext uri="{BB962C8B-B14F-4D97-AF65-F5344CB8AC3E}">
        <p14:creationId xmlns:p14="http://schemas.microsoft.com/office/powerpoint/2010/main" val="3259774107"/>
      </p:ext>
    </p:extLst>
  </p:cSld>
  <p:clrMap bg1="lt1" tx1="dk1" bg2="lt2" tx2="dk2" accent1="accent1" accent2="accent2" accent3="accent3" accent4="accent4" accent5="accent5" accent6="accent6" hlink="hlink" folHlink="folHlink"/>
  <p:sldLayoutIdLst>
    <p:sldLayoutId id="2147483829" r:id="rId1"/>
    <p:sldLayoutId id="2147483830" r:id="rId2"/>
    <p:sldLayoutId id="2147483831" r:id="rId3"/>
    <p:sldLayoutId id="2147483832" r:id="rId4"/>
    <p:sldLayoutId id="2147483833" r:id="rId5"/>
    <p:sldLayoutId id="2147483834" r:id="rId6"/>
    <p:sldLayoutId id="2147483835" r:id="rId7"/>
    <p:sldLayoutId id="2147483836" r:id="rId8"/>
    <p:sldLayoutId id="2147483837" r:id="rId9"/>
    <p:sldLayoutId id="2147483838" r:id="rId10"/>
    <p:sldLayoutId id="214748383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4" name="Picture 3" descr="SVYYASALogo.jpg">
            <a:extLst>
              <a:ext uri="{FF2B5EF4-FFF2-40B4-BE49-F238E27FC236}">
                <a16:creationId xmlns:a16="http://schemas.microsoft.com/office/drawing/2014/main" id="{D6FA9D02-183C-45B2-B98F-DBC34C47E354}"/>
              </a:ext>
            </a:extLst>
          </p:cNvPr>
          <p:cNvPicPr/>
          <p:nvPr/>
        </p:nvPicPr>
        <p:blipFill>
          <a:blip r:embed="rId2"/>
          <a:stretch>
            <a:fillRect/>
          </a:stretch>
        </p:blipFill>
        <p:spPr>
          <a:xfrm>
            <a:off x="3595388" y="339904"/>
            <a:ext cx="3747136" cy="1437009"/>
          </a:xfrm>
          <a:prstGeom prst="rect">
            <a:avLst/>
          </a:prstGeom>
        </p:spPr>
      </p:pic>
      <p:sp>
        <p:nvSpPr>
          <p:cNvPr id="5" name="TextBox 4">
            <a:extLst>
              <a:ext uri="{FF2B5EF4-FFF2-40B4-BE49-F238E27FC236}">
                <a16:creationId xmlns:a16="http://schemas.microsoft.com/office/drawing/2014/main" id="{1550C01F-2B6F-4146-BF3C-0227716EA291}"/>
              </a:ext>
            </a:extLst>
          </p:cNvPr>
          <p:cNvSpPr txBox="1"/>
          <p:nvPr/>
        </p:nvSpPr>
        <p:spPr>
          <a:xfrm>
            <a:off x="995381" y="2034584"/>
            <a:ext cx="9658351" cy="830997"/>
          </a:xfrm>
          <a:prstGeom prst="rect">
            <a:avLst/>
          </a:prstGeom>
          <a:noFill/>
        </p:spPr>
        <p:txBody>
          <a:bodyPr wrap="square" rtlCol="0">
            <a:spAutoFit/>
          </a:bodyPr>
          <a:lstStyle/>
          <a:p>
            <a:r>
              <a:rPr lang="en-US" sz="2400" b="1" dirty="0">
                <a:solidFill>
                  <a:srgbClr val="002060"/>
                </a:solidFill>
                <a:latin typeface="Times New Roman" panose="02020603050405020304" pitchFamily="18" charset="0"/>
                <a:cs typeface="Times New Roman" panose="02020603050405020304" pitchFamily="18" charset="0"/>
              </a:rPr>
              <a:t>Swami Vivekananda Yoga Anusandhana Samsthana, Bengaluru</a:t>
            </a:r>
          </a:p>
          <a:p>
            <a:pPr algn="ctr"/>
            <a:r>
              <a:rPr lang="en-US" sz="2400" b="1" dirty="0">
                <a:solidFill>
                  <a:srgbClr val="002060"/>
                </a:solidFill>
                <a:latin typeface="Times New Roman" panose="02020603050405020304" pitchFamily="18" charset="0"/>
                <a:cs typeface="Times New Roman" panose="02020603050405020304" pitchFamily="18" charset="0"/>
              </a:rPr>
              <a:t>SVYASA Yoga University</a:t>
            </a:r>
            <a:endParaRPr lang="en-US" sz="2400" dirty="0">
              <a:solidFill>
                <a:srgbClr val="002060"/>
              </a:solidFill>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7C8E8E4D-5F2D-43D6-A7E1-BDF1D5C16406}"/>
              </a:ext>
            </a:extLst>
          </p:cNvPr>
          <p:cNvSpPr txBox="1"/>
          <p:nvPr/>
        </p:nvSpPr>
        <p:spPr>
          <a:xfrm>
            <a:off x="3595388" y="3009939"/>
            <a:ext cx="4054315" cy="3072957"/>
          </a:xfrm>
          <a:prstGeom prst="rect">
            <a:avLst/>
          </a:prstGeom>
          <a:noFill/>
        </p:spPr>
        <p:txBody>
          <a:bodyPr wrap="none" rtlCol="0">
            <a:spAutoFit/>
          </a:bodyPr>
          <a:lstStyle/>
          <a:p>
            <a:pPr algn="ctr"/>
            <a:endParaRPr lang="en-US" sz="2400" dirty="0">
              <a:solidFill>
                <a:srgbClr val="C00000"/>
              </a:solidFill>
              <a:latin typeface="Times New Roman" panose="02020603050405020304" pitchFamily="18" charset="0"/>
              <a:cs typeface="Times New Roman" panose="02020603050405020304" pitchFamily="18" charset="0"/>
            </a:endParaRPr>
          </a:p>
          <a:p>
            <a:pPr algn="ctr">
              <a:lnSpc>
                <a:spcPct val="150000"/>
              </a:lnSpc>
            </a:pPr>
            <a:r>
              <a:rPr lang="en-US" sz="2400" dirty="0">
                <a:solidFill>
                  <a:schemeClr val="tx1">
                    <a:lumMod val="95000"/>
                    <a:lumOff val="5000"/>
                  </a:schemeClr>
                </a:solidFill>
                <a:latin typeface="Times New Roman" panose="02020603050405020304" pitchFamily="18" charset="0"/>
                <a:cs typeface="Times New Roman" panose="02020603050405020304" pitchFamily="18" charset="0"/>
              </a:rPr>
              <a:t>Arogyadhama Presentation On </a:t>
            </a:r>
          </a:p>
          <a:p>
            <a:pPr algn="ctr">
              <a:lnSpc>
                <a:spcPct val="150000"/>
              </a:lnSpc>
            </a:pPr>
            <a:r>
              <a:rPr lang="en-US" sz="2000" b="1" dirty="0">
                <a:latin typeface="Times New Roman" panose="02020603050405020304" pitchFamily="18" charset="0"/>
                <a:cs typeface="Times New Roman" panose="02020603050405020304" pitchFamily="18" charset="0"/>
              </a:rPr>
              <a:t>Cyclothymia </a:t>
            </a:r>
          </a:p>
          <a:p>
            <a:pPr algn="ctr">
              <a:lnSpc>
                <a:spcPct val="150000"/>
              </a:lnSpc>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Section C-MAMATHA </a:t>
            </a:r>
          </a:p>
          <a:p>
            <a:pPr algn="ctr">
              <a:lnSpc>
                <a:spcPct val="150000"/>
              </a:lnSpc>
            </a:pPr>
            <a:r>
              <a:rPr lang="en-US" sz="2400" b="1" dirty="0">
                <a:solidFill>
                  <a:schemeClr val="tx1">
                    <a:lumMod val="95000"/>
                    <a:lumOff val="5000"/>
                  </a:schemeClr>
                </a:solidFill>
                <a:latin typeface="Times New Roman" panose="02020603050405020304" pitchFamily="18" charset="0"/>
                <a:cs typeface="Times New Roman" panose="02020603050405020304" pitchFamily="18" charset="0"/>
              </a:rPr>
              <a:t>Life Science</a:t>
            </a:r>
          </a:p>
          <a:p>
            <a:pPr algn="ctr">
              <a:lnSpc>
                <a:spcPct val="150000"/>
              </a:lnSpc>
            </a:pPr>
            <a:endParaRPr lang="en-US" sz="2400" b="1" dirty="0">
              <a:solidFill>
                <a:schemeClr val="tx1">
                  <a:lumMod val="95000"/>
                  <a:lumOff val="5000"/>
                </a:schemeClr>
              </a:solidFill>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26F7AE8C-953B-4ECF-A814-F1CEAB907C72}"/>
              </a:ext>
            </a:extLst>
          </p:cNvPr>
          <p:cNvSpPr txBox="1"/>
          <p:nvPr/>
        </p:nvSpPr>
        <p:spPr>
          <a:xfrm>
            <a:off x="2142427" y="5748655"/>
            <a:ext cx="7364260" cy="769441"/>
          </a:xfrm>
          <a:prstGeom prst="rect">
            <a:avLst/>
          </a:prstGeom>
          <a:noFill/>
        </p:spPr>
        <p:txBody>
          <a:bodyPr wrap="none" rtlCol="0">
            <a:spAutoFit/>
          </a:bodyPr>
          <a:lstStyle/>
          <a:p>
            <a:pPr algn="ctr"/>
            <a:r>
              <a:rPr lang="en-US" sz="2200" b="1" dirty="0">
                <a:solidFill>
                  <a:srgbClr val="002060"/>
                </a:solidFill>
                <a:latin typeface="Times New Roman" panose="02020603050405020304" pitchFamily="18" charset="0"/>
                <a:cs typeface="Times New Roman" panose="02020603050405020304" pitchFamily="18" charset="0"/>
              </a:rPr>
              <a:t>Presented By: Mridhul TP, Student – M.Sc. (Yoga) Therapy</a:t>
            </a:r>
          </a:p>
          <a:p>
            <a:pPr algn="ctr"/>
            <a:r>
              <a:rPr lang="en-US" sz="2200" b="1" dirty="0">
                <a:solidFill>
                  <a:srgbClr val="002060"/>
                </a:solidFill>
                <a:latin typeface="Times New Roman" panose="02020603050405020304" pitchFamily="18" charset="0"/>
                <a:cs typeface="Times New Roman" panose="02020603050405020304" pitchFamily="18" charset="0"/>
              </a:rPr>
              <a:t>Registration No. 40119159</a:t>
            </a:r>
          </a:p>
        </p:txBody>
      </p:sp>
      <p:sp>
        <p:nvSpPr>
          <p:cNvPr id="2" name="TextBox 1">
            <a:extLst>
              <a:ext uri="{FF2B5EF4-FFF2-40B4-BE49-F238E27FC236}">
                <a16:creationId xmlns:a16="http://schemas.microsoft.com/office/drawing/2014/main" id="{F11C8172-BA94-4416-BD38-14886467E8B4}"/>
              </a:ext>
            </a:extLst>
          </p:cNvPr>
          <p:cNvSpPr txBox="1"/>
          <p:nvPr/>
        </p:nvSpPr>
        <p:spPr>
          <a:xfrm>
            <a:off x="0" y="0"/>
            <a:ext cx="3139440" cy="589280"/>
          </a:xfrm>
          <a:prstGeom prst="rect">
            <a:avLst/>
          </a:prstGeom>
          <a:ln/>
        </p:spPr>
        <p:style>
          <a:lnRef idx="0">
            <a:schemeClr val="accent3"/>
          </a:lnRef>
          <a:fillRef idx="3">
            <a:schemeClr val="accent3"/>
          </a:fillRef>
          <a:effectRef idx="3">
            <a:schemeClr val="accent3"/>
          </a:effectRef>
          <a:fontRef idx="minor">
            <a:schemeClr val="lt1"/>
          </a:fontRef>
        </p:style>
        <p:txBody>
          <a:bodyPr wrap="square" rtlCol="0">
            <a:spAutoFit/>
          </a:bodyPr>
          <a:lstStyle/>
          <a:p>
            <a:r>
              <a:rPr lang="en-US" sz="3200" b="1" dirty="0">
                <a:solidFill>
                  <a:schemeClr val="bg1"/>
                </a:solidFill>
                <a:latin typeface="Times New Roman" panose="02020603050405020304" pitchFamily="18" charset="0"/>
                <a:cs typeface="Times New Roman" panose="02020603050405020304" pitchFamily="18" charset="0"/>
              </a:rPr>
              <a:t>CASE STUDY 1</a:t>
            </a:r>
            <a:endParaRPr lang="en-IN" sz="3200" b="1" dirty="0">
              <a:solidFill>
                <a:schemeClr val="bg1"/>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7308642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AC7EA15B-1ED9-484F-87D1-18649FC100F7}"/>
              </a:ext>
            </a:extLst>
          </p:cNvPr>
          <p:cNvSpPr txBox="1"/>
          <p:nvPr/>
        </p:nvSpPr>
        <p:spPr>
          <a:xfrm>
            <a:off x="476250" y="216396"/>
            <a:ext cx="9944100" cy="7263527"/>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even though participant has stress ,found variation in parameter and mood instability he is very successful in his career. </a:t>
            </a:r>
          </a:p>
          <a:p>
            <a:pPr marL="342900" indent="-34290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	Moreover, all investigation and analysis shows that his symptoms are less sever than bipolar 	disorder I &amp; II. </a:t>
            </a:r>
          </a:p>
          <a:p>
            <a:pPr marL="342900" indent="-342900" algn="just"/>
            <a:endParaRPr lang="en-US" b="1"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4. Final Diagnosis</a:t>
            </a:r>
            <a:r>
              <a:rPr lang="en-US" sz="2000" dirty="0">
                <a:latin typeface="Times New Roman" panose="02020603050405020304" pitchFamily="18" charset="0"/>
                <a:cs typeface="Times New Roman" panose="02020603050405020304" pitchFamily="18" charset="0"/>
              </a:rPr>
              <a:t>: Considering all the facts</a:t>
            </a:r>
            <a:r>
              <a:rPr lang="en-US" dirty="0">
                <a:latin typeface="Times New Roman" panose="02020603050405020304" pitchFamily="18" charset="0"/>
                <a:cs typeface="Times New Roman" panose="02020603050405020304" pitchFamily="18" charset="0"/>
              </a:rPr>
              <a:t> finally we reached at a conclusion, Participant has </a:t>
            </a:r>
            <a:r>
              <a:rPr lang="en-US" b="1" dirty="0">
                <a:latin typeface="Times New Roman" panose="02020603050405020304" pitchFamily="18" charset="0"/>
                <a:cs typeface="Times New Roman" panose="02020603050405020304" pitchFamily="18" charset="0"/>
              </a:rPr>
              <a:t>cyclothymia</a:t>
            </a:r>
            <a:r>
              <a:rPr lang="en-US" dirty="0">
                <a:latin typeface="Times New Roman" panose="02020603050405020304" pitchFamily="18" charset="0"/>
                <a:cs typeface="Times New Roman" panose="02020603050405020304" pitchFamily="18" charset="0"/>
              </a:rPr>
              <a:t>. (We assume, 1 year back participant was Diagnosed cyclothymia with intensified depressive symptom. Now, inappropriate and intermittent consumptions of antidepressant , poor self care and life style has left him cyclothymia with exaggerated hypomania)</a:t>
            </a:r>
            <a:r>
              <a:rPr lang="en-US" sz="2000" dirty="0">
                <a:latin typeface="Times New Roman" panose="02020603050405020304" pitchFamily="18" charset="0"/>
                <a:cs typeface="Times New Roman" panose="02020603050405020304" pitchFamily="18" charset="0"/>
              </a:rPr>
              <a:t>	</a:t>
            </a:r>
          </a:p>
          <a:p>
            <a:pPr marL="342900" indent="-342900" algn="just"/>
            <a:endParaRPr lang="en-US" sz="2000" b="1" dirty="0">
              <a:solidFill>
                <a:srgbClr val="003399"/>
              </a:solidFill>
              <a:highlight>
                <a:srgbClr val="FFFF00"/>
              </a:highlight>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5.Treatment/Management:</a:t>
            </a:r>
          </a:p>
          <a:p>
            <a:pPr marL="342900" indent="-342900" algn="just"/>
            <a:endParaRPr lang="en-US" sz="2000" b="1"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Yoga:</a:t>
            </a:r>
          </a:p>
          <a:p>
            <a:pPr marL="342900" indent="-342900" algn="just"/>
            <a:endParaRPr lang="en-US" sz="2000" b="1"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sz="2000" dirty="0">
                <a:solidFill>
                  <a:srgbClr val="C00000"/>
                </a:solidFill>
                <a:latin typeface="Times New Roman" panose="02020603050405020304" pitchFamily="18" charset="0"/>
                <a:cs typeface="Times New Roman" panose="02020603050405020304" pitchFamily="18" charset="0"/>
              </a:rPr>
              <a:t>	</a:t>
            </a:r>
            <a:r>
              <a:rPr lang="en-US" sz="2000" b="1" dirty="0">
                <a:solidFill>
                  <a:srgbClr val="003399"/>
                </a:solidFill>
                <a:latin typeface="Times New Roman" panose="02020603050405020304" pitchFamily="18" charset="0"/>
                <a:cs typeface="Times New Roman" panose="02020603050405020304" pitchFamily="18" charset="0"/>
              </a:rPr>
              <a:t>Annamaya Level / Physical : </a:t>
            </a:r>
            <a:r>
              <a:rPr lang="en-US" dirty="0">
                <a:latin typeface="Times New Roman" panose="02020603050405020304" pitchFamily="18" charset="0"/>
                <a:cs typeface="Times New Roman" panose="02020603050405020304" pitchFamily="18" charset="0"/>
              </a:rPr>
              <a:t>Special technique for anxiety ,mood swing</a:t>
            </a:r>
            <a:r>
              <a:rPr lang="en-US" sz="2000" dirty="0">
                <a:latin typeface="Times New Roman" panose="02020603050405020304" pitchFamily="18" charset="0"/>
                <a:cs typeface="Times New Roman" panose="02020603050405020304" pitchFamily="18" charset="0"/>
              </a:rPr>
              <a:t>.</a:t>
            </a: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Ahara : </a:t>
            </a:r>
            <a:r>
              <a:rPr lang="en-US" dirty="0">
                <a:latin typeface="Times New Roman" panose="02020603050405020304" pitchFamily="18" charset="0"/>
                <a:cs typeface="Times New Roman" panose="02020603050405020304" pitchFamily="18" charset="0"/>
              </a:rPr>
              <a:t>Satvik diet</a:t>
            </a: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Pranamaya Level /Breathing : </a:t>
            </a:r>
            <a:r>
              <a:rPr lang="en-US" dirty="0">
                <a:latin typeface="Times New Roman" panose="02020603050405020304" pitchFamily="18" charset="0"/>
                <a:cs typeface="Times New Roman" panose="02020603050405020304" pitchFamily="18" charset="0"/>
              </a:rPr>
              <a:t>Pranamaya and Breathing practices to improve</a:t>
            </a:r>
          </a:p>
          <a:p>
            <a:pPr marL="342900" indent="-342900" algn="just"/>
            <a:r>
              <a:rPr lang="en-US" dirty="0">
                <a:latin typeface="Times New Roman" panose="02020603050405020304" pitchFamily="18" charset="0"/>
                <a:cs typeface="Times New Roman" panose="02020603050405020304" pitchFamily="18" charset="0"/>
              </a:rPr>
              <a:t>									  Self Control.</a:t>
            </a:r>
            <a:endParaRPr lang="en-US" dirty="0">
              <a:highlight>
                <a:srgbClr val="FFFF00"/>
              </a:highlight>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b="1" dirty="0">
                <a:solidFill>
                  <a:srgbClr val="003399"/>
                </a:solidFill>
                <a:latin typeface="Times New Roman" panose="02020603050405020304" pitchFamily="18" charset="0"/>
                <a:cs typeface="Times New Roman" panose="02020603050405020304" pitchFamily="18" charset="0"/>
              </a:rPr>
              <a:t>	Manonmaya Level / Meditation : </a:t>
            </a:r>
            <a:r>
              <a:rPr lang="en-US" dirty="0">
                <a:latin typeface="Times New Roman" panose="02020603050405020304" pitchFamily="18" charset="0"/>
                <a:cs typeface="Times New Roman" panose="02020603050405020304" pitchFamily="18" charset="0"/>
              </a:rPr>
              <a:t>Om, cyclic Meditation, MSRT ,MEMT PET</a:t>
            </a:r>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b="1" dirty="0">
                <a:solidFill>
                  <a:srgbClr val="003399"/>
                </a:solidFill>
                <a:latin typeface="Times New Roman" panose="02020603050405020304" pitchFamily="18" charset="0"/>
                <a:cs typeface="Times New Roman" panose="02020603050405020304" pitchFamily="18" charset="0"/>
              </a:rPr>
              <a:t>Vijnanamaya Level / Counselling : </a:t>
            </a:r>
            <a:r>
              <a:rPr lang="en-US" dirty="0">
                <a:latin typeface="Times New Roman" panose="02020603050405020304" pitchFamily="18" charset="0"/>
                <a:cs typeface="Times New Roman" panose="02020603050405020304" pitchFamily="18" charset="0"/>
              </a:rPr>
              <a:t>Read and follow bhakti yoga ,karma yoga and jnana 										Yoga and rajayoga for life style modification.</a:t>
            </a:r>
          </a:p>
          <a:p>
            <a:pPr marL="342900" indent="-342900" algn="just"/>
            <a:r>
              <a:rPr lang="en-US" sz="2000" dirty="0">
                <a:latin typeface="Times New Roman" panose="02020603050405020304" pitchFamily="18" charset="0"/>
                <a:cs typeface="Times New Roman" panose="02020603050405020304" pitchFamily="18" charset="0"/>
              </a:rPr>
              <a:t>	</a:t>
            </a:r>
            <a:endParaRPr lang="en-US" sz="2000" b="1" dirty="0">
              <a:solidFill>
                <a:srgbClr val="003399"/>
              </a:solidFill>
              <a:highlight>
                <a:srgbClr val="FFFF00"/>
              </a:highlight>
              <a:latin typeface="Times New Roman" panose="02020603050405020304" pitchFamily="18" charset="0"/>
              <a:cs typeface="Times New Roman" panose="02020603050405020304" pitchFamily="18" charset="0"/>
            </a:endParaRPr>
          </a:p>
          <a:p>
            <a:pPr marL="342900" indent="-342900" algn="just"/>
            <a:r>
              <a:rPr lang="en-US" sz="2000" dirty="0">
                <a:solidFill>
                  <a:srgbClr val="C00000"/>
                </a:solidFill>
                <a:highlight>
                  <a:srgbClr val="FFFF00"/>
                </a:highlight>
                <a:latin typeface="Times New Roman" panose="02020603050405020304" pitchFamily="18" charset="0"/>
                <a:cs typeface="Times New Roman" panose="02020603050405020304" pitchFamily="18" charset="0"/>
              </a:rPr>
              <a:t>	</a:t>
            </a:r>
            <a:r>
              <a:rPr lang="en-US" sz="2000" dirty="0">
                <a:highlight>
                  <a:srgbClr val="FFFF00"/>
                </a:highlight>
                <a:latin typeface="Times New Roman" panose="02020603050405020304" pitchFamily="18" charset="0"/>
                <a:cs typeface="Times New Roman" panose="02020603050405020304" pitchFamily="18" charset="0"/>
              </a:rPr>
              <a:t>	</a:t>
            </a:r>
          </a:p>
        </p:txBody>
      </p:sp>
    </p:spTree>
    <p:extLst>
      <p:ext uri="{BB962C8B-B14F-4D97-AF65-F5344CB8AC3E}">
        <p14:creationId xmlns:p14="http://schemas.microsoft.com/office/powerpoint/2010/main" val="39057755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C962F4B-17CF-4F83-9123-CF0C5CF196EB}"/>
              </a:ext>
            </a:extLst>
          </p:cNvPr>
          <p:cNvSpPr txBox="1"/>
          <p:nvPr/>
        </p:nvSpPr>
        <p:spPr>
          <a:xfrm>
            <a:off x="218439" y="136631"/>
            <a:ext cx="9896475" cy="7970259"/>
          </a:xfrm>
          <a:prstGeom prst="rect">
            <a:avLst/>
          </a:prstGeom>
          <a:noFill/>
        </p:spPr>
        <p:txBody>
          <a:bodyPr wrap="square" rtlCol="0">
            <a:spAutoFit/>
          </a:bodyPr>
          <a:lstStyle/>
          <a:p>
            <a:pPr marL="342900" indent="-342900" algn="just"/>
            <a:endParaRPr lang="en-US" sz="2000"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Anandamaya Level/ Self :</a:t>
            </a:r>
            <a:r>
              <a:rPr lang="en-US" sz="2400" b="1" dirty="0">
                <a:solidFill>
                  <a:srgbClr val="003399"/>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Find </a:t>
            </a:r>
            <a:r>
              <a:rPr lang="en-SG" dirty="0">
                <a:latin typeface="Times New Roman" panose="02020603050405020304" pitchFamily="18" charset="0"/>
                <a:cs typeface="Times New Roman" panose="02020603050405020304" pitchFamily="18" charset="0"/>
              </a:rPr>
              <a:t>enjoyment </a:t>
            </a:r>
            <a:r>
              <a:rPr lang="en-SG" dirty="0">
                <a:effectLst/>
                <a:latin typeface="Times New Roman" panose="02020603050405020304" pitchFamily="18" charset="0"/>
                <a:ea typeface="Calibri" panose="020F0502020204030204" pitchFamily="34" charset="0"/>
              </a:rPr>
              <a:t>in all and to realize the happiness is within</a:t>
            </a:r>
          </a:p>
          <a:p>
            <a:pPr marL="342900" indent="-342900" algn="just"/>
            <a:endParaRPr lang="en-US" sz="2400" b="1"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Ayurvedic Treatment :</a:t>
            </a:r>
          </a:p>
          <a:p>
            <a:pPr marL="342900" indent="-342900" algn="just"/>
            <a:endParaRPr lang="en-US" sz="2000" b="1"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dirty="0">
                <a:latin typeface="Times New Roman" panose="02020603050405020304" pitchFamily="18" charset="0"/>
                <a:cs typeface="Times New Roman" panose="02020603050405020304" pitchFamily="18" charset="0"/>
              </a:rPr>
              <a:t>Panchakarma treatment advised to participant.</a:t>
            </a: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Ayurvedic Medication : </a:t>
            </a:r>
            <a:r>
              <a:rPr lang="en-US" dirty="0">
                <a:latin typeface="Times New Roman" panose="02020603050405020304" pitchFamily="18" charset="0"/>
                <a:cs typeface="Times New Roman" panose="02020603050405020304" pitchFamily="18" charset="0"/>
              </a:rPr>
              <a:t>Manasa Mitra </a:t>
            </a:r>
            <a:r>
              <a:rPr lang="en-US" dirty="0" err="1">
                <a:latin typeface="Times New Roman" panose="02020603050405020304" pitchFamily="18" charset="0"/>
                <a:cs typeface="Times New Roman" panose="02020603050405020304" pitchFamily="18" charset="0"/>
              </a:rPr>
              <a:t>Vadakam</a:t>
            </a:r>
            <a:r>
              <a:rPr lang="en-US" dirty="0">
                <a:latin typeface="Times New Roman" panose="02020603050405020304" pitchFamily="18" charset="0"/>
                <a:cs typeface="Times New Roman" panose="02020603050405020304" pitchFamily="18" charset="0"/>
              </a:rPr>
              <a:t> (2-0-2) AF</a:t>
            </a:r>
          </a:p>
          <a:p>
            <a:pPr marL="342900" indent="-342900" algn="just"/>
            <a:r>
              <a:rPr lang="en-US" dirty="0">
                <a:latin typeface="Times New Roman" panose="02020603050405020304" pitchFamily="18" charset="0"/>
                <a:cs typeface="Times New Roman" panose="02020603050405020304" pitchFamily="18" charset="0"/>
              </a:rPr>
              <a:t>						   : Brahmi Gritham ( 1tsp -0- 1tsp) BF</a:t>
            </a: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6. Parameters</a:t>
            </a:r>
          </a:p>
          <a:p>
            <a:pPr>
              <a:lnSpc>
                <a:spcPct val="107000"/>
              </a:lnSpc>
              <a:spcAft>
                <a:spcPts val="800"/>
              </a:spcAft>
            </a:pP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All the Details of variables are given below.</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5213716-4492-45C4-9FC7-1C4875407B02}"/>
              </a:ext>
            </a:extLst>
          </p:cNvPr>
          <p:cNvSpPr txBox="1"/>
          <p:nvPr/>
        </p:nvSpPr>
        <p:spPr>
          <a:xfrm>
            <a:off x="8384627" y="5869836"/>
            <a:ext cx="3848100" cy="670440"/>
          </a:xfrm>
          <a:prstGeom prst="rect">
            <a:avLst/>
          </a:prstGeom>
          <a:noFill/>
        </p:spPr>
        <p:txBody>
          <a:bodyPr wrap="square" rtlCol="0">
            <a:spAutoFit/>
          </a:bodyPr>
          <a:lstStyle/>
          <a:p>
            <a:pPr>
              <a:lnSpc>
                <a:spcPct val="107000"/>
              </a:lnSpc>
              <a:spcAft>
                <a:spcPts val="800"/>
              </a:spcAft>
            </a:pPr>
            <a:r>
              <a:rPr lang="en-SG" sz="1800" b="1" dirty="0">
                <a:solidFill>
                  <a:srgbClr val="003399"/>
                </a:solidFill>
                <a:effectLst/>
                <a:latin typeface="Times New Roman" panose="02020603050405020304" pitchFamily="18" charset="0"/>
                <a:ea typeface="Calibri" panose="020F0502020204030204" pitchFamily="34" charset="0"/>
                <a:cs typeface="Times New Roman" panose="02020603050405020304" pitchFamily="18" charset="0"/>
              </a:rPr>
              <a:t>Note</a:t>
            </a:r>
            <a:r>
              <a:rPr lang="en-SG" sz="1800" b="1" dirty="0">
                <a:effectLst/>
                <a:latin typeface="Times New Roman" panose="02020603050405020304" pitchFamily="18" charset="0"/>
                <a:ea typeface="Calibri" panose="020F0502020204030204" pitchFamily="34" charset="0"/>
                <a:cs typeface="Times New Roman" panose="02020603050405020304" pitchFamily="18" charset="0"/>
              </a:rPr>
              <a:t>: Percentage change formula: </a:t>
            </a: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((AY-OA) / OA)*100</a:t>
            </a:r>
            <a:endParaRPr lang="en-IN" sz="18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6" name="Picture 5">
            <a:extLst>
              <a:ext uri="{FF2B5EF4-FFF2-40B4-BE49-F238E27FC236}">
                <a16:creationId xmlns:a16="http://schemas.microsoft.com/office/drawing/2014/main" id="{453B0657-DBFE-45B8-8852-2E173D4B5A1E}"/>
              </a:ext>
            </a:extLst>
          </p:cNvPr>
          <p:cNvPicPr>
            <a:picLocks noChangeAspect="1"/>
          </p:cNvPicPr>
          <p:nvPr/>
        </p:nvPicPr>
        <p:blipFill>
          <a:blip r:embed="rId2"/>
          <a:stretch>
            <a:fillRect/>
          </a:stretch>
        </p:blipFill>
        <p:spPr>
          <a:xfrm>
            <a:off x="451990" y="3646070"/>
            <a:ext cx="6710767" cy="3032750"/>
          </a:xfrm>
          <a:prstGeom prst="rect">
            <a:avLst/>
          </a:prstGeom>
        </p:spPr>
      </p:pic>
    </p:spTree>
    <p:extLst>
      <p:ext uri="{BB962C8B-B14F-4D97-AF65-F5344CB8AC3E}">
        <p14:creationId xmlns:p14="http://schemas.microsoft.com/office/powerpoint/2010/main" val="385401457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AAC660B-28C3-4531-9B54-607643F40B81}"/>
              </a:ext>
            </a:extLst>
          </p:cNvPr>
          <p:cNvSpPr txBox="1"/>
          <p:nvPr/>
        </p:nvSpPr>
        <p:spPr>
          <a:xfrm>
            <a:off x="4067175" y="207317"/>
            <a:ext cx="3048000" cy="461665"/>
          </a:xfrm>
          <a:prstGeom prst="rect">
            <a:avLst/>
          </a:prstGeom>
          <a:noFill/>
        </p:spPr>
        <p:txBody>
          <a:bodyPr wrap="square" rtlCol="0">
            <a:spAutoFit/>
          </a:bodyPr>
          <a:lstStyle/>
          <a:p>
            <a:pPr marL="342900" indent="-342900" algn="just"/>
            <a:r>
              <a:rPr lang="en-US" sz="2400" b="1" dirty="0">
                <a:solidFill>
                  <a:srgbClr val="003399"/>
                </a:solidFill>
                <a:latin typeface="Times New Roman" panose="02020603050405020304" pitchFamily="18" charset="0"/>
                <a:cs typeface="Times New Roman" panose="02020603050405020304" pitchFamily="18" charset="0"/>
              </a:rPr>
              <a:t>Graph of Parameters</a:t>
            </a:r>
            <a:endParaRPr lang="en-US" sz="2400"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856227BC-9EF1-4132-A050-A912D2A5B71D}"/>
              </a:ext>
            </a:extLst>
          </p:cNvPr>
          <p:cNvPicPr>
            <a:picLocks noChangeAspect="1"/>
          </p:cNvPicPr>
          <p:nvPr/>
        </p:nvPicPr>
        <p:blipFill>
          <a:blip r:embed="rId2"/>
          <a:stretch>
            <a:fillRect/>
          </a:stretch>
        </p:blipFill>
        <p:spPr>
          <a:xfrm>
            <a:off x="182065" y="1161274"/>
            <a:ext cx="11857708" cy="4609606"/>
          </a:xfrm>
          <a:prstGeom prst="rect">
            <a:avLst/>
          </a:prstGeom>
        </p:spPr>
      </p:pic>
    </p:spTree>
    <p:extLst>
      <p:ext uri="{BB962C8B-B14F-4D97-AF65-F5344CB8AC3E}">
        <p14:creationId xmlns:p14="http://schemas.microsoft.com/office/powerpoint/2010/main" val="12677842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5FA75D7-217C-41C7-B461-7483E0DBF8C7}"/>
              </a:ext>
            </a:extLst>
          </p:cNvPr>
          <p:cNvSpPr txBox="1"/>
          <p:nvPr/>
        </p:nvSpPr>
        <p:spPr>
          <a:xfrm>
            <a:off x="228599" y="127217"/>
            <a:ext cx="9839326" cy="6955750"/>
          </a:xfrm>
          <a:prstGeom prst="rect">
            <a:avLst/>
          </a:prstGeom>
          <a:noFill/>
        </p:spPr>
        <p:txBody>
          <a:bodyPr wrap="square" rtlCol="0">
            <a:spAutoFit/>
          </a:bodyPr>
          <a:lstStyle/>
          <a:p>
            <a:pPr marL="457200" indent="-457200" algn="just">
              <a:buAutoNum type="arabicPeriod" startAt="7"/>
            </a:pPr>
            <a:r>
              <a:rPr lang="en-US" sz="2000" b="1" dirty="0">
                <a:solidFill>
                  <a:srgbClr val="003399"/>
                </a:solidFill>
                <a:latin typeface="Times New Roman" panose="02020603050405020304" pitchFamily="18" charset="0"/>
                <a:cs typeface="Times New Roman" panose="02020603050405020304" pitchFamily="18" charset="0"/>
              </a:rPr>
              <a:t>Conclusion: </a:t>
            </a:r>
            <a:r>
              <a:rPr lang="en-US" sz="2000" dirty="0">
                <a:latin typeface="Times New Roman" panose="02020603050405020304" pitchFamily="18" charset="0"/>
                <a:cs typeface="Times New Roman" panose="02020603050405020304" pitchFamily="18" charset="0"/>
              </a:rPr>
              <a:t>	</a:t>
            </a:r>
          </a:p>
          <a:p>
            <a:pPr marL="457200" indent="-457200" algn="just">
              <a:buAutoNum type="arabicPeriod" startAt="7"/>
            </a:pPr>
            <a:endParaRPr lang="en-US" sz="2000" dirty="0">
              <a:latin typeface="Times New Roman" panose="02020603050405020304" pitchFamily="18" charset="0"/>
              <a:cs typeface="Times New Roman" panose="02020603050405020304" pitchFamily="18" charset="0"/>
            </a:endParaRPr>
          </a:p>
          <a:p>
            <a:pPr algn="just"/>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After intervention and analysis of all variable we found improvement in Participant as follows.</a:t>
            </a:r>
          </a:p>
          <a:p>
            <a:pPr algn="just"/>
            <a:endParaRPr lang="en-US" dirty="0">
              <a:latin typeface="Times New Roman" panose="02020603050405020304" pitchFamily="18" charset="0"/>
              <a:cs typeface="Times New Roman" panose="02020603050405020304" pitchFamily="18" charset="0"/>
            </a:endParaRPr>
          </a:p>
          <a:p>
            <a:pPr marL="576000" indent="-34290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Stress has been Reduced.</a:t>
            </a:r>
          </a:p>
          <a:p>
            <a:pPr marL="576000" indent="-34290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Improved Anthropometric Measurements</a:t>
            </a:r>
          </a:p>
          <a:p>
            <a:pPr marL="576000" indent="-34290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Improvement in depression and maniac symptom (Found development in emotional instabilities)</a:t>
            </a:r>
          </a:p>
          <a:p>
            <a:pPr marL="576000" indent="-342900" algn="just">
              <a:buFont typeface="Wingdings" panose="05000000000000000000" pitchFamily="2" charset="2"/>
              <a:buChar char="ü"/>
            </a:pPr>
            <a:endParaRPr lang="en-US" dirty="0">
              <a:latin typeface="Times New Roman" panose="02020603050405020304" pitchFamily="18" charset="0"/>
              <a:cs typeface="Times New Roman" panose="02020603050405020304" pitchFamily="18" charset="0"/>
            </a:endParaRPr>
          </a:p>
          <a:p>
            <a:pPr marL="233100" algn="just"/>
            <a:r>
              <a:rPr lang="en-US" dirty="0">
                <a:latin typeface="Times New Roman" panose="02020603050405020304" pitchFamily="18" charset="0"/>
                <a:cs typeface="Times New Roman" panose="02020603050405020304" pitchFamily="18" charset="0"/>
              </a:rPr>
              <a:t>cyclothymia is probably a long term disease. So it require prolonged self care and life style modifications. Hence, We advised him to take Panchakarma Treatment and ayurvedic medication until symptom get ease. also suggested with extended practice of yoga.</a:t>
            </a:r>
          </a:p>
          <a:p>
            <a:pPr marL="233100" algn="just"/>
            <a:endParaRPr lang="en-US" dirty="0">
              <a:latin typeface="Times New Roman" panose="02020603050405020304" pitchFamily="18" charset="0"/>
              <a:cs typeface="Times New Roman" panose="02020603050405020304" pitchFamily="18" charset="0"/>
            </a:endParaRPr>
          </a:p>
          <a:p>
            <a:pPr marL="233100" algn="just"/>
            <a:r>
              <a:rPr lang="en-US" sz="2000" b="1" dirty="0">
                <a:solidFill>
                  <a:srgbClr val="003399"/>
                </a:solidFill>
                <a:latin typeface="Times New Roman" panose="02020603050405020304" pitchFamily="18" charset="0"/>
                <a:cs typeface="Times New Roman" panose="02020603050405020304" pitchFamily="18" charset="0"/>
              </a:rPr>
              <a:t>Advice : </a:t>
            </a:r>
            <a:r>
              <a:rPr lang="en-US" dirty="0">
                <a:latin typeface="Times New Roman" panose="02020603050405020304" pitchFamily="18" charset="0"/>
                <a:cs typeface="Times New Roman" panose="02020603050405020304" pitchFamily="18" charset="0"/>
              </a:rPr>
              <a:t>When you think that you are dull, fatigue, tired etc.. Try to engage in any activity (consciously) activate and energize whole body. When you get full of thought ,distraction, speed etc try to slow and calm down the mind through IAYT technique. whenever do something should be done consciously. Get awareness to all aspect of life and bring inner harmony this can improve your health. </a:t>
            </a:r>
          </a:p>
          <a:p>
            <a:pPr marL="2331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b="1" dirty="0">
                <a:solidFill>
                  <a:srgbClr val="003399"/>
                </a:solidFill>
                <a:latin typeface="Times New Roman" panose="02020603050405020304" pitchFamily="18" charset="0"/>
                <a:cs typeface="Times New Roman" panose="02020603050405020304" pitchFamily="18" charset="0"/>
              </a:rPr>
              <a:t>7.1 Participant’s Feedback: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The participant said that, nowadays he has self improvement. He really feel worth to be here in prashanthi kutiram.</a:t>
            </a:r>
          </a:p>
          <a:p>
            <a:pPr marL="342900" indent="-342900" algn="just"/>
            <a:r>
              <a:rPr lang="en-SG" dirty="0">
                <a:highlight>
                  <a:srgbClr val="FFFF00"/>
                </a:highlight>
                <a:latin typeface="Times New Roman" panose="02020603050405020304" pitchFamily="18" charset="0"/>
                <a:ea typeface="Calibri" panose="020F0502020204030204" pitchFamily="34" charset="0"/>
                <a:cs typeface="Times New Roman" panose="02020603050405020304" pitchFamily="18" charset="0"/>
              </a:rPr>
              <a:t>	</a:t>
            </a:r>
          </a:p>
          <a:p>
            <a:pPr marL="342900" indent="-342900" algn="just"/>
            <a:r>
              <a:rPr lang="en-SG" sz="1800" dirty="0">
                <a:effectLst/>
                <a:latin typeface="Times New Roman" panose="02020603050405020304" pitchFamily="18" charset="0"/>
                <a:ea typeface="Calibri" panose="020F0502020204030204" pitchFamily="34" charset="0"/>
                <a:cs typeface="Times New Roman" panose="02020603050405020304" pitchFamily="18" charset="0"/>
              </a:rPr>
              <a:t>	</a:t>
            </a:r>
            <a:r>
              <a:rPr lang="en-SG" sz="2000" b="1" dirty="0">
                <a:solidFill>
                  <a:srgbClr val="003399"/>
                </a:solidFill>
                <a:latin typeface="Times New Roman" panose="02020603050405020304" pitchFamily="18" charset="0"/>
                <a:cs typeface="Times New Roman" panose="02020603050405020304" pitchFamily="18" charset="0"/>
              </a:rPr>
              <a:t>7.2 Practices found beneficial by participant :</a:t>
            </a: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The participant is completely satisfied with IAYT MODULE and ayurvedic treatment. however , he</a:t>
            </a:r>
            <a:r>
              <a:rPr lang="en-SG" sz="1800" dirty="0">
                <a:effectLst/>
                <a:latin typeface="Times New Roman" panose="02020603050405020304" pitchFamily="18" charset="0"/>
                <a:ea typeface="Calibri" panose="020F0502020204030204" pitchFamily="34" charset="0"/>
              </a:rPr>
              <a:t> suggested that, including more lecture session would be great to get more knowledge of life science.</a:t>
            </a:r>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spc="-15" dirty="0">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808071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84066845-7F3E-480E-AB30-9B4482AB518F}"/>
              </a:ext>
            </a:extLst>
          </p:cNvPr>
          <p:cNvSpPr txBox="1"/>
          <p:nvPr/>
        </p:nvSpPr>
        <p:spPr>
          <a:xfrm>
            <a:off x="1009650" y="2241767"/>
            <a:ext cx="8686800" cy="2154436"/>
          </a:xfrm>
          <a:prstGeom prst="rect">
            <a:avLst/>
          </a:prstGeom>
          <a:noFill/>
        </p:spPr>
        <p:txBody>
          <a:bodyPr wrap="square" rtlCol="0">
            <a:spAutoFit/>
          </a:bodyPr>
          <a:lstStyle/>
          <a:p>
            <a:pPr marL="342900" indent="-342900" algn="just"/>
            <a:endParaRPr lang="en-US" sz="4000" dirty="0">
              <a:latin typeface="+mj-lt"/>
            </a:endParaRPr>
          </a:p>
          <a:p>
            <a:pPr marL="342900" indent="-342900" algn="ctr"/>
            <a:r>
              <a:rPr lang="en-US" sz="4000" b="1" dirty="0">
                <a:solidFill>
                  <a:srgbClr val="003399"/>
                </a:solidFill>
                <a:latin typeface="Times New Roman" panose="02020603050405020304" pitchFamily="18" charset="0"/>
                <a:cs typeface="Times New Roman" panose="02020603050405020304" pitchFamily="18" charset="0"/>
              </a:rPr>
              <a:t>Thank You</a:t>
            </a:r>
          </a:p>
          <a:p>
            <a:pPr marL="342900" indent="-342900" algn="just"/>
            <a:endParaRPr lang="en-US" dirty="0"/>
          </a:p>
          <a:p>
            <a:pPr marL="342900" indent="-342900" algn="just"/>
            <a:endParaRPr lang="en-US" dirty="0"/>
          </a:p>
          <a:p>
            <a:pPr marL="342900" indent="-342900" algn="just"/>
            <a:endParaRPr lang="en-US" dirty="0"/>
          </a:p>
        </p:txBody>
      </p:sp>
    </p:spTree>
    <p:extLst>
      <p:ext uri="{BB962C8B-B14F-4D97-AF65-F5344CB8AC3E}">
        <p14:creationId xmlns:p14="http://schemas.microsoft.com/office/powerpoint/2010/main" val="189194033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B8CE027-620D-42BB-9BA4-94A4A0CDB9F4}"/>
              </a:ext>
            </a:extLst>
          </p:cNvPr>
          <p:cNvSpPr txBox="1"/>
          <p:nvPr/>
        </p:nvSpPr>
        <p:spPr>
          <a:xfrm>
            <a:off x="688340" y="105013"/>
            <a:ext cx="9182100" cy="689419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endParaRPr lang="en-US" sz="2400" b="1" dirty="0">
              <a:solidFill>
                <a:srgbClr val="002060"/>
              </a:solidFill>
              <a:latin typeface="Times New Roman" panose="02020603050405020304" pitchFamily="18" charset="0"/>
              <a:cs typeface="Times New Roman" panose="02020603050405020304" pitchFamily="18" charset="0"/>
            </a:endParaRPr>
          </a:p>
          <a:p>
            <a:pPr algn="just"/>
            <a:r>
              <a:rPr lang="en-US" sz="2400" b="1" dirty="0">
                <a:solidFill>
                  <a:srgbClr val="002060"/>
                </a:solidFill>
                <a:latin typeface="Times New Roman" panose="02020603050405020304" pitchFamily="18" charset="0"/>
                <a:cs typeface="Times New Roman" panose="02020603050405020304" pitchFamily="18" charset="0"/>
              </a:rPr>
              <a:t>1. Introduction to the Section:</a:t>
            </a:r>
          </a:p>
          <a:p>
            <a:pPr algn="just"/>
            <a:endParaRPr lang="en-US" sz="2400" dirty="0">
              <a:latin typeface="Times New Roman" panose="02020603050405020304" pitchFamily="18" charset="0"/>
              <a:cs typeface="Times New Roman" panose="02020603050405020304" pitchFamily="18" charset="0"/>
            </a:endParaRPr>
          </a:p>
          <a:p>
            <a:pPr marL="342900" indent="-342900" algn="just"/>
            <a:r>
              <a:rPr lang="en-US" sz="2200" dirty="0">
                <a:solidFill>
                  <a:srgbClr val="002060"/>
                </a:solidFill>
                <a:latin typeface="Times New Roman" panose="02020603050405020304" pitchFamily="18" charset="0"/>
                <a:cs typeface="Times New Roman" panose="02020603050405020304" pitchFamily="18" charset="0"/>
              </a:rPr>
              <a:t>1.1	Section Name</a:t>
            </a:r>
            <a:r>
              <a:rPr lang="en-US" sz="2200" dirty="0">
                <a:latin typeface="Times New Roman" panose="02020603050405020304" pitchFamily="18" charset="0"/>
                <a:cs typeface="Times New Roman" panose="02020603050405020304" pitchFamily="18" charset="0"/>
              </a:rPr>
              <a:t>: Section C-MAMATHA (</a:t>
            </a:r>
            <a:r>
              <a:rPr lang="en-SG" sz="2200" dirty="0">
                <a:effectLst/>
                <a:latin typeface="Times New Roman" panose="02020603050405020304" pitchFamily="18" charset="0"/>
                <a:ea typeface="Calibri" panose="020F0502020204030204" pitchFamily="34" charset="0"/>
              </a:rPr>
              <a:t>Anxiety and Depression</a:t>
            </a:r>
            <a:r>
              <a:rPr lang="en-US" sz="2200" dirty="0">
                <a:latin typeface="Times New Roman" panose="02020603050405020304" pitchFamily="18" charset="0"/>
                <a:cs typeface="Times New Roman" panose="02020603050405020304" pitchFamily="18" charset="0"/>
              </a:rPr>
              <a:t>)</a:t>
            </a:r>
          </a:p>
          <a:p>
            <a:pPr marL="342900" indent="-342900" algn="just"/>
            <a:r>
              <a:rPr lang="en-US" sz="2200" dirty="0">
                <a:solidFill>
                  <a:srgbClr val="002060"/>
                </a:solidFill>
                <a:latin typeface="Times New Roman" panose="02020603050405020304" pitchFamily="18" charset="0"/>
                <a:cs typeface="Times New Roman" panose="02020603050405020304" pitchFamily="18" charset="0"/>
              </a:rPr>
              <a:t>1.2	Doctor In-charge: </a:t>
            </a:r>
            <a:r>
              <a:rPr lang="en-US" sz="2200" dirty="0">
                <a:latin typeface="Times New Roman" panose="02020603050405020304" pitchFamily="18" charset="0"/>
                <a:cs typeface="Times New Roman" panose="02020603050405020304" pitchFamily="18" charset="0"/>
              </a:rPr>
              <a:t>Dr Kshama</a:t>
            </a:r>
          </a:p>
          <a:p>
            <a:pPr marL="342900" indent="-342900" algn="just"/>
            <a:r>
              <a:rPr lang="en-US" sz="2200" b="1" dirty="0">
                <a:solidFill>
                  <a:srgbClr val="002060"/>
                </a:solidFill>
                <a:latin typeface="Times New Roman" panose="02020603050405020304" pitchFamily="18" charset="0"/>
                <a:cs typeface="Times New Roman" panose="02020603050405020304" pitchFamily="18" charset="0"/>
              </a:rPr>
              <a:t>1.3</a:t>
            </a:r>
            <a:r>
              <a:rPr lang="en-US" sz="2200" dirty="0">
                <a:solidFill>
                  <a:srgbClr val="002060"/>
                </a:solidFill>
                <a:latin typeface="Times New Roman" panose="02020603050405020304" pitchFamily="18" charset="0"/>
                <a:cs typeface="Times New Roman" panose="02020603050405020304" pitchFamily="18" charset="0"/>
              </a:rPr>
              <a:t>	Therapist: </a:t>
            </a:r>
            <a:r>
              <a:rPr lang="en-US" sz="2200" dirty="0">
                <a:latin typeface="Times New Roman" panose="02020603050405020304" pitchFamily="18" charset="0"/>
                <a:cs typeface="Times New Roman" panose="02020603050405020304" pitchFamily="18" charset="0"/>
              </a:rPr>
              <a:t>Mr Siddhanagaraj &amp; Mr Deleep</a:t>
            </a:r>
          </a:p>
          <a:p>
            <a:pPr marL="342900" indent="-342900" algn="just"/>
            <a:r>
              <a:rPr lang="en-US" sz="2200" dirty="0">
                <a:solidFill>
                  <a:srgbClr val="002060"/>
                </a:solidFill>
                <a:latin typeface="Times New Roman" panose="02020603050405020304" pitchFamily="18" charset="0"/>
                <a:cs typeface="Times New Roman" panose="02020603050405020304" pitchFamily="18" charset="0"/>
              </a:rPr>
              <a:t>1.4	Consultant: </a:t>
            </a:r>
            <a:r>
              <a:rPr lang="en-US" sz="2200" dirty="0">
                <a:latin typeface="Times New Roman" panose="02020603050405020304" pitchFamily="18" charset="0"/>
              </a:rPr>
              <a:t>Dr. R. Nagaratna</a:t>
            </a:r>
          </a:p>
          <a:p>
            <a:pPr marL="342900" indent="-342900" algn="just"/>
            <a:endParaRPr lang="en-US" sz="24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400" b="1" dirty="0">
                <a:solidFill>
                  <a:srgbClr val="002060"/>
                </a:solidFill>
                <a:latin typeface="Times New Roman" panose="02020603050405020304" pitchFamily="18" charset="0"/>
                <a:cs typeface="Times New Roman" panose="02020603050405020304" pitchFamily="18" charset="0"/>
              </a:rPr>
              <a:t>2. Introduction to the Ailment:</a:t>
            </a:r>
          </a:p>
          <a:p>
            <a:pPr marL="342900" indent="-342900" algn="just"/>
            <a:endParaRPr lang="en-US" sz="2400" dirty="0">
              <a:latin typeface="Times New Roman" panose="02020603050405020304" pitchFamily="18" charset="0"/>
              <a:cs typeface="Times New Roman" panose="02020603050405020304" pitchFamily="18" charset="0"/>
            </a:endParaRPr>
          </a:p>
          <a:p>
            <a:pPr marL="342900" indent="-342900" algn="just"/>
            <a:r>
              <a:rPr lang="en-US" sz="2400" dirty="0">
                <a:solidFill>
                  <a:srgbClr val="002060"/>
                </a:solidFill>
                <a:latin typeface="Times New Roman" panose="02020603050405020304" pitchFamily="18" charset="0"/>
                <a:cs typeface="Times New Roman" panose="02020603050405020304" pitchFamily="18" charset="0"/>
              </a:rPr>
              <a:t>2.1	Definition: </a:t>
            </a:r>
            <a:r>
              <a:rPr lang="en-US" b="1" dirty="0">
                <a:latin typeface="Times New Roman" panose="02020603050405020304" pitchFamily="18" charset="0"/>
                <a:cs typeface="Times New Roman" panose="02020603050405020304" pitchFamily="18" charset="0"/>
              </a:rPr>
              <a:t>Cyclothymia</a:t>
            </a:r>
            <a:r>
              <a:rPr lang="en-US" dirty="0">
                <a:latin typeface="Times New Roman" panose="02020603050405020304" pitchFamily="18" charset="0"/>
                <a:cs typeface="Times New Roman" panose="02020603050405020304" pitchFamily="18" charset="0"/>
              </a:rPr>
              <a:t> (sy-</a:t>
            </a:r>
            <a:r>
              <a:rPr lang="en-US" dirty="0" err="1">
                <a:latin typeface="Times New Roman" panose="02020603050405020304" pitchFamily="18" charset="0"/>
                <a:cs typeface="Times New Roman" panose="02020603050405020304" pitchFamily="18" charset="0"/>
              </a:rPr>
              <a:t>kloe</a:t>
            </a:r>
            <a:r>
              <a:rPr lang="en-US" dirty="0">
                <a:latin typeface="Times New Roman" panose="02020603050405020304" pitchFamily="18" charset="0"/>
                <a:cs typeface="Times New Roman" panose="02020603050405020304" pitchFamily="18" charset="0"/>
              </a:rPr>
              <a:t>-THIE-me-uh), also called cyclothymic disorder, is a persistent mild mood disorder. Cyclothymia causes emotional ups and downs, but they're not as extreme as those in bipolar I or II disorder, but often long lasting. A person with cyclothymia has both high and low mood, but never as severe as either mania or major depression. </a:t>
            </a:r>
          </a:p>
          <a:p>
            <a:pPr marL="342900" indent="-342900" algn="just"/>
            <a:endParaRPr lang="en-US" dirty="0">
              <a:latin typeface="Times New Roman" panose="02020603050405020304" pitchFamily="18" charset="0"/>
              <a:cs typeface="Times New Roman" panose="02020603050405020304" pitchFamily="18" charset="0"/>
            </a:endParaRPr>
          </a:p>
          <a:p>
            <a:pPr marL="342900" indent="-342900" algn="just"/>
            <a:r>
              <a:rPr lang="en-US" dirty="0">
                <a:latin typeface="Times New Roman" panose="02020603050405020304" pitchFamily="18" charset="0"/>
                <a:cs typeface="Times New Roman" panose="02020603050405020304" pitchFamily="18" charset="0"/>
              </a:rPr>
              <a:t>	According to the most recent Diagnostic and Statistical Manual of Mental Disorders (DSM-V), cyclothymia is distinguished from bipolar disorder because it lacks the full criteria of major depression, mania, or a mixed episode disorder. However, some people with cyclothymia will develop bipolar I or bipolar II disorder later in life.</a:t>
            </a:r>
          </a:p>
          <a:p>
            <a:pPr marL="342900" indent="-342900" algn="just"/>
            <a:endParaRPr lang="en-US" sz="2400" dirty="0">
              <a:solidFill>
                <a:srgbClr val="002060"/>
              </a:solidFill>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893431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6D3446C-EAA0-4351-97D6-FB4203513713}"/>
              </a:ext>
            </a:extLst>
          </p:cNvPr>
          <p:cNvSpPr txBox="1"/>
          <p:nvPr/>
        </p:nvSpPr>
        <p:spPr>
          <a:xfrm>
            <a:off x="571500" y="0"/>
            <a:ext cx="9010650" cy="65556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algn="just">
              <a:lnSpc>
                <a:spcPct val="150000"/>
              </a:lnSpc>
              <a:spcAft>
                <a:spcPts val="800"/>
              </a:spcAft>
            </a:pPr>
            <a:r>
              <a:rPr lang="en-US" sz="2000" b="1" dirty="0">
                <a:solidFill>
                  <a:srgbClr val="002060"/>
                </a:solidFill>
                <a:latin typeface="Times New Roman" panose="02020603050405020304" pitchFamily="18" charset="0"/>
                <a:cs typeface="Times New Roman" panose="02020603050405020304" pitchFamily="18" charset="0"/>
              </a:rPr>
              <a:t>2.2 Causes:</a:t>
            </a:r>
          </a:p>
          <a:p>
            <a:pPr marL="457200" algn="just">
              <a:lnSpc>
                <a:spcPct val="150000"/>
              </a:lnSpc>
              <a:spcAft>
                <a:spcPts val="800"/>
              </a:spcAft>
            </a:pPr>
            <a:r>
              <a:rPr lang="en-US" dirty="0">
                <a:latin typeface="Times New Roman" panose="02020603050405020304" pitchFamily="18" charset="0"/>
                <a:cs typeface="Times New Roman" panose="02020603050405020304" pitchFamily="18" charset="0"/>
              </a:rPr>
              <a:t>The causes of cyclothymia are not known, but there's probably a genetic link because cyclothymia, depression and bipolar disorder all tend to run in families. In some people, traumatic events or experiences may act as a trigger for the condition, such as severe illness or long periods of stress.</a:t>
            </a:r>
          </a:p>
          <a:p>
            <a:pPr marL="457200" algn="just">
              <a:lnSpc>
                <a:spcPct val="150000"/>
              </a:lnSpc>
              <a:spcAft>
                <a:spcPts val="800"/>
              </a:spcAft>
            </a:pPr>
            <a:r>
              <a:rPr lang="en-US" dirty="0">
                <a:latin typeface="Times New Roman" panose="02020603050405020304" pitchFamily="18" charset="0"/>
                <a:cs typeface="Times New Roman" panose="02020603050405020304" pitchFamily="18" charset="0"/>
              </a:rPr>
              <a:t>research shows that it may result from a combination of:</a:t>
            </a:r>
          </a:p>
          <a:p>
            <a:pPr marL="800100" indent="-342900" algn="just">
              <a:lnSpc>
                <a:spcPct val="150000"/>
              </a:lnSpc>
              <a:spcAft>
                <a:spcPts val="800"/>
              </a:spcAf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Heredity, as cyclothymia tends to run in families</a:t>
            </a:r>
          </a:p>
          <a:p>
            <a:pPr marL="800100" indent="-342900" algn="just">
              <a:lnSpc>
                <a:spcPct val="150000"/>
              </a:lnSpc>
              <a:spcAft>
                <a:spcPts val="800"/>
              </a:spcAf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Differences in the way the brain works, such as changes in the brain's neurobiology</a:t>
            </a:r>
          </a:p>
          <a:p>
            <a:pPr marL="800100" indent="-342900" algn="just">
              <a:lnSpc>
                <a:spcPct val="150000"/>
              </a:lnSpc>
              <a:spcAft>
                <a:spcPts val="800"/>
              </a:spcAf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Environment, such as traumatic experiences or prolonged periods of stress</a:t>
            </a:r>
          </a:p>
          <a:p>
            <a:pPr marL="342900" indent="-342900" algn="just"/>
            <a:r>
              <a:rPr lang="en-US" sz="2000" b="1" dirty="0">
                <a:solidFill>
                  <a:srgbClr val="002060"/>
                </a:solidFill>
                <a:latin typeface="Times New Roman" panose="02020603050405020304" pitchFamily="18" charset="0"/>
                <a:cs typeface="Times New Roman" panose="02020603050405020304" pitchFamily="18" charset="0"/>
              </a:rPr>
              <a:t>	2.3 Signs and Symptoms:</a:t>
            </a:r>
          </a:p>
          <a:p>
            <a:pPr marL="342900" indent="-342900" algn="just"/>
            <a:endParaRPr lang="en-US" sz="2000" b="1"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b="1" dirty="0">
                <a:solidFill>
                  <a:srgbClr val="002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The highs of cyclothymia include symptoms of an elevated mood (hypomanic 	symptoms). The lows consist of mild or moderate depressive symptoms.</a:t>
            </a:r>
          </a:p>
          <a:p>
            <a:pPr marL="342900" indent="-342900" algn="just"/>
            <a:endParaRPr lang="en-US" dirty="0">
              <a:latin typeface="Times New Roman" panose="02020603050405020304" pitchFamily="18" charset="0"/>
              <a:cs typeface="Times New Roman" panose="02020603050405020304" pitchFamily="18" charset="0"/>
            </a:endParaRPr>
          </a:p>
          <a:p>
            <a:pPr algn="l"/>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t>
            </a:r>
            <a:r>
              <a:rPr lang="en-US" b="0" i="0" dirty="0">
                <a:effectLst/>
                <a:latin typeface="Times New Roman" panose="02020603050405020304" pitchFamily="18" charset="0"/>
                <a:cs typeface="Times New Roman" panose="02020603050405020304" pitchFamily="18" charset="0"/>
              </a:rPr>
              <a:t>eriods of feeling low followed by periods of extreme happiness and excitement 	(called hypomania) when you do not need much sleep and feel that you have a lot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5386927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45DF7D79-121B-4370-9A32-6EC067499274}"/>
              </a:ext>
            </a:extLst>
          </p:cNvPr>
          <p:cNvSpPr txBox="1"/>
          <p:nvPr/>
        </p:nvSpPr>
        <p:spPr>
          <a:xfrm>
            <a:off x="514349" y="187821"/>
            <a:ext cx="8543925" cy="649408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endParaRPr lang="en-US" sz="2000" dirty="0">
              <a:solidFill>
                <a:srgbClr val="C00000"/>
              </a:solidFill>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	of energy. The periods of low mood do not last long enough and are not severe 	enough to be diagnosed as clinical Depression.</a:t>
            </a:r>
          </a:p>
          <a:p>
            <a:pPr algn="l"/>
            <a:endParaRPr lang="en-US" b="0" i="0" dirty="0">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	Might feel sluggish and lose interest in things during these periods, but this 	should not stop you going about your day-to-day life.</a:t>
            </a:r>
          </a:p>
          <a:p>
            <a:pPr algn="l"/>
            <a:endParaRPr lang="en-US" b="0" i="0" dirty="0">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	Mood swings will be fairly frequent – you will not go for longer than 2 months 	without experiencing low mood or an emotional high.</a:t>
            </a:r>
          </a:p>
          <a:p>
            <a:pPr algn="l"/>
            <a:endParaRPr lang="en-US" b="0" i="0" dirty="0">
              <a:effectLst/>
              <a:latin typeface="Times New Roman" panose="02020603050405020304" pitchFamily="18" charset="0"/>
              <a:cs typeface="Times New Roman" panose="02020603050405020304" pitchFamily="18" charset="0"/>
            </a:endParaRPr>
          </a:p>
          <a:p>
            <a:pPr algn="l"/>
            <a:r>
              <a:rPr lang="en-US" b="0" i="0" dirty="0">
                <a:effectLst/>
                <a:latin typeface="Times New Roman" panose="02020603050405020304" pitchFamily="18" charset="0"/>
                <a:cs typeface="Times New Roman" panose="02020603050405020304" pitchFamily="18" charset="0"/>
              </a:rPr>
              <a:t>	Symptoms of cyclothymia are not severe enough for to be diagnosed with 	bipolar 	disorder, and mood swings will be broken up by periods of normal mood.</a:t>
            </a:r>
          </a:p>
          <a:p>
            <a:pPr marL="342900" indent="-342900" algn="just"/>
            <a:endParaRPr lang="en-SG"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a:p>
            <a:pPr algn="just"/>
            <a:r>
              <a:rPr lang="en-US" sz="2000" b="1" dirty="0">
                <a:solidFill>
                  <a:srgbClr val="003399"/>
                </a:solidFill>
                <a:latin typeface="Times New Roman" panose="02020603050405020304" pitchFamily="18" charset="0"/>
                <a:cs typeface="Times New Roman" panose="02020603050405020304" pitchFamily="18" charset="0"/>
              </a:rPr>
              <a:t>2.4	General line of treatment</a:t>
            </a:r>
          </a:p>
          <a:p>
            <a:pPr algn="just"/>
            <a:endParaRPr lang="en-US" sz="1800" b="1" dirty="0">
              <a:solidFill>
                <a:srgbClr val="C00000"/>
              </a:solidFill>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Treatment usually involves medicine and some kind of talking therapy and counseling</a:t>
            </a:r>
          </a:p>
          <a:p>
            <a:pPr algn="just"/>
            <a:endParaRPr lang="en-US" sz="1800" b="1" dirty="0">
              <a:latin typeface="Times New Roman" panose="02020603050405020304" pitchFamily="18" charset="0"/>
              <a:cs typeface="Times New Roman" panose="02020603050405020304" pitchFamily="18" charset="0"/>
            </a:endParaRPr>
          </a:p>
          <a:p>
            <a:pPr algn="just"/>
            <a:r>
              <a:rPr lang="en-US" sz="1800" dirty="0">
                <a:latin typeface="Times New Roman" panose="02020603050405020304" pitchFamily="18" charset="0"/>
                <a:cs typeface="Times New Roman" panose="02020603050405020304" pitchFamily="18" charset="0"/>
              </a:rPr>
              <a:t>	Medicine may be prescribed:</a:t>
            </a:r>
          </a:p>
          <a:p>
            <a:pPr algn="just"/>
            <a:endParaRPr lang="en-US" sz="18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anti-anxiety medications such as benzodiazepine</a:t>
            </a:r>
          </a:p>
          <a:p>
            <a:pPr marL="342900" indent="-342900" algn="just">
              <a:buFont typeface="Wingdings" panose="05000000000000000000" pitchFamily="2" charset="2"/>
              <a:buChar char="ü"/>
            </a:pPr>
            <a:r>
              <a:rPr lang="en-US" dirty="0">
                <a:latin typeface="Times New Roman" panose="02020603050405020304" pitchFamily="18" charset="0"/>
                <a:cs typeface="Times New Roman" panose="02020603050405020304" pitchFamily="18" charset="0"/>
              </a:rPr>
              <a:t>anti-seizure medications</a:t>
            </a:r>
            <a:endParaRPr lang="en-US" sz="18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mood stabilizers</a:t>
            </a:r>
          </a:p>
          <a:p>
            <a:pPr marL="342900" indent="-342900" algn="just">
              <a:buFont typeface="Wingdings" panose="05000000000000000000" pitchFamily="2" charset="2"/>
              <a:buChar char="ü"/>
            </a:pPr>
            <a:r>
              <a:rPr lang="en-US" sz="1800" dirty="0">
                <a:latin typeface="Times New Roman" panose="02020603050405020304" pitchFamily="18" charset="0"/>
                <a:cs typeface="Times New Roman" panose="02020603050405020304" pitchFamily="18" charset="0"/>
              </a:rPr>
              <a:t>Antidepressants</a:t>
            </a:r>
            <a:endParaRPr lang="en-SG" sz="1800" dirty="0">
              <a:effectLst/>
              <a:highlight>
                <a:srgbClr val="FFFF00"/>
              </a:highligh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394812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B2F27E4-BEED-40AC-86F6-34D7ADD10909}"/>
              </a:ext>
            </a:extLst>
          </p:cNvPr>
          <p:cNvSpPr txBox="1"/>
          <p:nvPr/>
        </p:nvSpPr>
        <p:spPr>
          <a:xfrm>
            <a:off x="542924" y="197346"/>
            <a:ext cx="8543925" cy="6494085"/>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just"/>
            <a:r>
              <a:rPr lang="en-US" sz="2000" dirty="0">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Psychotherapy : such as cognitive behavioral therapy (CBT), can help with 	cyclothymia. CBT involves talking to a trained therapist to find ways to help 	you 	manage your symptoms by changing the way you think and behave.</a:t>
            </a:r>
          </a:p>
          <a:p>
            <a:pPr algn="just"/>
            <a:endParaRPr lang="en-US" sz="2000" dirty="0">
              <a:latin typeface="Times New Roman" panose="02020603050405020304" pitchFamily="18" charset="0"/>
              <a:cs typeface="Times New Roman" panose="02020603050405020304" pitchFamily="18" charset="0"/>
            </a:endParaRPr>
          </a:p>
          <a:p>
            <a:pPr algn="just"/>
            <a:r>
              <a:rPr lang="en-US" sz="2000" b="1" dirty="0">
                <a:solidFill>
                  <a:srgbClr val="003399"/>
                </a:solidFill>
                <a:latin typeface="Times New Roman" panose="02020603050405020304" pitchFamily="18" charset="0"/>
                <a:cs typeface="Times New Roman" panose="02020603050405020304" pitchFamily="18" charset="0"/>
              </a:rPr>
              <a:t>3. CASE STUDY:</a:t>
            </a:r>
          </a:p>
          <a:p>
            <a:pPr algn="just"/>
            <a:endParaRPr lang="en-US" sz="2000" b="1"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1.1	Biographic Data:</a:t>
            </a:r>
          </a:p>
          <a:p>
            <a:pPr marL="342900" indent="-342900" algn="just"/>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Name</a:t>
            </a:r>
            <a:r>
              <a:rPr lang="en-US" sz="2000" dirty="0">
                <a:latin typeface="Times New Roman" panose="02020603050405020304" pitchFamily="18" charset="0"/>
                <a:cs typeface="Times New Roman" panose="02020603050405020304" pitchFamily="18" charset="0"/>
              </a:rPr>
              <a:t>: Mr X</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Address</a:t>
            </a:r>
            <a:r>
              <a:rPr lang="en-US" sz="2000" dirty="0">
                <a:latin typeface="Times New Roman" panose="02020603050405020304" pitchFamily="18" charset="0"/>
                <a:cs typeface="Times New Roman" panose="02020603050405020304" pitchFamily="18" charset="0"/>
              </a:rPr>
              <a:t>:	 </a:t>
            </a:r>
            <a:r>
              <a:rPr lang="en-SG" sz="1800" dirty="0">
                <a:effectLst/>
                <a:latin typeface="Times New Roman" panose="02020603050405020304" pitchFamily="18" charset="0"/>
                <a:ea typeface="Calibri" panose="020F0502020204030204" pitchFamily="34" charset="0"/>
              </a:rPr>
              <a:t>Kerala</a:t>
            </a:r>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Age</a:t>
            </a:r>
            <a:r>
              <a:rPr lang="en-US" sz="2000" dirty="0">
                <a:latin typeface="Times New Roman" panose="02020603050405020304" pitchFamily="18" charset="0"/>
                <a:cs typeface="Times New Roman" panose="02020603050405020304" pitchFamily="18" charset="0"/>
              </a:rPr>
              <a:t>: 25</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Sex</a:t>
            </a:r>
            <a:r>
              <a:rPr lang="en-US" sz="2000" dirty="0">
                <a:latin typeface="Times New Roman" panose="02020603050405020304" pitchFamily="18" charset="0"/>
                <a:cs typeface="Times New Roman" panose="02020603050405020304" pitchFamily="18" charset="0"/>
              </a:rPr>
              <a:t>: Male</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Marital Status</a:t>
            </a:r>
            <a:r>
              <a:rPr lang="en-US" sz="2000" dirty="0">
                <a:latin typeface="Times New Roman" panose="02020603050405020304" pitchFamily="18" charset="0"/>
                <a:cs typeface="Times New Roman" panose="02020603050405020304" pitchFamily="18" charset="0"/>
              </a:rPr>
              <a:t>: Unmarried</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Education Qualification: </a:t>
            </a:r>
            <a:r>
              <a:rPr lang="en-US" sz="2000" dirty="0">
                <a:latin typeface="Times New Roman" panose="02020603050405020304" pitchFamily="18" charset="0"/>
                <a:cs typeface="Times New Roman" panose="02020603050405020304" pitchFamily="18" charset="0"/>
              </a:rPr>
              <a:t>MBA</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Occupation</a:t>
            </a:r>
            <a:r>
              <a:rPr lang="en-US" sz="2000" dirty="0">
                <a:latin typeface="Times New Roman" panose="02020603050405020304" pitchFamily="18" charset="0"/>
                <a:cs typeface="Times New Roman" panose="02020603050405020304" pitchFamily="18" charset="0"/>
              </a:rPr>
              <a:t>: Data Analyst</a:t>
            </a:r>
          </a:p>
          <a:p>
            <a:pPr marL="342900" indent="-342900" algn="just"/>
            <a:r>
              <a:rPr lang="en-US" sz="2000" b="1" dirty="0">
                <a:solidFill>
                  <a:srgbClr val="002060"/>
                </a:solidFill>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Date of Admission</a:t>
            </a:r>
            <a:r>
              <a:rPr lang="en-US" sz="2000" dirty="0">
                <a:latin typeface="Times New Roman" panose="02020603050405020304" pitchFamily="18" charset="0"/>
                <a:cs typeface="Times New Roman" panose="02020603050405020304" pitchFamily="18" charset="0"/>
              </a:rPr>
              <a:t>: 15-02-2021</a:t>
            </a:r>
          </a:p>
          <a:p>
            <a:pPr marL="342900" indent="-342900" algn="just"/>
            <a:r>
              <a:rPr lang="en-US" sz="2000" dirty="0">
                <a:solidFill>
                  <a:srgbClr val="003399"/>
                </a:solidFill>
                <a:latin typeface="Times New Roman" panose="02020603050405020304" pitchFamily="18" charset="0"/>
                <a:cs typeface="Times New Roman" panose="02020603050405020304" pitchFamily="18" charset="0"/>
              </a:rPr>
              <a:t>		Date of Discharge</a:t>
            </a:r>
            <a:r>
              <a:rPr lang="en-US" sz="2000" dirty="0">
                <a:latin typeface="Times New Roman" panose="02020603050405020304" pitchFamily="18" charset="0"/>
                <a:cs typeface="Times New Roman" panose="02020603050405020304" pitchFamily="18" charset="0"/>
              </a:rPr>
              <a:t>: Discharge (As on 02-march-2021)</a:t>
            </a:r>
          </a:p>
          <a:p>
            <a:pPr marL="342900" indent="-342900" algn="just"/>
            <a:endParaRPr lang="en-US" sz="2000" dirty="0">
              <a:latin typeface="Times New Roman" panose="02020603050405020304" pitchFamily="18" charset="0"/>
              <a:cs typeface="Times New Roman" panose="02020603050405020304" pitchFamily="18" charset="0"/>
            </a:endParaRPr>
          </a:p>
          <a:p>
            <a:pPr marL="252000" indent="-342900" algn="just"/>
            <a:r>
              <a:rPr lang="en-US" sz="2000" b="1" dirty="0">
                <a:solidFill>
                  <a:srgbClr val="003399"/>
                </a:solidFill>
                <a:latin typeface="Times New Roman" panose="02020603050405020304" pitchFamily="18" charset="0"/>
                <a:cs typeface="Times New Roman" panose="02020603050405020304" pitchFamily="18" charset="0"/>
              </a:rPr>
              <a:t>3.2Chief Complaint: </a:t>
            </a:r>
          </a:p>
          <a:p>
            <a:pPr marL="252000" indent="-342900" algn="just"/>
            <a:endParaRPr lang="en-US" sz="2000" b="1" dirty="0">
              <a:solidFill>
                <a:srgbClr val="003399"/>
              </a:solidFill>
              <a:latin typeface="Times New Roman" panose="02020603050405020304" pitchFamily="18" charset="0"/>
              <a:cs typeface="Times New Roman" panose="02020603050405020304" pitchFamily="18" charset="0"/>
            </a:endParaRPr>
          </a:p>
          <a:p>
            <a:pPr marL="800100" lvl="1" indent="-342900" algn="just">
              <a:buFont typeface="Wingdings" panose="05000000000000000000" pitchFamily="2" charset="2"/>
              <a:buChar char="ü"/>
            </a:pPr>
            <a:r>
              <a:rPr lang="en-US" sz="2000" b="1" dirty="0">
                <a:solidFill>
                  <a:srgbClr val="003399"/>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Participant has anxiety since childhood.</a:t>
            </a:r>
            <a:endParaRPr lang="en-US" sz="2000" b="1" dirty="0">
              <a:solidFill>
                <a:srgbClr val="002060"/>
              </a:solidFill>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44868818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BCA8CE5-1489-437A-B2B7-9F0EBC07A13C}"/>
              </a:ext>
            </a:extLst>
          </p:cNvPr>
          <p:cNvSpPr txBox="1"/>
          <p:nvPr/>
        </p:nvSpPr>
        <p:spPr>
          <a:xfrm>
            <a:off x="409574" y="369188"/>
            <a:ext cx="9384665" cy="6952160"/>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800100" lvl="1" indent="-342900" algn="just">
              <a:buFont typeface="Wingdings" panose="05000000000000000000" pitchFamily="2" charset="2"/>
              <a:buChar char="ü"/>
            </a:pPr>
            <a:r>
              <a:rPr lang="en-US" sz="2000" dirty="0">
                <a:solidFill>
                  <a:srgbClr val="003399"/>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Participant said that he is having</a:t>
            </a:r>
            <a:r>
              <a:rPr lang="en-US" dirty="0">
                <a:solidFill>
                  <a:srgbClr val="002060"/>
                </a:solidFill>
                <a:latin typeface="Times New Roman" panose="02020603050405020304" pitchFamily="18" charset="0"/>
                <a:cs typeface="Times New Roman" panose="02020603050405020304" pitchFamily="18" charset="0"/>
              </a:rPr>
              <a:t> </a:t>
            </a:r>
            <a:r>
              <a:rPr lang="en-US" dirty="0">
                <a:latin typeface="Times New Roman" panose="02020603050405020304" pitchFamily="18" charset="0"/>
                <a:cs typeface="Times New Roman" panose="02020603050405020304" pitchFamily="18" charset="0"/>
              </a:rPr>
              <a:t>periods of feeling low mood followed by periods of 	extreme happiness and excitement over 2 to 3 years or even before.</a:t>
            </a:r>
          </a:p>
          <a:p>
            <a:pPr marL="342900" indent="-342900" algn="just"/>
            <a:r>
              <a:rPr lang="en-US" sz="2000" dirty="0">
                <a:latin typeface="Times New Roman" panose="02020603050405020304" pitchFamily="18" charset="0"/>
                <a:cs typeface="Times New Roman" panose="02020603050405020304" pitchFamily="18" charset="0"/>
              </a:rPr>
              <a:t>	</a:t>
            </a: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3.3 History of Present Illness:</a:t>
            </a:r>
          </a:p>
          <a:p>
            <a:pPr marL="342900" indent="-342900" algn="just"/>
            <a:endParaRPr lang="en-US" sz="2000" dirty="0">
              <a:solidFill>
                <a:srgbClr val="002060"/>
              </a:solidFill>
              <a:latin typeface="Times New Roman" panose="02020603050405020304" pitchFamily="18" charset="0"/>
              <a:cs typeface="Times New Roman" panose="02020603050405020304" pitchFamily="18" charset="0"/>
            </a:endParaRPr>
          </a:p>
          <a:p>
            <a:pPr marL="971550" indent="-285750" algn="just">
              <a:lnSpc>
                <a:spcPct val="150000"/>
              </a:lnSpc>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Participant has no idea about when aforementioned symptoms actually started however he recollected that he has anxiety since childhood.</a:t>
            </a:r>
          </a:p>
          <a:p>
            <a:pPr marL="971550" indent="-285750" algn="just">
              <a:lnSpc>
                <a:spcPct val="150000"/>
              </a:lnSpc>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1 years back he </a:t>
            </a:r>
            <a:r>
              <a:rPr lang="en-US" dirty="0">
                <a:latin typeface="Times New Roman" panose="02020603050405020304" pitchFamily="18" charset="0"/>
                <a:ea typeface="Calibri" panose="020F0502020204030204" pitchFamily="34" charset="0"/>
                <a:cs typeface="Times New Roman" panose="02020603050405020304" pitchFamily="18" charset="0"/>
              </a:rPr>
              <a:t>noticed</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 frequent swings between high and low mood. but, he was more likely </a:t>
            </a:r>
            <a:r>
              <a:rPr lang="en-IN" dirty="0">
                <a:latin typeface="Times New Roman" panose="02020603050405020304" pitchFamily="18" charset="0"/>
                <a:cs typeface="Times New Roman" panose="02020603050405020304" pitchFamily="18" charset="0"/>
              </a:rPr>
              <a:t>fatigue or low energy ,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feelings of hopelessness, worthlessness, or guilt , inattentiveness, lack of concentration etc. b</a:t>
            </a:r>
            <a:r>
              <a:rPr lang="en-US" dirty="0">
                <a:latin typeface="Times New Roman" panose="02020603050405020304" pitchFamily="18" charset="0"/>
                <a:ea typeface="Calibri" panose="020F0502020204030204" pitchFamily="34" charset="0"/>
                <a:cs typeface="Times New Roman" panose="02020603050405020304" pitchFamily="18" charset="0"/>
              </a:rPr>
              <a:t>y the time, He was told to perform exercises on regular basis and took Allopathic medication. He took this continuously over 3 to 4 month and get stable some time for a month. But again issue got popped up. Afterwards he has been taking it whenever he felt psychological ups and down..</a:t>
            </a:r>
          </a:p>
          <a:p>
            <a:pPr marL="971550" indent="-285750" algn="just">
              <a:lnSpc>
                <a:spcPct val="150000"/>
              </a:lnSpc>
              <a:buFont typeface="Wingdings" panose="05000000000000000000" pitchFamily="2" charset="2"/>
              <a:buChar char="ü"/>
            </a:pP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Now a days, he has been experiencing the same emotional ups and down. Though, he thinks that he is more hyper active, argumentative and he got impulsive behavior, going for days with little or no sleep (without feeling tired), excessive talking or speaking very quickly. sometimes he talk so fast so that others have trouble to follow him.</a:t>
            </a:r>
          </a:p>
          <a:p>
            <a:pPr marL="971550" indent="-285750" algn="just">
              <a:lnSpc>
                <a:spcPct val="150000"/>
              </a:lnSpc>
              <a:buFont typeface="Wingdings" panose="05000000000000000000" pitchFamily="2" charset="2"/>
              <a:buChar char="ü"/>
            </a:pPr>
            <a:endParaRPr lang="en-IN" dirty="0">
              <a:effectLst/>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42913708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079CDD93-86FD-43EC-AB55-5E8A84AB8408}"/>
              </a:ext>
            </a:extLst>
          </p:cNvPr>
          <p:cNvSpPr txBox="1"/>
          <p:nvPr/>
        </p:nvSpPr>
        <p:spPr>
          <a:xfrm>
            <a:off x="734060" y="305068"/>
            <a:ext cx="9029700" cy="6247864"/>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r>
              <a:rPr lang="en-US" sz="2000" dirty="0">
                <a:effectLst/>
                <a:latin typeface="Times New Roman" panose="02020603050405020304" pitchFamily="18" charset="0"/>
                <a:ea typeface="Calibri" panose="020F0502020204030204" pitchFamily="34" charset="0"/>
                <a:cs typeface="Times New Roman" panose="02020603050405020304" pitchFamily="18" charset="0"/>
              </a:rPr>
              <a:t> </a:t>
            </a:r>
            <a:r>
              <a:rPr lang="en-US" sz="2000" b="1" dirty="0">
                <a:solidFill>
                  <a:srgbClr val="003399"/>
                </a:solidFill>
                <a:latin typeface="Times New Roman" panose="02020603050405020304" pitchFamily="18" charset="0"/>
                <a:cs typeface="Times New Roman" panose="02020603050405020304" pitchFamily="18" charset="0"/>
              </a:rPr>
              <a:t>3.4	Past History:</a:t>
            </a:r>
          </a:p>
          <a:p>
            <a:pPr marL="342900" indent="-342900" algn="just"/>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(1) Childhood disease: </a:t>
            </a:r>
            <a:r>
              <a:rPr lang="en-US" dirty="0">
                <a:latin typeface="Times New Roman" panose="02020603050405020304" pitchFamily="18" charset="0"/>
                <a:cs typeface="Times New Roman" panose="02020603050405020304" pitchFamily="18" charset="0"/>
              </a:rPr>
              <a:t>He has anxiety since childhood but not taking any medication.</a:t>
            </a: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(2) Allergies: “</a:t>
            </a:r>
            <a:r>
              <a:rPr lang="en-SG" sz="1800" dirty="0">
                <a:effectLst/>
                <a:latin typeface="Times New Roman" panose="02020603050405020304" pitchFamily="18" charset="0"/>
                <a:ea typeface="Calibri" panose="020F0502020204030204" pitchFamily="34" charset="0"/>
                <a:cs typeface="Times New Roman" panose="02020603050405020304" pitchFamily="18" charset="0"/>
              </a:rPr>
              <a:t>Nothing “ mentioned by participant</a:t>
            </a: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(3) Accidents and Injuries: </a:t>
            </a:r>
            <a:r>
              <a:rPr lang="en-US" sz="1800" dirty="0">
                <a:effectLst/>
                <a:latin typeface="Times New Roman" panose="02020603050405020304" pitchFamily="18" charset="0"/>
                <a:ea typeface="Calibri" panose="020F0502020204030204" pitchFamily="34" charset="0"/>
                <a:cs typeface="Times New Roman" panose="02020603050405020304" pitchFamily="18" charset="0"/>
              </a:rPr>
              <a:t>No</a:t>
            </a: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(4) Hospitalization: </a:t>
            </a:r>
            <a:r>
              <a:rPr lang="en-US" sz="2000" dirty="0">
                <a:latin typeface="Times New Roman" panose="02020603050405020304" pitchFamily="18" charset="0"/>
                <a:cs typeface="Times New Roman" panose="02020603050405020304" pitchFamily="18" charset="0"/>
              </a:rPr>
              <a:t>No</a:t>
            </a: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(5) Medication: </a:t>
            </a:r>
            <a:r>
              <a:rPr lang="en-US" dirty="0">
                <a:latin typeface="Times New Roman" panose="02020603050405020304" pitchFamily="18" charset="0"/>
                <a:cs typeface="Times New Roman" panose="02020603050405020304" pitchFamily="18" charset="0"/>
              </a:rPr>
              <a:t>He took antidepressants along with mood stabilizers for mood swing.</a:t>
            </a:r>
            <a:endParaRPr lang="en-IN" b="0" i="0" dirty="0">
              <a:effectLst/>
              <a:highlight>
                <a:srgbClr val="FFFF00"/>
              </a:highlight>
              <a:latin typeface="Times New Roman" panose="02020603050405020304" pitchFamily="18" charset="0"/>
              <a:cs typeface="Times New Roman" panose="02020603050405020304" pitchFamily="18" charset="0"/>
            </a:endParaRPr>
          </a:p>
          <a:p>
            <a:pPr marL="342900" indent="-342900" algn="just"/>
            <a:endParaRPr lang="en-US" sz="2000" b="1"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3.5	Family History of Illness: 	</a:t>
            </a:r>
          </a:p>
          <a:p>
            <a:pPr marL="342900" indent="-342900" algn="just"/>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(1) </a:t>
            </a:r>
            <a:r>
              <a:rPr lang="en-US" sz="2000" dirty="0">
                <a:solidFill>
                  <a:srgbClr val="003399"/>
                </a:solidFill>
                <a:latin typeface="Times New Roman" panose="02020603050405020304" pitchFamily="18" charset="0"/>
                <a:cs typeface="Times New Roman" panose="02020603050405020304" pitchFamily="18" charset="0"/>
              </a:rPr>
              <a:t>Paternal</a:t>
            </a:r>
            <a:r>
              <a:rPr lang="en-US" sz="2000" dirty="0">
                <a:solidFill>
                  <a:srgbClr val="002060"/>
                </a:solidFill>
                <a:latin typeface="Times New Roman" panose="02020603050405020304" pitchFamily="18" charset="0"/>
                <a:cs typeface="Times New Roman" panose="02020603050405020304" pitchFamily="18" charset="0"/>
              </a:rPr>
              <a:t>: </a:t>
            </a:r>
            <a:r>
              <a:rPr lang="en-SG" dirty="0">
                <a:latin typeface="Times New Roman" panose="02020603050405020304" pitchFamily="18" charset="0"/>
                <a:cs typeface="Times New Roman" panose="02020603050405020304" pitchFamily="18" charset="0"/>
              </a:rPr>
              <a:t>Father has Bipolar Disease.</a:t>
            </a:r>
            <a:r>
              <a:rPr lang="en-SG" sz="1800" dirty="0">
                <a:effectLst/>
                <a:latin typeface="Times New Roman" panose="02020603050405020304" pitchFamily="18" charset="0"/>
                <a:ea typeface="Calibri" panose="020F0502020204030204" pitchFamily="34" charset="0"/>
              </a:rPr>
              <a:t> </a:t>
            </a:r>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(2) </a:t>
            </a:r>
            <a:r>
              <a:rPr lang="en-US" sz="2000" dirty="0">
                <a:solidFill>
                  <a:srgbClr val="003399"/>
                </a:solidFill>
                <a:latin typeface="Times New Roman" panose="02020603050405020304" pitchFamily="18" charset="0"/>
                <a:cs typeface="Times New Roman" panose="02020603050405020304" pitchFamily="18" charset="0"/>
              </a:rPr>
              <a:t>Maternal</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Mother has </a:t>
            </a:r>
            <a:r>
              <a:rPr lang="en-SG" sz="1800" dirty="0">
                <a:effectLst/>
                <a:latin typeface="Times New Roman" panose="02020603050405020304" pitchFamily="18" charset="0"/>
                <a:ea typeface="Calibri" panose="020F0502020204030204" pitchFamily="34" charset="0"/>
              </a:rPr>
              <a:t>Thyroid</a:t>
            </a: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(3) </a:t>
            </a:r>
            <a:r>
              <a:rPr lang="en-US" sz="2000" dirty="0">
                <a:solidFill>
                  <a:srgbClr val="003399"/>
                </a:solidFill>
                <a:latin typeface="Times New Roman" panose="02020603050405020304" pitchFamily="18" charset="0"/>
                <a:cs typeface="Times New Roman" panose="02020603050405020304" pitchFamily="18" charset="0"/>
              </a:rPr>
              <a:t>Sibling</a:t>
            </a:r>
            <a:r>
              <a:rPr lang="en-US" sz="2000" dirty="0">
                <a:solidFill>
                  <a:srgbClr val="00206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Sister has </a:t>
            </a:r>
            <a:r>
              <a:rPr lang="en-SG" sz="1800" dirty="0">
                <a:effectLst/>
                <a:latin typeface="Times New Roman" panose="02020603050405020304" pitchFamily="18" charset="0"/>
                <a:ea typeface="Calibri" panose="020F0502020204030204" pitchFamily="34" charset="0"/>
              </a:rPr>
              <a:t>Anxiety</a:t>
            </a:r>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endParaRPr lang="en-US" sz="2000" dirty="0">
              <a:solidFill>
                <a:srgbClr val="002060"/>
              </a:solidFill>
              <a:latin typeface="Times New Roman" panose="02020603050405020304" pitchFamily="18" charset="0"/>
              <a:cs typeface="Times New Roman" panose="02020603050405020304" pitchFamily="18" charset="0"/>
            </a:endParaRP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3.6	</a:t>
            </a:r>
            <a:r>
              <a:rPr lang="en-US" sz="2000" b="1" dirty="0">
                <a:solidFill>
                  <a:srgbClr val="003399"/>
                </a:solidFill>
                <a:latin typeface="Times New Roman" panose="02020603050405020304" pitchFamily="18" charset="0"/>
                <a:cs typeface="Times New Roman" panose="02020603050405020304" pitchFamily="18" charset="0"/>
              </a:rPr>
              <a:t>Personal History:</a:t>
            </a:r>
          </a:p>
          <a:p>
            <a:pPr marL="342900" indent="-342900" algn="just"/>
            <a:endParaRPr lang="en-US" sz="2000" b="1"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a:t>
            </a:r>
            <a:r>
              <a:rPr lang="en-US" sz="2000" b="1" dirty="0">
                <a:solidFill>
                  <a:srgbClr val="002060"/>
                </a:solidFill>
                <a:latin typeface="Times New Roman" panose="02020603050405020304" pitchFamily="18" charset="0"/>
                <a:cs typeface="Times New Roman" panose="02020603050405020304" pitchFamily="18" charset="0"/>
              </a:rPr>
              <a:t>(1) </a:t>
            </a:r>
            <a:r>
              <a:rPr lang="en-US" sz="2000" b="1" dirty="0">
                <a:solidFill>
                  <a:srgbClr val="003399"/>
                </a:solidFill>
                <a:latin typeface="Times New Roman" panose="02020603050405020304" pitchFamily="18" charset="0"/>
                <a:cs typeface="Times New Roman" panose="02020603050405020304" pitchFamily="18" charset="0"/>
              </a:rPr>
              <a:t>Addictions if any:  </a:t>
            </a:r>
            <a:r>
              <a:rPr lang="en-US" sz="2000" dirty="0">
                <a:latin typeface="Times New Roman" panose="02020603050405020304" pitchFamily="18" charset="0"/>
                <a:cs typeface="Times New Roman" panose="02020603050405020304" pitchFamily="18" charset="0"/>
              </a:rPr>
              <a:t>Smoke Frequently</a:t>
            </a:r>
          </a:p>
          <a:p>
            <a:pPr marL="342900" indent="-342900" algn="just"/>
            <a:r>
              <a:rPr lang="en-US" sz="2000" b="1" dirty="0">
                <a:solidFill>
                  <a:srgbClr val="002060"/>
                </a:solidFill>
                <a:latin typeface="Times New Roman" panose="02020603050405020304" pitchFamily="18" charset="0"/>
                <a:cs typeface="Times New Roman" panose="02020603050405020304" pitchFamily="18" charset="0"/>
              </a:rPr>
              <a:t>		(2) </a:t>
            </a:r>
            <a:r>
              <a:rPr lang="en-US" sz="2000" b="1" dirty="0">
                <a:solidFill>
                  <a:srgbClr val="003399"/>
                </a:solidFill>
                <a:latin typeface="Times New Roman" panose="02020603050405020304" pitchFamily="18" charset="0"/>
                <a:cs typeface="Times New Roman" panose="02020603050405020304" pitchFamily="18" charset="0"/>
              </a:rPr>
              <a:t>Nutrition Pattern:</a:t>
            </a:r>
          </a:p>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a. </a:t>
            </a:r>
            <a:r>
              <a:rPr lang="en-US" sz="2000" dirty="0">
                <a:solidFill>
                  <a:srgbClr val="003399"/>
                </a:solidFill>
                <a:latin typeface="Times New Roman" panose="02020603050405020304" pitchFamily="18" charset="0"/>
                <a:cs typeface="Times New Roman" panose="02020603050405020304" pitchFamily="18" charset="0"/>
              </a:rPr>
              <a:t>Vegetarian/Non-Vegetarian: </a:t>
            </a:r>
            <a:r>
              <a:rPr lang="en-US" sz="2000" dirty="0">
                <a:latin typeface="Times New Roman" panose="02020603050405020304" pitchFamily="18" charset="0"/>
                <a:cs typeface="Times New Roman" panose="02020603050405020304" pitchFamily="18" charset="0"/>
              </a:rPr>
              <a:t>Non - Vegetarian</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b. </a:t>
            </a:r>
            <a:r>
              <a:rPr lang="en-US" sz="2000" dirty="0">
                <a:solidFill>
                  <a:srgbClr val="003399"/>
                </a:solidFill>
                <a:latin typeface="Times New Roman" panose="02020603050405020304" pitchFamily="18" charset="0"/>
                <a:cs typeface="Times New Roman" panose="02020603050405020304" pitchFamily="18" charset="0"/>
              </a:rPr>
              <a:t>Typical daily food intake: </a:t>
            </a:r>
            <a:r>
              <a:rPr lang="en-SG" sz="1800" dirty="0">
                <a:effectLst/>
                <a:latin typeface="Times New Roman" panose="02020603050405020304" pitchFamily="18" charset="0"/>
                <a:ea typeface="Calibri" panose="020F0502020204030204" pitchFamily="34" charset="0"/>
              </a:rPr>
              <a:t>2 to 3 times a day. </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2161060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517E4B49-D26A-4E07-9BC9-0203B30F1DAE}"/>
              </a:ext>
            </a:extLst>
          </p:cNvPr>
          <p:cNvSpPr txBox="1"/>
          <p:nvPr/>
        </p:nvSpPr>
        <p:spPr>
          <a:xfrm>
            <a:off x="400049" y="58846"/>
            <a:ext cx="10106025" cy="6524863"/>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r>
              <a:rPr lang="en-US" sz="2000" dirty="0">
                <a:solidFill>
                  <a:srgbClr val="002060"/>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c. </a:t>
            </a:r>
            <a:r>
              <a:rPr lang="en-US" sz="2000" dirty="0">
                <a:solidFill>
                  <a:srgbClr val="003399"/>
                </a:solidFill>
                <a:latin typeface="Times New Roman" panose="02020603050405020304" pitchFamily="18" charset="0"/>
                <a:cs typeface="Times New Roman" panose="02020603050405020304" pitchFamily="18" charset="0"/>
              </a:rPr>
              <a:t>Typical daily fluid intake: </a:t>
            </a:r>
            <a:r>
              <a:rPr lang="en-US" sz="2000" dirty="0">
                <a:latin typeface="Times New Roman" panose="02020603050405020304" pitchFamily="18" charset="0"/>
                <a:cs typeface="Times New Roman" panose="02020603050405020304" pitchFamily="18" charset="0"/>
              </a:rPr>
              <a:t>nearly </a:t>
            </a:r>
            <a:r>
              <a:rPr lang="en-SG" dirty="0">
                <a:latin typeface="Times New Roman" panose="02020603050405020304" pitchFamily="18" charset="0"/>
                <a:cs typeface="Times New Roman" panose="02020603050405020304" pitchFamily="18" charset="0"/>
              </a:rPr>
              <a:t>1</a:t>
            </a:r>
            <a:r>
              <a:rPr lang="en-SG" sz="1800" dirty="0">
                <a:effectLst/>
                <a:latin typeface="Times New Roman" panose="02020603050405020304" pitchFamily="18" charset="0"/>
                <a:ea typeface="Calibri" panose="020F0502020204030204" pitchFamily="34" charset="0"/>
              </a:rPr>
              <a:t> litres.</a:t>
            </a:r>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d. </a:t>
            </a:r>
            <a:r>
              <a:rPr lang="en-US" sz="2000" dirty="0">
                <a:solidFill>
                  <a:srgbClr val="003399"/>
                </a:solidFill>
                <a:latin typeface="Times New Roman" panose="02020603050405020304" pitchFamily="18" charset="0"/>
                <a:cs typeface="Times New Roman" panose="02020603050405020304" pitchFamily="18" charset="0"/>
              </a:rPr>
              <a:t>Weight loss/gain ? Amount</a:t>
            </a:r>
            <a:r>
              <a:rPr lang="en-US" sz="2000" dirty="0">
                <a:solidFill>
                  <a:srgbClr val="002060"/>
                </a:solidFill>
                <a:latin typeface="Times New Roman" panose="02020603050405020304" pitchFamily="18" charset="0"/>
                <a:cs typeface="Times New Roman" panose="02020603050405020304" pitchFamily="18" charset="0"/>
              </a:rPr>
              <a:t>: </a:t>
            </a:r>
            <a:r>
              <a:rPr lang="en-US" sz="1800" dirty="0">
                <a:effectLst/>
                <a:latin typeface="Times New Roman" panose="02020603050405020304" pitchFamily="18" charset="0"/>
                <a:ea typeface="Calibri" panose="020F0502020204030204" pitchFamily="34" charset="0"/>
              </a:rPr>
              <a:t>No significant change in weight</a:t>
            </a:r>
            <a:r>
              <a:rPr lang="en-US" sz="2000" dirty="0">
                <a:latin typeface="Times New Roman" panose="02020603050405020304" pitchFamily="18" charset="0"/>
                <a:cs typeface="Times New Roman" panose="02020603050405020304" pitchFamily="18" charset="0"/>
              </a:rPr>
              <a:t>	</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2060"/>
                </a:solidFill>
                <a:latin typeface="Times New Roman" panose="02020603050405020304" pitchFamily="18" charset="0"/>
                <a:cs typeface="Times New Roman" panose="02020603050405020304" pitchFamily="18" charset="0"/>
              </a:rPr>
              <a:t>e. </a:t>
            </a:r>
            <a:r>
              <a:rPr lang="en-US" sz="2000" dirty="0">
                <a:solidFill>
                  <a:srgbClr val="003399"/>
                </a:solidFill>
                <a:latin typeface="Times New Roman" panose="02020603050405020304" pitchFamily="18" charset="0"/>
                <a:cs typeface="Times New Roman" panose="02020603050405020304" pitchFamily="18" charset="0"/>
              </a:rPr>
              <a:t>Appetite: </a:t>
            </a:r>
            <a:r>
              <a:rPr lang="en-SG" sz="1800" dirty="0">
                <a:effectLst/>
                <a:latin typeface="Times New Roman" panose="02020603050405020304" pitchFamily="18" charset="0"/>
                <a:ea typeface="Calibri" panose="020F0502020204030204" pitchFamily="34" charset="0"/>
              </a:rPr>
              <a:t>Normal</a:t>
            </a: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b="1" dirty="0">
                <a:solidFill>
                  <a:srgbClr val="003399"/>
                </a:solidFill>
                <a:latin typeface="Times New Roman" panose="02020603050405020304" pitchFamily="18" charset="0"/>
                <a:cs typeface="Times New Roman" panose="02020603050405020304" pitchFamily="18" charset="0"/>
              </a:rPr>
              <a:t>(3) Elimination Pattern</a:t>
            </a:r>
            <a:r>
              <a:rPr lang="en-US" sz="2000" b="1" dirty="0">
                <a:solidFill>
                  <a:srgbClr val="C00000"/>
                </a:solidFill>
                <a:latin typeface="Times New Roman" panose="02020603050405020304" pitchFamily="18" charset="0"/>
                <a:cs typeface="Times New Roman" panose="02020603050405020304" pitchFamily="18" charset="0"/>
              </a:rPr>
              <a:t>:</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a. Bowel:</a:t>
            </a:r>
            <a:r>
              <a:rPr lang="en-US" sz="2000" dirty="0">
                <a:latin typeface="Times New Roman" panose="02020603050405020304" pitchFamily="18" charset="0"/>
                <a:cs typeface="Times New Roman" panose="02020603050405020304" pitchFamily="18" charset="0"/>
              </a:rPr>
              <a:t> Once in a day </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b. Bladder: </a:t>
            </a:r>
            <a:r>
              <a:rPr lang="en-SG" sz="1800" dirty="0">
                <a:effectLst/>
                <a:latin typeface="Times New Roman" panose="02020603050405020304" pitchFamily="18" charset="0"/>
                <a:ea typeface="Calibri" panose="020F0502020204030204" pitchFamily="34" charset="0"/>
              </a:rPr>
              <a:t>2-3 times / day</a:t>
            </a:r>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c. Sweat: </a:t>
            </a:r>
            <a:r>
              <a:rPr lang="en-US" sz="2000" dirty="0">
                <a:latin typeface="Times New Roman" panose="02020603050405020304" pitchFamily="18" charset="0"/>
                <a:cs typeface="Times New Roman" panose="02020603050405020304" pitchFamily="18" charset="0"/>
              </a:rPr>
              <a:t>Often</a:t>
            </a:r>
          </a:p>
          <a:p>
            <a:pPr marL="342900" indent="-342900" algn="just"/>
            <a:endParaRPr lang="en-US" sz="2000" b="1"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(4) Menstrual History: </a:t>
            </a:r>
            <a:r>
              <a:rPr lang="en-US" sz="2000" dirty="0">
                <a:latin typeface="Times New Roman" panose="02020603050405020304" pitchFamily="18" charset="0"/>
                <a:cs typeface="Times New Roman" panose="02020603050405020304" pitchFamily="18" charset="0"/>
              </a:rPr>
              <a:t>Not Applicable </a:t>
            </a:r>
          </a:p>
          <a:p>
            <a:pPr marL="342900" indent="-342900" algn="just"/>
            <a:r>
              <a:rPr lang="en-US" sz="2000" dirty="0">
                <a:latin typeface="Times New Roman" panose="02020603050405020304" pitchFamily="18" charset="0"/>
                <a:cs typeface="Times New Roman" panose="02020603050405020304" pitchFamily="18" charset="0"/>
              </a:rPr>
              <a:t>	</a:t>
            </a: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(5) Activity-Exercise Pattern:</a:t>
            </a:r>
            <a:r>
              <a:rPr lang="en-US" sz="2000" dirty="0">
                <a:solidFill>
                  <a:srgbClr val="003399"/>
                </a:solidFill>
                <a:latin typeface="Times New Roman" panose="02020603050405020304" pitchFamily="18" charset="0"/>
                <a:cs typeface="Times New Roman" panose="02020603050405020304" pitchFamily="18" charset="0"/>
              </a:rPr>
              <a:t> </a:t>
            </a:r>
            <a:endParaRPr lang="en-US" sz="2000" dirty="0">
              <a:latin typeface="Times New Roman" panose="02020603050405020304" pitchFamily="18" charset="0"/>
              <a:cs typeface="Times New Roman" panose="02020603050405020304" pitchFamily="18" charset="0"/>
            </a:endParaRP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	a. Duration/Type of exercise: </a:t>
            </a:r>
            <a:r>
              <a:rPr lang="en-US" sz="2000" dirty="0">
                <a:latin typeface="Times New Roman" panose="02020603050405020304" pitchFamily="18" charset="0"/>
                <a:cs typeface="Times New Roman" panose="02020603050405020304" pitchFamily="18" charset="0"/>
              </a:rPr>
              <a:t>Rarely do exercises. </a:t>
            </a:r>
          </a:p>
          <a:p>
            <a:pPr marL="342900" indent="-342900" algn="just"/>
            <a:r>
              <a:rPr lang="en-US" sz="2000" dirty="0">
                <a:solidFill>
                  <a:srgbClr val="003399"/>
                </a:solidFill>
                <a:latin typeface="Times New Roman" panose="02020603050405020304" pitchFamily="18" charset="0"/>
                <a:cs typeface="Times New Roman" panose="02020603050405020304" pitchFamily="18" charset="0"/>
              </a:rPr>
              <a:t>			b. Spare time activity: </a:t>
            </a:r>
            <a:r>
              <a:rPr lang="en-US" sz="2000" dirty="0">
                <a:latin typeface="Times New Roman" panose="02020603050405020304" pitchFamily="18" charset="0"/>
                <a:cs typeface="Times New Roman" panose="02020603050405020304" pitchFamily="18" charset="0"/>
              </a:rPr>
              <a:t>participant is little introvert and always keep low profile. Most of 					the  time spent at office and his room ( </a:t>
            </a:r>
            <a:r>
              <a:rPr lang="en-SG" sz="1800" dirty="0">
                <a:effectLst/>
                <a:latin typeface="Times New Roman" panose="02020603050405020304" pitchFamily="18" charset="0"/>
                <a:ea typeface="Calibri" panose="020F0502020204030204" pitchFamily="34" charset="0"/>
              </a:rPr>
              <a:t>Reading books and Browsing).</a:t>
            </a:r>
          </a:p>
          <a:p>
            <a:pPr marL="342900" indent="-342900" algn="just"/>
            <a:r>
              <a:rPr lang="en-US" sz="2000" dirty="0">
                <a:latin typeface="Times New Roman" panose="02020603050405020304" pitchFamily="18" charset="0"/>
                <a:cs typeface="Times New Roman" panose="02020603050405020304" pitchFamily="18" charset="0"/>
              </a:rPr>
              <a:t>	</a:t>
            </a:r>
          </a:p>
          <a:p>
            <a:pPr marL="342900" indent="-342900" algn="just"/>
            <a:r>
              <a:rPr lang="en-US" sz="2000" b="1" dirty="0">
                <a:latin typeface="Times New Roman" panose="02020603050405020304" pitchFamily="18" charset="0"/>
                <a:cs typeface="Times New Roman" panose="02020603050405020304" pitchFamily="18" charset="0"/>
              </a:rPr>
              <a:t>	</a:t>
            </a:r>
            <a:r>
              <a:rPr lang="en-US" sz="2000" b="1" dirty="0">
                <a:solidFill>
                  <a:srgbClr val="003399"/>
                </a:solidFill>
                <a:latin typeface="Times New Roman" panose="02020603050405020304" pitchFamily="18" charset="0"/>
                <a:cs typeface="Times New Roman" panose="02020603050405020304" pitchFamily="18" charset="0"/>
              </a:rPr>
              <a:t>(6) Sleep Rest Pattern: </a:t>
            </a:r>
            <a:r>
              <a:rPr lang="en-US" sz="1800" dirty="0">
                <a:effectLst/>
                <a:latin typeface="Times New Roman" panose="02020603050405020304" pitchFamily="18" charset="0"/>
                <a:ea typeface="Calibri" panose="020F0502020204030204" pitchFamily="34" charset="0"/>
              </a:rPr>
              <a:t>3 to 5 hours sleep these days (without feeling tired)</a:t>
            </a:r>
            <a:r>
              <a:rPr lang="en-SG" sz="1800" dirty="0">
                <a:effectLst/>
                <a:latin typeface="Times New Roman" panose="02020603050405020304" pitchFamily="18" charset="0"/>
                <a:ea typeface="Calibri" panose="020F0502020204030204" pitchFamily="34" charset="0"/>
              </a:rPr>
              <a:t>.</a:t>
            </a:r>
          </a:p>
          <a:p>
            <a:pPr marL="342900" indent="-342900" algn="just"/>
            <a:endParaRPr lang="en-SG" sz="1800" dirty="0">
              <a:effectLst/>
              <a:latin typeface="Times New Roman" panose="02020603050405020304" pitchFamily="18" charset="0"/>
              <a:ea typeface="Calibri" panose="020F0502020204030204" pitchFamily="34"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3.7 Stress History: </a:t>
            </a:r>
            <a:r>
              <a:rPr lang="en-US" sz="2000" dirty="0">
                <a:latin typeface="Times New Roman" panose="02020603050405020304" pitchFamily="18" charset="0"/>
                <a:cs typeface="Times New Roman" panose="02020603050405020304" pitchFamily="18" charset="0"/>
              </a:rPr>
              <a:t>participant said that he has </a:t>
            </a:r>
            <a:r>
              <a:rPr lang="en-SG" sz="2000" dirty="0">
                <a:latin typeface="Times New Roman" panose="02020603050405020304" pitchFamily="18" charset="0"/>
                <a:cs typeface="Times New Roman" panose="02020603050405020304" pitchFamily="18" charset="0"/>
              </a:rPr>
              <a:t>o</a:t>
            </a:r>
            <a:r>
              <a:rPr lang="en-SG" sz="2000" dirty="0">
                <a:latin typeface="Times New Roman" panose="02020603050405020304" pitchFamily="18" charset="0"/>
              </a:rPr>
              <a:t>ccupational and some other unexplained 						stress</a:t>
            </a:r>
            <a:r>
              <a:rPr lang="en-SG" sz="2000" dirty="0">
                <a:effectLst/>
                <a:latin typeface="Times New Roman" panose="02020603050405020304" pitchFamily="18" charset="0"/>
                <a:ea typeface="Calibri" panose="020F0502020204030204" pitchFamily="34" charset="0"/>
              </a:rPr>
              <a:t>.</a:t>
            </a:r>
          </a:p>
        </p:txBody>
      </p:sp>
    </p:spTree>
    <p:extLst>
      <p:ext uri="{BB962C8B-B14F-4D97-AF65-F5344CB8AC3E}">
        <p14:creationId xmlns:p14="http://schemas.microsoft.com/office/powerpoint/2010/main" val="23411618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BC26D299-60DC-45C9-8E0A-3E1DF8C83DB6}"/>
              </a:ext>
            </a:extLst>
          </p:cNvPr>
          <p:cNvSpPr txBox="1"/>
          <p:nvPr/>
        </p:nvSpPr>
        <p:spPr>
          <a:xfrm>
            <a:off x="428624" y="0"/>
            <a:ext cx="9995535" cy="6555641"/>
          </a:xfrm>
          <a:prstGeom prst="rect">
            <a:avLst/>
          </a:prstGeom>
          <a:noFill/>
        </p:spPr>
        <p:txBody>
          <a:bodyPr wrap="square" rtlCol="0">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342900" indent="-342900" algn="just"/>
            <a:endParaRPr lang="en-US" sz="2000" b="1" dirty="0">
              <a:solidFill>
                <a:srgbClr val="003399"/>
              </a:solidFill>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3.8 Examination:</a:t>
            </a:r>
          </a:p>
          <a:p>
            <a:pPr marL="342900" indent="-342900" algn="just"/>
            <a:r>
              <a:rPr lang="en-US" sz="2000" dirty="0">
                <a:solidFill>
                  <a:srgbClr val="003399"/>
                </a:solidFill>
                <a:latin typeface="Times New Roman" panose="02020603050405020304" pitchFamily="18" charset="0"/>
                <a:cs typeface="Times New Roman" panose="02020603050405020304" pitchFamily="18" charset="0"/>
              </a:rPr>
              <a:t>	</a:t>
            </a: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1. Vital Signs</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a. Pulse: </a:t>
            </a:r>
            <a:r>
              <a:rPr lang="en-US" sz="2000" dirty="0">
                <a:latin typeface="Times New Roman" panose="02020603050405020304" pitchFamily="18" charset="0"/>
                <a:cs typeface="Times New Roman" panose="02020603050405020304" pitchFamily="18" charset="0"/>
              </a:rPr>
              <a:t>81 beats/minute</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b. Respirator Rate: </a:t>
            </a:r>
            <a:r>
              <a:rPr lang="en-US" sz="2000" dirty="0">
                <a:latin typeface="Times New Roman" panose="02020603050405020304" pitchFamily="18" charset="0"/>
                <a:cs typeface="Times New Roman" panose="02020603050405020304" pitchFamily="18" charset="0"/>
              </a:rPr>
              <a:t>23 cycles/minute</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	c. Blood Pressure: </a:t>
            </a:r>
            <a:r>
              <a:rPr lang="en-US" sz="2000" dirty="0">
                <a:latin typeface="Times New Roman" panose="02020603050405020304" pitchFamily="18" charset="0"/>
                <a:cs typeface="Times New Roman" panose="02020603050405020304" pitchFamily="18" charset="0"/>
              </a:rPr>
              <a:t>131/81 mmHg</a:t>
            </a: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	2. Anthropometric Measurements</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	a. Height: </a:t>
            </a:r>
            <a:r>
              <a:rPr lang="en-US" sz="2000" dirty="0">
                <a:latin typeface="Times New Roman" panose="02020603050405020304" pitchFamily="18" charset="0"/>
                <a:cs typeface="Times New Roman" panose="02020603050405020304" pitchFamily="18" charset="0"/>
              </a:rPr>
              <a:t>173 centimeters</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b. Weight: </a:t>
            </a:r>
            <a:r>
              <a:rPr lang="en-US" sz="2000" dirty="0">
                <a:latin typeface="Times New Roman" panose="02020603050405020304" pitchFamily="18" charset="0"/>
                <a:cs typeface="Times New Roman" panose="02020603050405020304" pitchFamily="18" charset="0"/>
              </a:rPr>
              <a:t>78 kg.</a:t>
            </a:r>
          </a:p>
          <a:p>
            <a:pPr marL="342900" indent="-342900" algn="just"/>
            <a:r>
              <a:rPr lang="en-US" sz="2000" dirty="0">
                <a:latin typeface="Times New Roman" panose="02020603050405020304" pitchFamily="18" charset="0"/>
                <a:cs typeface="Times New Roman" panose="02020603050405020304" pitchFamily="18" charset="0"/>
              </a:rPr>
              <a:t>		</a:t>
            </a:r>
            <a:r>
              <a:rPr lang="en-US" sz="2000" dirty="0">
                <a:solidFill>
                  <a:srgbClr val="003399"/>
                </a:solidFill>
                <a:latin typeface="Times New Roman" panose="02020603050405020304" pitchFamily="18" charset="0"/>
                <a:cs typeface="Times New Roman" panose="02020603050405020304" pitchFamily="18" charset="0"/>
              </a:rPr>
              <a:t>c. Body Mass Index (BMI) kg/m</a:t>
            </a:r>
            <a:r>
              <a:rPr lang="en-US" sz="2000" baseline="30000" dirty="0">
                <a:solidFill>
                  <a:srgbClr val="003399"/>
                </a:solidFill>
                <a:latin typeface="Times New Roman" panose="02020603050405020304" pitchFamily="18" charset="0"/>
                <a:cs typeface="Times New Roman" panose="02020603050405020304" pitchFamily="18" charset="0"/>
              </a:rPr>
              <a:t>2</a:t>
            </a:r>
            <a:r>
              <a:rPr lang="en-US" sz="2000" dirty="0">
                <a:solidFill>
                  <a:srgbClr val="003399"/>
                </a:solidFill>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26.06</a:t>
            </a:r>
          </a:p>
          <a:p>
            <a:pPr marL="342900" indent="-342900" algn="just"/>
            <a:endParaRPr lang="en-US" sz="2000" dirty="0">
              <a:latin typeface="Times New Roman" panose="02020603050405020304" pitchFamily="18" charset="0"/>
              <a:cs typeface="Times New Roman" panose="02020603050405020304" pitchFamily="18" charset="0"/>
            </a:endParaRPr>
          </a:p>
          <a:p>
            <a:pPr marL="342900" indent="-342900" algn="just"/>
            <a:r>
              <a:rPr lang="en-US" sz="2000" b="1" dirty="0">
                <a:solidFill>
                  <a:srgbClr val="003399"/>
                </a:solidFill>
                <a:latin typeface="Times New Roman" panose="02020603050405020304" pitchFamily="18" charset="0"/>
                <a:cs typeface="Times New Roman" panose="02020603050405020304" pitchFamily="18" charset="0"/>
              </a:rPr>
              <a:t>3.9 Investigations and findings:</a:t>
            </a:r>
          </a:p>
          <a:p>
            <a:pPr marL="342900" indent="-342900" algn="just"/>
            <a:endParaRPr lang="en-US" sz="2000" dirty="0">
              <a:effectLst/>
              <a:latin typeface="Times New Roman" panose="02020603050405020304" pitchFamily="18" charset="0"/>
              <a:ea typeface="Calibri" panose="020F0502020204030204" pitchFamily="34" charset="0"/>
            </a:endParaRPr>
          </a:p>
          <a:p>
            <a:pPr marL="34290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Through our analysis, we could understand that, His sister has anxiety , mother got thyroid issue, father has bipolar disorder and he is having occupational and other unexplained stress with emotional variation this indicate possibility of bipolar diseases. </a:t>
            </a:r>
          </a:p>
          <a:p>
            <a:pPr marL="342900" indent="-342900" algn="just">
              <a:buFont typeface="Wingdings" panose="05000000000000000000" pitchFamily="2" charset="2"/>
              <a:buChar char="ü"/>
            </a:pPr>
            <a:endParaRPr lang="en-US" sz="20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ü"/>
            </a:pPr>
            <a:r>
              <a:rPr lang="en-US" sz="2000" dirty="0">
                <a:latin typeface="Times New Roman" panose="02020603050405020304" pitchFamily="18" charset="0"/>
                <a:cs typeface="Times New Roman" panose="02020603050405020304" pitchFamily="18" charset="0"/>
              </a:rPr>
              <a:t>Now, inappropriate usage of  antidepressant and mood stabilizers, improper self care and life style are made his condition as worsen as emotional instability with hypomania</a:t>
            </a:r>
            <a:r>
              <a:rPr lang="en-US" dirty="0">
                <a:latin typeface="Times New Roman" panose="02020603050405020304" pitchFamily="18" charset="0"/>
                <a:cs typeface="Times New Roman" panose="02020603050405020304" pitchFamily="18" charset="0"/>
              </a:rPr>
              <a:t>.</a:t>
            </a:r>
          </a:p>
          <a:p>
            <a:pPr marL="342900" indent="-342900" algn="just"/>
            <a:endParaRPr lang="en-US" sz="2000" dirty="0">
              <a:highlight>
                <a:srgbClr val="FFFF00"/>
              </a:highligh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8400706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1350</TotalTime>
  <Words>1918</Words>
  <Application>Microsoft Office PowerPoint</Application>
  <PresentationFormat>Widescreen</PresentationFormat>
  <Paragraphs>198</Paragraphs>
  <Slides>14</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MRIDHUL TP</dc:creator>
  <cp:lastModifiedBy>USER</cp:lastModifiedBy>
  <cp:revision>1408</cp:revision>
  <dcterms:created xsi:type="dcterms:W3CDTF">2021-02-15T08:10:15Z</dcterms:created>
  <dcterms:modified xsi:type="dcterms:W3CDTF">2025-07-09T14:54:06Z</dcterms:modified>
</cp:coreProperties>
</file>