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7"/>
  </p:notesMasterIdLst>
  <p:sldIdLst>
    <p:sldId id="270" r:id="rId2"/>
    <p:sldId id="271" r:id="rId3"/>
    <p:sldId id="272" r:id="rId4"/>
    <p:sldId id="273" r:id="rId5"/>
    <p:sldId id="274" r:id="rId6"/>
    <p:sldId id="275" r:id="rId7"/>
    <p:sldId id="276" r:id="rId8"/>
    <p:sldId id="277" r:id="rId9"/>
    <p:sldId id="278" r:id="rId10"/>
    <p:sldId id="280" r:id="rId11"/>
    <p:sldId id="281" r:id="rId12"/>
    <p:sldId id="282" r:id="rId13"/>
    <p:sldId id="283" r:id="rId14"/>
    <p:sldId id="284" r:id="rId15"/>
    <p:sldId id="27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6449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81" autoAdjust="0"/>
    <p:restoredTop sz="93842" autoAdjust="0"/>
  </p:normalViewPr>
  <p:slideViewPr>
    <p:cSldViewPr snapToGrid="0">
      <p:cViewPr varScale="1">
        <p:scale>
          <a:sx n="77" d="100"/>
          <a:sy n="77" d="100"/>
        </p:scale>
        <p:origin x="1085"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200D1F-F3AC-49FF-A69F-20025823101B}" type="datetimeFigureOut">
              <a:rPr lang="en-IN" smtClean="0"/>
              <a:t>08-08-2025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06F2B7-C96A-44FB-9728-952AAE9906D8}" type="slidenum">
              <a:rPr lang="en-IN" smtClean="0"/>
              <a:t>‹#›</a:t>
            </a:fld>
            <a:endParaRPr lang="en-IN"/>
          </a:p>
        </p:txBody>
      </p:sp>
    </p:spTree>
    <p:extLst>
      <p:ext uri="{BB962C8B-B14F-4D97-AF65-F5344CB8AC3E}">
        <p14:creationId xmlns:p14="http://schemas.microsoft.com/office/powerpoint/2010/main" val="2824877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53364-5E35-1DFC-9F54-45DD6315AB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73289B3-0115-2AE5-B4D4-B9A5DA1E0A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11E1FE-4029-85AD-8066-F62BCE64ED19}"/>
              </a:ext>
            </a:extLst>
          </p:cNvPr>
          <p:cNvSpPr>
            <a:spLocks noGrp="1"/>
          </p:cNvSpPr>
          <p:nvPr>
            <p:ph type="dt" sz="half" idx="10"/>
          </p:nvPr>
        </p:nvSpPr>
        <p:spPr/>
        <p:txBody>
          <a:bodyPr/>
          <a:lstStyle/>
          <a:p>
            <a:fld id="{4FAB0CE3-634C-48D6-851E-E738B8B541B7}" type="datetimeFigureOut">
              <a:rPr lang="en-IN" smtClean="0"/>
              <a:t>08-08-2025</a:t>
            </a:fld>
            <a:endParaRPr lang="en-IN" dirty="0"/>
          </a:p>
        </p:txBody>
      </p:sp>
      <p:sp>
        <p:nvSpPr>
          <p:cNvPr id="5" name="Footer Placeholder 4">
            <a:extLst>
              <a:ext uri="{FF2B5EF4-FFF2-40B4-BE49-F238E27FC236}">
                <a16:creationId xmlns:a16="http://schemas.microsoft.com/office/drawing/2014/main" id="{54399154-4AA0-A1B9-02C5-783B2E72EB8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D0CFC82-8278-542B-4C73-6B86D010E371}"/>
              </a:ext>
            </a:extLst>
          </p:cNvPr>
          <p:cNvSpPr>
            <a:spLocks noGrp="1"/>
          </p:cNvSpPr>
          <p:nvPr>
            <p:ph type="sldNum" sz="quarter" idx="12"/>
          </p:nvPr>
        </p:nvSpPr>
        <p:spPr/>
        <p:txBody>
          <a:bodyPr/>
          <a:lstStyle/>
          <a:p>
            <a:fld id="{DBDC07A2-E52F-444D-8E53-192F523EA879}" type="slidenum">
              <a:rPr lang="en-IN" smtClean="0"/>
              <a:t>‹#›</a:t>
            </a:fld>
            <a:endParaRPr lang="en-IN" dirty="0"/>
          </a:p>
        </p:txBody>
      </p:sp>
    </p:spTree>
    <p:extLst>
      <p:ext uri="{BB962C8B-B14F-4D97-AF65-F5344CB8AC3E}">
        <p14:creationId xmlns:p14="http://schemas.microsoft.com/office/powerpoint/2010/main" val="424170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BDDCF-1811-4AAD-340F-53879E3C28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B3A8C6-7260-234F-2BBC-BA8FD8E69C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25659B-1076-264E-551C-1F39C4B65320}"/>
              </a:ext>
            </a:extLst>
          </p:cNvPr>
          <p:cNvSpPr>
            <a:spLocks noGrp="1"/>
          </p:cNvSpPr>
          <p:nvPr>
            <p:ph type="dt" sz="half" idx="10"/>
          </p:nvPr>
        </p:nvSpPr>
        <p:spPr/>
        <p:txBody>
          <a:bodyPr/>
          <a:lstStyle/>
          <a:p>
            <a:fld id="{4FAB0CE3-634C-48D6-851E-E738B8B541B7}" type="datetimeFigureOut">
              <a:rPr lang="en-IN" smtClean="0"/>
              <a:t>08-08-2025</a:t>
            </a:fld>
            <a:endParaRPr lang="en-IN" dirty="0"/>
          </a:p>
        </p:txBody>
      </p:sp>
      <p:sp>
        <p:nvSpPr>
          <p:cNvPr id="5" name="Footer Placeholder 4">
            <a:extLst>
              <a:ext uri="{FF2B5EF4-FFF2-40B4-BE49-F238E27FC236}">
                <a16:creationId xmlns:a16="http://schemas.microsoft.com/office/drawing/2014/main" id="{02D5BC50-C9CC-1F12-B22B-1235162FA6F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4108432-EBEF-ADD1-FB82-980FE67EE3C0}"/>
              </a:ext>
            </a:extLst>
          </p:cNvPr>
          <p:cNvSpPr>
            <a:spLocks noGrp="1"/>
          </p:cNvSpPr>
          <p:nvPr>
            <p:ph type="sldNum" sz="quarter" idx="12"/>
          </p:nvPr>
        </p:nvSpPr>
        <p:spPr/>
        <p:txBody>
          <a:bodyPr/>
          <a:lstStyle/>
          <a:p>
            <a:fld id="{DBDC07A2-E52F-444D-8E53-192F523EA879}" type="slidenum">
              <a:rPr lang="en-IN" smtClean="0"/>
              <a:t>‹#›</a:t>
            </a:fld>
            <a:endParaRPr lang="en-IN" dirty="0"/>
          </a:p>
        </p:txBody>
      </p:sp>
    </p:spTree>
    <p:extLst>
      <p:ext uri="{BB962C8B-B14F-4D97-AF65-F5344CB8AC3E}">
        <p14:creationId xmlns:p14="http://schemas.microsoft.com/office/powerpoint/2010/main" val="287904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6F894E-2B71-84DB-DEBF-3F8BE6A1F5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6AC5FE-F2A5-08E5-5F6F-2892593AFE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FC803F-744E-38A1-33F8-DCAD95B550DD}"/>
              </a:ext>
            </a:extLst>
          </p:cNvPr>
          <p:cNvSpPr>
            <a:spLocks noGrp="1"/>
          </p:cNvSpPr>
          <p:nvPr>
            <p:ph type="dt" sz="half" idx="10"/>
          </p:nvPr>
        </p:nvSpPr>
        <p:spPr/>
        <p:txBody>
          <a:bodyPr/>
          <a:lstStyle/>
          <a:p>
            <a:fld id="{4FAB0CE3-634C-48D6-851E-E738B8B541B7}" type="datetimeFigureOut">
              <a:rPr lang="en-IN" smtClean="0"/>
              <a:t>08-08-2025</a:t>
            </a:fld>
            <a:endParaRPr lang="en-IN" dirty="0"/>
          </a:p>
        </p:txBody>
      </p:sp>
      <p:sp>
        <p:nvSpPr>
          <p:cNvPr id="5" name="Footer Placeholder 4">
            <a:extLst>
              <a:ext uri="{FF2B5EF4-FFF2-40B4-BE49-F238E27FC236}">
                <a16:creationId xmlns:a16="http://schemas.microsoft.com/office/drawing/2014/main" id="{C48789F9-4D74-9815-7FF4-A32364F708C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11879EE-3307-67AB-C449-DC1354BA0144}"/>
              </a:ext>
            </a:extLst>
          </p:cNvPr>
          <p:cNvSpPr>
            <a:spLocks noGrp="1"/>
          </p:cNvSpPr>
          <p:nvPr>
            <p:ph type="sldNum" sz="quarter" idx="12"/>
          </p:nvPr>
        </p:nvSpPr>
        <p:spPr/>
        <p:txBody>
          <a:bodyPr/>
          <a:lstStyle/>
          <a:p>
            <a:fld id="{DBDC07A2-E52F-444D-8E53-192F523EA879}" type="slidenum">
              <a:rPr lang="en-IN" smtClean="0"/>
              <a:t>‹#›</a:t>
            </a:fld>
            <a:endParaRPr lang="en-IN" dirty="0"/>
          </a:p>
        </p:txBody>
      </p:sp>
    </p:spTree>
    <p:extLst>
      <p:ext uri="{BB962C8B-B14F-4D97-AF65-F5344CB8AC3E}">
        <p14:creationId xmlns:p14="http://schemas.microsoft.com/office/powerpoint/2010/main" val="1798555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D89FF-F958-7375-1C57-E0689610F7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8ADEF6-8D49-37FF-6ED3-E1C659912D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1399BF-C896-CFC1-0EC1-945195D9E832}"/>
              </a:ext>
            </a:extLst>
          </p:cNvPr>
          <p:cNvSpPr>
            <a:spLocks noGrp="1"/>
          </p:cNvSpPr>
          <p:nvPr>
            <p:ph type="dt" sz="half" idx="10"/>
          </p:nvPr>
        </p:nvSpPr>
        <p:spPr/>
        <p:txBody>
          <a:bodyPr/>
          <a:lstStyle/>
          <a:p>
            <a:fld id="{4FAB0CE3-634C-48D6-851E-E738B8B541B7}" type="datetimeFigureOut">
              <a:rPr lang="en-IN" smtClean="0"/>
              <a:t>08-08-2025</a:t>
            </a:fld>
            <a:endParaRPr lang="en-IN" dirty="0"/>
          </a:p>
        </p:txBody>
      </p:sp>
      <p:sp>
        <p:nvSpPr>
          <p:cNvPr id="5" name="Footer Placeholder 4">
            <a:extLst>
              <a:ext uri="{FF2B5EF4-FFF2-40B4-BE49-F238E27FC236}">
                <a16:creationId xmlns:a16="http://schemas.microsoft.com/office/drawing/2014/main" id="{B0567095-414D-C487-9E26-9CD6A0DD078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9A2D8CF-24FE-B8F0-781C-71679B71C0CC}"/>
              </a:ext>
            </a:extLst>
          </p:cNvPr>
          <p:cNvSpPr>
            <a:spLocks noGrp="1"/>
          </p:cNvSpPr>
          <p:nvPr>
            <p:ph type="sldNum" sz="quarter" idx="12"/>
          </p:nvPr>
        </p:nvSpPr>
        <p:spPr/>
        <p:txBody>
          <a:bodyPr/>
          <a:lstStyle/>
          <a:p>
            <a:fld id="{DBDC07A2-E52F-444D-8E53-192F523EA879}" type="slidenum">
              <a:rPr lang="en-IN" smtClean="0"/>
              <a:t>‹#›</a:t>
            </a:fld>
            <a:endParaRPr lang="en-IN" dirty="0"/>
          </a:p>
        </p:txBody>
      </p:sp>
    </p:spTree>
    <p:extLst>
      <p:ext uri="{BB962C8B-B14F-4D97-AF65-F5344CB8AC3E}">
        <p14:creationId xmlns:p14="http://schemas.microsoft.com/office/powerpoint/2010/main" val="911144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E4F92-A311-0C60-E6A1-51BE8EA942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C32453A-A73A-F850-0CE0-38D0C7953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4AEBC6-C430-44DA-662C-2AE715A30FC3}"/>
              </a:ext>
            </a:extLst>
          </p:cNvPr>
          <p:cNvSpPr>
            <a:spLocks noGrp="1"/>
          </p:cNvSpPr>
          <p:nvPr>
            <p:ph type="dt" sz="half" idx="10"/>
          </p:nvPr>
        </p:nvSpPr>
        <p:spPr/>
        <p:txBody>
          <a:bodyPr/>
          <a:lstStyle/>
          <a:p>
            <a:fld id="{4FAB0CE3-634C-48D6-851E-E738B8B541B7}" type="datetimeFigureOut">
              <a:rPr lang="en-IN" smtClean="0"/>
              <a:t>08-08-2025</a:t>
            </a:fld>
            <a:endParaRPr lang="en-IN" dirty="0"/>
          </a:p>
        </p:txBody>
      </p:sp>
      <p:sp>
        <p:nvSpPr>
          <p:cNvPr id="5" name="Footer Placeholder 4">
            <a:extLst>
              <a:ext uri="{FF2B5EF4-FFF2-40B4-BE49-F238E27FC236}">
                <a16:creationId xmlns:a16="http://schemas.microsoft.com/office/drawing/2014/main" id="{417B2644-A2B5-2395-D519-4892F6A0270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3390365-BED8-B005-35AA-EBE63DCFA94A}"/>
              </a:ext>
            </a:extLst>
          </p:cNvPr>
          <p:cNvSpPr>
            <a:spLocks noGrp="1"/>
          </p:cNvSpPr>
          <p:nvPr>
            <p:ph type="sldNum" sz="quarter" idx="12"/>
          </p:nvPr>
        </p:nvSpPr>
        <p:spPr/>
        <p:txBody>
          <a:bodyPr/>
          <a:lstStyle/>
          <a:p>
            <a:fld id="{DBDC07A2-E52F-444D-8E53-192F523EA879}" type="slidenum">
              <a:rPr lang="en-IN" smtClean="0"/>
              <a:t>‹#›</a:t>
            </a:fld>
            <a:endParaRPr lang="en-IN" dirty="0"/>
          </a:p>
        </p:txBody>
      </p:sp>
    </p:spTree>
    <p:extLst>
      <p:ext uri="{BB962C8B-B14F-4D97-AF65-F5344CB8AC3E}">
        <p14:creationId xmlns:p14="http://schemas.microsoft.com/office/powerpoint/2010/main" val="2307113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EBFD9-5D31-0181-CC2E-98A8E92EFF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B0928F-AD54-93F7-206C-43BEE4E32F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8B85A16-D1FC-0DD1-A584-EC5F72ABEC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4D2187-9E6E-CE4F-A86C-5AE287771720}"/>
              </a:ext>
            </a:extLst>
          </p:cNvPr>
          <p:cNvSpPr>
            <a:spLocks noGrp="1"/>
          </p:cNvSpPr>
          <p:nvPr>
            <p:ph type="dt" sz="half" idx="10"/>
          </p:nvPr>
        </p:nvSpPr>
        <p:spPr/>
        <p:txBody>
          <a:bodyPr/>
          <a:lstStyle/>
          <a:p>
            <a:fld id="{4FAB0CE3-634C-48D6-851E-E738B8B541B7}" type="datetimeFigureOut">
              <a:rPr lang="en-IN" smtClean="0"/>
              <a:t>08-08-2025</a:t>
            </a:fld>
            <a:endParaRPr lang="en-IN" dirty="0"/>
          </a:p>
        </p:txBody>
      </p:sp>
      <p:sp>
        <p:nvSpPr>
          <p:cNvPr id="6" name="Footer Placeholder 5">
            <a:extLst>
              <a:ext uri="{FF2B5EF4-FFF2-40B4-BE49-F238E27FC236}">
                <a16:creationId xmlns:a16="http://schemas.microsoft.com/office/drawing/2014/main" id="{52B508B1-6EF6-D8A1-B830-A0FF6B5E02E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25AE6CB-A565-A250-A738-78528500339E}"/>
              </a:ext>
            </a:extLst>
          </p:cNvPr>
          <p:cNvSpPr>
            <a:spLocks noGrp="1"/>
          </p:cNvSpPr>
          <p:nvPr>
            <p:ph type="sldNum" sz="quarter" idx="12"/>
          </p:nvPr>
        </p:nvSpPr>
        <p:spPr/>
        <p:txBody>
          <a:bodyPr/>
          <a:lstStyle/>
          <a:p>
            <a:fld id="{DBDC07A2-E52F-444D-8E53-192F523EA879}" type="slidenum">
              <a:rPr lang="en-IN" smtClean="0"/>
              <a:t>‹#›</a:t>
            </a:fld>
            <a:endParaRPr lang="en-IN" dirty="0"/>
          </a:p>
        </p:txBody>
      </p:sp>
    </p:spTree>
    <p:extLst>
      <p:ext uri="{BB962C8B-B14F-4D97-AF65-F5344CB8AC3E}">
        <p14:creationId xmlns:p14="http://schemas.microsoft.com/office/powerpoint/2010/main" val="4040255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4BFDD-E7FB-7E8B-61B8-308A133A5A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358FBB-EF4D-709F-5138-26796DDB45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ACF820-272A-2857-42C6-6F6A43B8CB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8F825E-77A6-056A-C298-9CCA54FF6A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29F45E-6293-98B3-AB1A-E6D34D4454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E4262CF-9DDA-2FAA-BC36-BE969A7B64C1}"/>
              </a:ext>
            </a:extLst>
          </p:cNvPr>
          <p:cNvSpPr>
            <a:spLocks noGrp="1"/>
          </p:cNvSpPr>
          <p:nvPr>
            <p:ph type="dt" sz="half" idx="10"/>
          </p:nvPr>
        </p:nvSpPr>
        <p:spPr/>
        <p:txBody>
          <a:bodyPr/>
          <a:lstStyle/>
          <a:p>
            <a:fld id="{4FAB0CE3-634C-48D6-851E-E738B8B541B7}" type="datetimeFigureOut">
              <a:rPr lang="en-IN" smtClean="0"/>
              <a:t>08-08-2025</a:t>
            </a:fld>
            <a:endParaRPr lang="en-IN" dirty="0"/>
          </a:p>
        </p:txBody>
      </p:sp>
      <p:sp>
        <p:nvSpPr>
          <p:cNvPr id="8" name="Footer Placeholder 7">
            <a:extLst>
              <a:ext uri="{FF2B5EF4-FFF2-40B4-BE49-F238E27FC236}">
                <a16:creationId xmlns:a16="http://schemas.microsoft.com/office/drawing/2014/main" id="{BFD85385-4303-22C1-B7FA-CCB0C4A705FD}"/>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AE79C1D7-C02C-FF9C-F1A1-03D2A718921B}"/>
              </a:ext>
            </a:extLst>
          </p:cNvPr>
          <p:cNvSpPr>
            <a:spLocks noGrp="1"/>
          </p:cNvSpPr>
          <p:nvPr>
            <p:ph type="sldNum" sz="quarter" idx="12"/>
          </p:nvPr>
        </p:nvSpPr>
        <p:spPr/>
        <p:txBody>
          <a:bodyPr/>
          <a:lstStyle/>
          <a:p>
            <a:fld id="{DBDC07A2-E52F-444D-8E53-192F523EA879}" type="slidenum">
              <a:rPr lang="en-IN" smtClean="0"/>
              <a:t>‹#›</a:t>
            </a:fld>
            <a:endParaRPr lang="en-IN" dirty="0"/>
          </a:p>
        </p:txBody>
      </p:sp>
    </p:spTree>
    <p:extLst>
      <p:ext uri="{BB962C8B-B14F-4D97-AF65-F5344CB8AC3E}">
        <p14:creationId xmlns:p14="http://schemas.microsoft.com/office/powerpoint/2010/main" val="2911353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DD121-A8F3-B02F-E96B-50595A5AB19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0A788C6-A866-E889-F7F9-77EDEE60C222}"/>
              </a:ext>
            </a:extLst>
          </p:cNvPr>
          <p:cNvSpPr>
            <a:spLocks noGrp="1"/>
          </p:cNvSpPr>
          <p:nvPr>
            <p:ph type="dt" sz="half" idx="10"/>
          </p:nvPr>
        </p:nvSpPr>
        <p:spPr/>
        <p:txBody>
          <a:bodyPr/>
          <a:lstStyle/>
          <a:p>
            <a:fld id="{4FAB0CE3-634C-48D6-851E-E738B8B541B7}" type="datetimeFigureOut">
              <a:rPr lang="en-IN" smtClean="0"/>
              <a:t>08-08-2025</a:t>
            </a:fld>
            <a:endParaRPr lang="en-IN" dirty="0"/>
          </a:p>
        </p:txBody>
      </p:sp>
      <p:sp>
        <p:nvSpPr>
          <p:cNvPr id="4" name="Footer Placeholder 3">
            <a:extLst>
              <a:ext uri="{FF2B5EF4-FFF2-40B4-BE49-F238E27FC236}">
                <a16:creationId xmlns:a16="http://schemas.microsoft.com/office/drawing/2014/main" id="{2E69A123-230D-0835-9F63-19BFB5065ADE}"/>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57BA48E-51FE-588E-92A5-5567220E862C}"/>
              </a:ext>
            </a:extLst>
          </p:cNvPr>
          <p:cNvSpPr>
            <a:spLocks noGrp="1"/>
          </p:cNvSpPr>
          <p:nvPr>
            <p:ph type="sldNum" sz="quarter" idx="12"/>
          </p:nvPr>
        </p:nvSpPr>
        <p:spPr/>
        <p:txBody>
          <a:bodyPr/>
          <a:lstStyle/>
          <a:p>
            <a:fld id="{DBDC07A2-E52F-444D-8E53-192F523EA879}" type="slidenum">
              <a:rPr lang="en-IN" smtClean="0"/>
              <a:t>‹#›</a:t>
            </a:fld>
            <a:endParaRPr lang="en-IN" dirty="0"/>
          </a:p>
        </p:txBody>
      </p:sp>
    </p:spTree>
    <p:extLst>
      <p:ext uri="{BB962C8B-B14F-4D97-AF65-F5344CB8AC3E}">
        <p14:creationId xmlns:p14="http://schemas.microsoft.com/office/powerpoint/2010/main" val="273276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3EF84D-1192-C931-8EDA-163B6EAEBF1F}"/>
              </a:ext>
            </a:extLst>
          </p:cNvPr>
          <p:cNvSpPr>
            <a:spLocks noGrp="1"/>
          </p:cNvSpPr>
          <p:nvPr>
            <p:ph type="dt" sz="half" idx="10"/>
          </p:nvPr>
        </p:nvSpPr>
        <p:spPr/>
        <p:txBody>
          <a:bodyPr/>
          <a:lstStyle/>
          <a:p>
            <a:fld id="{4FAB0CE3-634C-48D6-851E-E738B8B541B7}" type="datetimeFigureOut">
              <a:rPr lang="en-IN" smtClean="0"/>
              <a:t>08-08-2025</a:t>
            </a:fld>
            <a:endParaRPr lang="en-IN" dirty="0"/>
          </a:p>
        </p:txBody>
      </p:sp>
      <p:sp>
        <p:nvSpPr>
          <p:cNvPr id="3" name="Footer Placeholder 2">
            <a:extLst>
              <a:ext uri="{FF2B5EF4-FFF2-40B4-BE49-F238E27FC236}">
                <a16:creationId xmlns:a16="http://schemas.microsoft.com/office/drawing/2014/main" id="{3F694555-3D9C-6704-6FAB-1D5A0F53A160}"/>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3838CCE9-5571-90A3-3FA1-680B4E750D50}"/>
              </a:ext>
            </a:extLst>
          </p:cNvPr>
          <p:cNvSpPr>
            <a:spLocks noGrp="1"/>
          </p:cNvSpPr>
          <p:nvPr>
            <p:ph type="sldNum" sz="quarter" idx="12"/>
          </p:nvPr>
        </p:nvSpPr>
        <p:spPr/>
        <p:txBody>
          <a:bodyPr/>
          <a:lstStyle/>
          <a:p>
            <a:fld id="{DBDC07A2-E52F-444D-8E53-192F523EA879}" type="slidenum">
              <a:rPr lang="en-IN" smtClean="0"/>
              <a:t>‹#›</a:t>
            </a:fld>
            <a:endParaRPr lang="en-IN" dirty="0"/>
          </a:p>
        </p:txBody>
      </p:sp>
    </p:spTree>
    <p:extLst>
      <p:ext uri="{BB962C8B-B14F-4D97-AF65-F5344CB8AC3E}">
        <p14:creationId xmlns:p14="http://schemas.microsoft.com/office/powerpoint/2010/main" val="3988643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835A7-EBC1-7FC4-81C3-65AB4C1467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FFC7E04-0734-8948-6A0A-BCC10E551C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D26163-1B6D-45BA-73E0-3FC7277051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5DAD37-0233-0F98-3B2F-1EAA40B3A975}"/>
              </a:ext>
            </a:extLst>
          </p:cNvPr>
          <p:cNvSpPr>
            <a:spLocks noGrp="1"/>
          </p:cNvSpPr>
          <p:nvPr>
            <p:ph type="dt" sz="half" idx="10"/>
          </p:nvPr>
        </p:nvSpPr>
        <p:spPr/>
        <p:txBody>
          <a:bodyPr/>
          <a:lstStyle/>
          <a:p>
            <a:fld id="{4FAB0CE3-634C-48D6-851E-E738B8B541B7}" type="datetimeFigureOut">
              <a:rPr lang="en-IN" smtClean="0"/>
              <a:t>08-08-2025</a:t>
            </a:fld>
            <a:endParaRPr lang="en-IN" dirty="0"/>
          </a:p>
        </p:txBody>
      </p:sp>
      <p:sp>
        <p:nvSpPr>
          <p:cNvPr id="6" name="Footer Placeholder 5">
            <a:extLst>
              <a:ext uri="{FF2B5EF4-FFF2-40B4-BE49-F238E27FC236}">
                <a16:creationId xmlns:a16="http://schemas.microsoft.com/office/drawing/2014/main" id="{CAA97154-86BC-79A3-F73F-8973DA2CC1C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4E90805-CB91-6A11-DC9A-19E22308592A}"/>
              </a:ext>
            </a:extLst>
          </p:cNvPr>
          <p:cNvSpPr>
            <a:spLocks noGrp="1"/>
          </p:cNvSpPr>
          <p:nvPr>
            <p:ph type="sldNum" sz="quarter" idx="12"/>
          </p:nvPr>
        </p:nvSpPr>
        <p:spPr/>
        <p:txBody>
          <a:bodyPr/>
          <a:lstStyle/>
          <a:p>
            <a:fld id="{DBDC07A2-E52F-444D-8E53-192F523EA879}" type="slidenum">
              <a:rPr lang="en-IN" smtClean="0"/>
              <a:t>‹#›</a:t>
            </a:fld>
            <a:endParaRPr lang="en-IN" dirty="0"/>
          </a:p>
        </p:txBody>
      </p:sp>
    </p:spTree>
    <p:extLst>
      <p:ext uri="{BB962C8B-B14F-4D97-AF65-F5344CB8AC3E}">
        <p14:creationId xmlns:p14="http://schemas.microsoft.com/office/powerpoint/2010/main" val="3079134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31C89-AE13-2F62-F464-8016CF247E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06C679-873A-DAF4-2298-3226BE283C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A785DD-3259-EB26-8012-8855F4C807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08FCC6-8043-B07B-18EE-7B0F991EA5D3}"/>
              </a:ext>
            </a:extLst>
          </p:cNvPr>
          <p:cNvSpPr>
            <a:spLocks noGrp="1"/>
          </p:cNvSpPr>
          <p:nvPr>
            <p:ph type="dt" sz="half" idx="10"/>
          </p:nvPr>
        </p:nvSpPr>
        <p:spPr/>
        <p:txBody>
          <a:bodyPr/>
          <a:lstStyle/>
          <a:p>
            <a:fld id="{4FAB0CE3-634C-48D6-851E-E738B8B541B7}" type="datetimeFigureOut">
              <a:rPr lang="en-IN" smtClean="0"/>
              <a:t>08-08-2025</a:t>
            </a:fld>
            <a:endParaRPr lang="en-IN" dirty="0"/>
          </a:p>
        </p:txBody>
      </p:sp>
      <p:sp>
        <p:nvSpPr>
          <p:cNvPr id="6" name="Footer Placeholder 5">
            <a:extLst>
              <a:ext uri="{FF2B5EF4-FFF2-40B4-BE49-F238E27FC236}">
                <a16:creationId xmlns:a16="http://schemas.microsoft.com/office/drawing/2014/main" id="{F9ECE4D1-8693-7B0A-82D5-27D4970D3A9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2EB368B-379F-6989-E9E5-2F0E4DFB9CC8}"/>
              </a:ext>
            </a:extLst>
          </p:cNvPr>
          <p:cNvSpPr>
            <a:spLocks noGrp="1"/>
          </p:cNvSpPr>
          <p:nvPr>
            <p:ph type="sldNum" sz="quarter" idx="12"/>
          </p:nvPr>
        </p:nvSpPr>
        <p:spPr/>
        <p:txBody>
          <a:bodyPr/>
          <a:lstStyle/>
          <a:p>
            <a:fld id="{DBDC07A2-E52F-444D-8E53-192F523EA879}" type="slidenum">
              <a:rPr lang="en-IN" smtClean="0"/>
              <a:t>‹#›</a:t>
            </a:fld>
            <a:endParaRPr lang="en-IN" dirty="0"/>
          </a:p>
        </p:txBody>
      </p:sp>
    </p:spTree>
    <p:extLst>
      <p:ext uri="{BB962C8B-B14F-4D97-AF65-F5344CB8AC3E}">
        <p14:creationId xmlns:p14="http://schemas.microsoft.com/office/powerpoint/2010/main" val="1105660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B29F22-FB87-D199-0BBE-50D5603AE5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FE018E-1892-3803-A4AC-B589221F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17596C-069B-06BD-7E82-BC75984ADF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AB0CE3-634C-48D6-851E-E738B8B541B7}" type="datetimeFigureOut">
              <a:rPr lang="en-IN" smtClean="0"/>
              <a:t>08-08-2025</a:t>
            </a:fld>
            <a:endParaRPr lang="en-IN" dirty="0"/>
          </a:p>
        </p:txBody>
      </p:sp>
      <p:sp>
        <p:nvSpPr>
          <p:cNvPr id="5" name="Footer Placeholder 4">
            <a:extLst>
              <a:ext uri="{FF2B5EF4-FFF2-40B4-BE49-F238E27FC236}">
                <a16:creationId xmlns:a16="http://schemas.microsoft.com/office/drawing/2014/main" id="{CCBA9075-07B8-73C5-83AB-9AB7077CFD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D3F2B0C1-9BF0-E924-A3C8-3C68B6D17E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DC07A2-E52F-444D-8E53-192F523EA879}" type="slidenum">
              <a:rPr lang="en-IN" smtClean="0"/>
              <a:t>‹#›</a:t>
            </a:fld>
            <a:endParaRPr lang="en-IN" dirty="0"/>
          </a:p>
        </p:txBody>
      </p:sp>
    </p:spTree>
    <p:extLst>
      <p:ext uri="{BB962C8B-B14F-4D97-AF65-F5344CB8AC3E}">
        <p14:creationId xmlns:p14="http://schemas.microsoft.com/office/powerpoint/2010/main" val="3259774107"/>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50C01F-2B6F-4146-BF3C-0227716EA291}"/>
              </a:ext>
            </a:extLst>
          </p:cNvPr>
          <p:cNvSpPr txBox="1"/>
          <p:nvPr/>
        </p:nvSpPr>
        <p:spPr>
          <a:xfrm>
            <a:off x="968648" y="1278087"/>
            <a:ext cx="9658351" cy="908647"/>
          </a:xfrm>
          <a:prstGeom prst="rect">
            <a:avLst/>
          </a:prstGeom>
          <a:noFill/>
        </p:spPr>
        <p:txBody>
          <a:bodyPr wrap="square" rtlCol="0">
            <a:spAutoFit/>
          </a:bodyPr>
          <a:lstStyle/>
          <a:p>
            <a:pPr algn="ctr">
              <a:lnSpc>
                <a:spcPct val="150000"/>
              </a:lnSpc>
            </a:pPr>
            <a:r>
              <a:rPr lang="en-US" sz="4000" b="1" dirty="0">
                <a:solidFill>
                  <a:schemeClr val="tx1">
                    <a:lumMod val="95000"/>
                    <a:lumOff val="5000"/>
                  </a:schemeClr>
                </a:solidFill>
                <a:latin typeface="Algerian" panose="04020705040A02060702" pitchFamily="82" charset="0"/>
                <a:ea typeface="Cascadia Code" panose="020B0609020000020004" pitchFamily="49" charset="0"/>
                <a:cs typeface="Cascadia Code" panose="020B0609020000020004" pitchFamily="49" charset="0"/>
              </a:rPr>
              <a:t>Life Science</a:t>
            </a:r>
          </a:p>
        </p:txBody>
      </p:sp>
      <p:sp>
        <p:nvSpPr>
          <p:cNvPr id="6" name="TextBox 5">
            <a:extLst>
              <a:ext uri="{FF2B5EF4-FFF2-40B4-BE49-F238E27FC236}">
                <a16:creationId xmlns:a16="http://schemas.microsoft.com/office/drawing/2014/main" id="{7C8E8E4D-5F2D-43D6-A7E1-BDF1D5C16406}"/>
              </a:ext>
            </a:extLst>
          </p:cNvPr>
          <p:cNvSpPr txBox="1"/>
          <p:nvPr/>
        </p:nvSpPr>
        <p:spPr>
          <a:xfrm>
            <a:off x="2950264" y="2186734"/>
            <a:ext cx="5695121" cy="3165290"/>
          </a:xfrm>
          <a:prstGeom prst="rect">
            <a:avLst/>
          </a:prstGeom>
          <a:noFill/>
        </p:spPr>
        <p:txBody>
          <a:bodyPr wrap="square" rtlCol="0">
            <a:spAutoFit/>
          </a:bodyPr>
          <a:lstStyle/>
          <a:p>
            <a:pPr algn="ctr"/>
            <a:endParaRPr lang="en-US" sz="2400" dirty="0">
              <a:solidFill>
                <a:srgbClr val="C00000"/>
              </a:solidFill>
              <a:latin typeface="Times New Roman" panose="02020603050405020304" pitchFamily="18" charset="0"/>
              <a:cs typeface="Times New Roman" panose="02020603050405020304" pitchFamily="18" charset="0"/>
            </a:endParaRPr>
          </a:p>
          <a:p>
            <a:pPr algn="ctr">
              <a:lnSpc>
                <a:spcPct val="150000"/>
              </a:lnSpc>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Arogyadhama Presentation On </a:t>
            </a:r>
          </a:p>
          <a:p>
            <a:pPr algn="ctr">
              <a:lnSpc>
                <a:spcPct val="150000"/>
              </a:lnSpc>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Chronic Low Back Pain (CLBP)</a:t>
            </a:r>
          </a:p>
          <a:p>
            <a:pPr algn="ctr">
              <a:lnSpc>
                <a:spcPct val="150000"/>
              </a:lnSpc>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Section E-BHAVANA </a:t>
            </a:r>
          </a:p>
          <a:p>
            <a:pPr algn="ctr">
              <a:lnSpc>
                <a:spcPct val="150000"/>
              </a:lnSpc>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Life Science</a:t>
            </a:r>
          </a:p>
          <a:p>
            <a:pPr algn="ctr">
              <a:lnSpc>
                <a:spcPct val="150000"/>
              </a:lnSpc>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6F7AE8C-953B-4ECF-A814-F1CEAB907C72}"/>
              </a:ext>
            </a:extLst>
          </p:cNvPr>
          <p:cNvSpPr txBox="1"/>
          <p:nvPr/>
        </p:nvSpPr>
        <p:spPr>
          <a:xfrm>
            <a:off x="4295699" y="5829784"/>
            <a:ext cx="3600602" cy="430887"/>
          </a:xfrm>
          <a:prstGeom prst="rect">
            <a:avLst/>
          </a:prstGeom>
          <a:noFill/>
        </p:spPr>
        <p:txBody>
          <a:bodyPr wrap="none" rtlCol="0">
            <a:spAutoFit/>
          </a:bodyPr>
          <a:lstStyle/>
          <a:p>
            <a:pPr algn="ctr"/>
            <a:r>
              <a:rPr lang="en-US" sz="2200" b="1" dirty="0">
                <a:solidFill>
                  <a:srgbClr val="002060"/>
                </a:solidFill>
                <a:latin typeface="Times New Roman" panose="02020603050405020304" pitchFamily="18" charset="0"/>
                <a:cs typeface="Times New Roman" panose="02020603050405020304" pitchFamily="18" charset="0"/>
              </a:rPr>
              <a:t>Presented By: Mridhul TP ; </a:t>
            </a:r>
          </a:p>
        </p:txBody>
      </p:sp>
      <p:sp>
        <p:nvSpPr>
          <p:cNvPr id="8" name="TextBox 7">
            <a:extLst>
              <a:ext uri="{FF2B5EF4-FFF2-40B4-BE49-F238E27FC236}">
                <a16:creationId xmlns:a16="http://schemas.microsoft.com/office/drawing/2014/main" id="{154ECBC4-5F23-4BCF-BBD2-3DB5F60B3EDD}"/>
              </a:ext>
            </a:extLst>
          </p:cNvPr>
          <p:cNvSpPr txBox="1"/>
          <p:nvPr/>
        </p:nvSpPr>
        <p:spPr>
          <a:xfrm>
            <a:off x="0" y="0"/>
            <a:ext cx="3139440" cy="58928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CASE STUDY 2</a:t>
            </a:r>
            <a:endParaRPr lang="en-IN" sz="32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52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26D299-60DC-45C9-8E0A-3E1DF8C83DB6}"/>
              </a:ext>
            </a:extLst>
          </p:cNvPr>
          <p:cNvSpPr txBox="1"/>
          <p:nvPr/>
        </p:nvSpPr>
        <p:spPr>
          <a:xfrm>
            <a:off x="428625" y="0"/>
            <a:ext cx="9505950" cy="646330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3.8 Physical Examination:</a:t>
            </a:r>
          </a:p>
          <a:p>
            <a:pPr marL="342900" indent="-342900" algn="just"/>
            <a:r>
              <a:rPr lang="en-US" sz="2000" dirty="0">
                <a:solidFill>
                  <a:srgbClr val="003399"/>
                </a:solidFill>
                <a:latin typeface="Times New Roman" panose="02020603050405020304" pitchFamily="18" charset="0"/>
                <a:cs typeface="Times New Roman" panose="02020603050405020304" pitchFamily="18" charset="0"/>
              </a:rPr>
              <a:t>	</a:t>
            </a: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	1. Vital Signs</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a. Pulse: </a:t>
            </a:r>
            <a:r>
              <a:rPr lang="en-US" sz="2000" dirty="0">
                <a:latin typeface="Times New Roman" panose="02020603050405020304" pitchFamily="18" charset="0"/>
                <a:cs typeface="Times New Roman" panose="02020603050405020304" pitchFamily="18" charset="0"/>
              </a:rPr>
              <a:t>79 beats/minute</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b. Respirator Rate: </a:t>
            </a:r>
            <a:r>
              <a:rPr lang="en-US" sz="2000" dirty="0">
                <a:latin typeface="Times New Roman" panose="02020603050405020304" pitchFamily="18" charset="0"/>
                <a:cs typeface="Times New Roman" panose="02020603050405020304" pitchFamily="18" charset="0"/>
              </a:rPr>
              <a:t>22 cycles/minute</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	c. Blood Pressure: </a:t>
            </a:r>
            <a:r>
              <a:rPr lang="en-US" sz="2000" dirty="0">
                <a:latin typeface="Times New Roman" panose="02020603050405020304" pitchFamily="18" charset="0"/>
                <a:cs typeface="Times New Roman" panose="02020603050405020304" pitchFamily="18" charset="0"/>
              </a:rPr>
              <a:t>129/77 mmHg</a:t>
            </a: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	2. Anthropometric Measurements</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	a. Height: </a:t>
            </a:r>
            <a:r>
              <a:rPr lang="en-US" sz="2000" dirty="0">
                <a:latin typeface="Times New Roman" panose="02020603050405020304" pitchFamily="18" charset="0"/>
                <a:cs typeface="Times New Roman" panose="02020603050405020304" pitchFamily="18" charset="0"/>
              </a:rPr>
              <a:t>167 centimeters</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b. Weight: </a:t>
            </a:r>
            <a:r>
              <a:rPr lang="en-US" sz="2000" dirty="0">
                <a:latin typeface="Times New Roman" panose="02020603050405020304" pitchFamily="18" charset="0"/>
                <a:cs typeface="Times New Roman" panose="02020603050405020304" pitchFamily="18" charset="0"/>
              </a:rPr>
              <a:t>79.5 kg.</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c. Body Mass Index (BMI) kg/m</a:t>
            </a:r>
            <a:r>
              <a:rPr lang="en-US" sz="2000" baseline="30000" dirty="0">
                <a:solidFill>
                  <a:srgbClr val="003399"/>
                </a:solidFill>
                <a:latin typeface="Times New Roman" panose="02020603050405020304" pitchFamily="18" charset="0"/>
                <a:cs typeface="Times New Roman" panose="02020603050405020304" pitchFamily="18" charset="0"/>
              </a:rPr>
              <a:t>2</a:t>
            </a:r>
            <a:r>
              <a:rPr lang="en-US" sz="2000" dirty="0">
                <a:solidFill>
                  <a:srgbClr val="003399"/>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28.5</a:t>
            </a: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3.9 Investigations and findings:</a:t>
            </a:r>
            <a:r>
              <a:rPr lang="en-US" sz="2000" dirty="0">
                <a:effectLst/>
                <a:latin typeface="Times New Roman" panose="02020603050405020304" pitchFamily="18" charset="0"/>
                <a:ea typeface="Calibri" panose="020F0502020204030204" pitchFamily="34" charset="0"/>
              </a:rPr>
              <a:t> </a:t>
            </a:r>
          </a:p>
          <a:p>
            <a:pPr marL="342900" indent="-342900" algn="just">
              <a:buFont typeface="Wingdings" panose="05000000000000000000" pitchFamily="2" charset="2"/>
              <a:buChar char="ü"/>
            </a:pPr>
            <a:r>
              <a:rPr lang="en-US" sz="2000" dirty="0">
                <a:latin typeface="Times New Roman" panose="02020603050405020304" pitchFamily="18" charset="0"/>
                <a:ea typeface="Calibri" panose="020F0502020204030204" pitchFamily="34" charset="0"/>
              </a:rPr>
              <a:t>	</a:t>
            </a:r>
            <a:r>
              <a:rPr lang="en-US" sz="2000" dirty="0">
                <a:effectLst/>
                <a:latin typeface="Times New Roman" panose="02020603050405020304" pitchFamily="18" charset="0"/>
                <a:ea typeface="Calibri" panose="020F0502020204030204" pitchFamily="34" charset="0"/>
              </a:rPr>
              <a:t>Nothing significant in MRI scan.</a:t>
            </a:r>
            <a:r>
              <a:rPr lang="en-US" sz="2000" b="1" dirty="0">
                <a:solidFill>
                  <a:srgbClr val="003399"/>
                </a:solidFill>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A unified single</a:t>
            </a:r>
            <a:r>
              <a:rPr lang="en-US" sz="1800" dirty="0">
                <a:effectLst/>
                <a:latin typeface="Times New Roman" panose="02020603050405020304" pitchFamily="18" charset="0"/>
                <a:ea typeface="Calibri" panose="020F0502020204030204" pitchFamily="34" charset="0"/>
              </a:rPr>
              <a:t> cause couldn't be identified. Hence, we assumes that work related stress , lack    	of exercises , over wight ,  food habit, sedentary life style are resulting the Chronic Low back 	pain for th</a:t>
            </a:r>
            <a:r>
              <a:rPr lang="en-US" dirty="0">
                <a:latin typeface="Times New Roman" panose="02020603050405020304" pitchFamily="18" charset="0"/>
                <a:ea typeface="Calibri" panose="020F0502020204030204" pitchFamily="34" charset="0"/>
              </a:rPr>
              <a:t>e patient</a:t>
            </a:r>
            <a:r>
              <a:rPr lang="en-US" sz="1800" dirty="0">
                <a:effectLst/>
                <a:latin typeface="Times New Roman" panose="02020603050405020304" pitchFamily="18" charset="0"/>
                <a:ea typeface="Calibri" panose="020F0502020204030204" pitchFamily="34" charset="0"/>
              </a:rPr>
              <a:t>.</a:t>
            </a: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4. Final Diagnosis: </a:t>
            </a:r>
            <a:r>
              <a:rPr lang="en-SG" sz="2000" dirty="0">
                <a:latin typeface="Times New Roman" panose="02020603050405020304" pitchFamily="18" charset="0"/>
                <a:ea typeface="Calibri" panose="020F0502020204030204" pitchFamily="34" charset="0"/>
                <a:cs typeface="Times New Roman" panose="02020603050405020304" pitchFamily="18" charset="0"/>
              </a:rPr>
              <a:t>Non Specific </a:t>
            </a: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Chronic Low back pain.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endParaRPr lang="en-US" sz="2000" dirty="0">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3877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7EA15B-1ED9-484F-87D1-18649FC100F7}"/>
              </a:ext>
            </a:extLst>
          </p:cNvPr>
          <p:cNvSpPr txBox="1"/>
          <p:nvPr/>
        </p:nvSpPr>
        <p:spPr>
          <a:xfrm>
            <a:off x="476250" y="216396"/>
            <a:ext cx="9944100" cy="65556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	5.Treatment/Management:</a:t>
            </a: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	Yoga:</a:t>
            </a:r>
          </a:p>
          <a:p>
            <a:pPr marL="342900" indent="-342900" algn="just"/>
            <a:r>
              <a:rPr lang="en-US" sz="2000" dirty="0">
                <a:solidFill>
                  <a:srgbClr val="C00000"/>
                </a:solidFill>
                <a:latin typeface="Times New Roman" panose="02020603050405020304" pitchFamily="18" charset="0"/>
                <a:cs typeface="Times New Roman" panose="02020603050405020304" pitchFamily="18" charset="0"/>
              </a:rPr>
              <a:t>	</a:t>
            </a:r>
            <a:r>
              <a:rPr lang="en-US" sz="2000" b="1" dirty="0">
                <a:solidFill>
                  <a:srgbClr val="003399"/>
                </a:solidFill>
                <a:latin typeface="Times New Roman" panose="02020603050405020304" pitchFamily="18" charset="0"/>
                <a:cs typeface="Times New Roman" panose="02020603050405020304" pitchFamily="18" charset="0"/>
              </a:rPr>
              <a:t>Annamaya Level / Physical : </a:t>
            </a:r>
            <a:r>
              <a:rPr lang="en-US" sz="2000" dirty="0">
                <a:latin typeface="Times New Roman" panose="02020603050405020304" pitchFamily="18" charset="0"/>
                <a:cs typeface="Times New Roman" panose="02020603050405020304" pitchFamily="18" charset="0"/>
              </a:rPr>
              <a:t>Special technique for back ,nee and neck pain</a:t>
            </a:r>
            <a:r>
              <a:rPr lang="en-US" sz="2000" b="1" dirty="0">
                <a:solidFill>
                  <a:srgbClr val="003399"/>
                </a:solidFill>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	Pranamaya Level /Breathing : </a:t>
            </a:r>
            <a:r>
              <a:rPr lang="en-US" sz="2000" dirty="0">
                <a:latin typeface="Times New Roman" panose="02020603050405020304" pitchFamily="18" charset="0"/>
                <a:cs typeface="Times New Roman" panose="02020603050405020304" pitchFamily="18" charset="0"/>
              </a:rPr>
              <a:t>Pranamaya and Breathing practices to improve</a:t>
            </a:r>
          </a:p>
          <a:p>
            <a:pPr marL="342900" indent="-342900" algn="just"/>
            <a:r>
              <a:rPr lang="en-US" sz="2000" dirty="0">
                <a:latin typeface="Times New Roman" panose="02020603050405020304" pitchFamily="18" charset="0"/>
                <a:cs typeface="Times New Roman" panose="02020603050405020304" pitchFamily="18" charset="0"/>
              </a:rPr>
              <a:t>	lung function.</a:t>
            </a:r>
            <a:endParaRPr lang="en-US" sz="2000" dirty="0">
              <a:highlight>
                <a:srgbClr val="FFFF00"/>
              </a:highlight>
              <a:latin typeface="Times New Roman" panose="02020603050405020304" pitchFamily="18" charset="0"/>
              <a:cs typeface="Times New Roman" panose="02020603050405020304" pitchFamily="18" charset="0"/>
            </a:endParaRPr>
          </a:p>
          <a:p>
            <a:pPr marL="342900" indent="-342900" algn="just"/>
            <a:r>
              <a:rPr lang="en-US" sz="2000" dirty="0">
                <a:latin typeface="Times New Roman" panose="02020603050405020304" pitchFamily="18" charset="0"/>
                <a:cs typeface="Times New Roman" panose="02020603050405020304" pitchFamily="18" charset="0"/>
              </a:rPr>
              <a:t>	</a:t>
            </a:r>
            <a:r>
              <a:rPr lang="en-US" sz="2000" b="1" dirty="0">
                <a:solidFill>
                  <a:srgbClr val="003399"/>
                </a:solidFill>
                <a:latin typeface="Times New Roman" panose="02020603050405020304" pitchFamily="18" charset="0"/>
                <a:cs typeface="Times New Roman" panose="02020603050405020304" pitchFamily="18" charset="0"/>
              </a:rPr>
              <a:t>Pranamaya Level /Breathing : </a:t>
            </a:r>
            <a:r>
              <a:rPr lang="en-US" sz="2000" dirty="0">
                <a:latin typeface="Times New Roman" panose="02020603050405020304" pitchFamily="18" charset="0"/>
                <a:cs typeface="Times New Roman" panose="02020603050405020304" pitchFamily="18" charset="0"/>
              </a:rPr>
              <a:t>Pranamaya and Breathing practices to improve lung function.</a:t>
            </a: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	Manonmaya Level / Meditation : </a:t>
            </a:r>
            <a:r>
              <a:rPr lang="en-US" sz="2000" dirty="0">
                <a:latin typeface="Times New Roman" panose="02020603050405020304" pitchFamily="18" charset="0"/>
                <a:cs typeface="Times New Roman" panose="02020603050405020304" pitchFamily="18" charset="0"/>
              </a:rPr>
              <a:t>Om, cyclic Meditation, MSRT , PET</a:t>
            </a:r>
          </a:p>
          <a:p>
            <a:pPr marL="342900" indent="-342900" algn="just"/>
            <a:r>
              <a:rPr lang="en-US" sz="2000" dirty="0">
                <a:latin typeface="Times New Roman" panose="02020603050405020304" pitchFamily="18" charset="0"/>
                <a:cs typeface="Times New Roman" panose="02020603050405020304" pitchFamily="18" charset="0"/>
              </a:rPr>
              <a:t>	</a:t>
            </a:r>
            <a:r>
              <a:rPr lang="en-US" sz="2000" b="1" dirty="0">
                <a:solidFill>
                  <a:srgbClr val="003399"/>
                </a:solidFill>
                <a:latin typeface="Times New Roman" panose="02020603050405020304" pitchFamily="18" charset="0"/>
                <a:cs typeface="Times New Roman" panose="02020603050405020304" pitchFamily="18" charset="0"/>
              </a:rPr>
              <a:t>Vijnanamaya Level / Counselling : </a:t>
            </a:r>
            <a:r>
              <a:rPr lang="en-US" sz="2000" dirty="0">
                <a:latin typeface="Times New Roman" panose="02020603050405020304" pitchFamily="18" charset="0"/>
                <a:cs typeface="Times New Roman" panose="02020603050405020304" pitchFamily="18" charset="0"/>
              </a:rPr>
              <a:t>Read and follow bhakti yoga ,karma yoga and jnana Yoga and rajayoga for life style modification.</a:t>
            </a:r>
          </a:p>
          <a:p>
            <a:pPr marL="342900" indent="-342900" algn="just"/>
            <a:r>
              <a:rPr lang="en-US" sz="2000" dirty="0">
                <a:latin typeface="Times New Roman" panose="02020603050405020304" pitchFamily="18" charset="0"/>
                <a:cs typeface="Times New Roman" panose="02020603050405020304" pitchFamily="18" charset="0"/>
              </a:rPr>
              <a:t>	</a:t>
            </a:r>
            <a:r>
              <a:rPr lang="en-US" sz="2000" b="1" dirty="0">
                <a:solidFill>
                  <a:srgbClr val="003399"/>
                </a:solidFill>
                <a:latin typeface="Times New Roman" panose="02020603050405020304" pitchFamily="18" charset="0"/>
                <a:cs typeface="Times New Roman" panose="02020603050405020304" pitchFamily="18" charset="0"/>
              </a:rPr>
              <a:t>Anandamaya Level/ Self : </a:t>
            </a:r>
            <a:r>
              <a:rPr lang="en-US" sz="2000" dirty="0">
                <a:latin typeface="Times New Roman" panose="02020603050405020304" pitchFamily="18" charset="0"/>
                <a:cs typeface="Times New Roman" panose="02020603050405020304" pitchFamily="18" charset="0"/>
              </a:rPr>
              <a:t>Find </a:t>
            </a:r>
            <a:r>
              <a:rPr lang="en-SG" sz="2000" dirty="0">
                <a:latin typeface="Times New Roman" panose="02020603050405020304" pitchFamily="18" charset="0"/>
                <a:cs typeface="Times New Roman" panose="02020603050405020304" pitchFamily="18" charset="0"/>
              </a:rPr>
              <a:t>enjoyment </a:t>
            </a:r>
            <a:r>
              <a:rPr lang="en-SG" sz="1800" dirty="0">
                <a:effectLst/>
                <a:latin typeface="Times New Roman" panose="02020603050405020304" pitchFamily="18" charset="0"/>
                <a:ea typeface="Calibri" panose="020F0502020204030204" pitchFamily="34" charset="0"/>
              </a:rPr>
              <a:t>in all and to realize the happiness is within</a:t>
            </a:r>
            <a:endParaRPr lang="en-US" sz="2000" b="1" dirty="0">
              <a:solidFill>
                <a:srgbClr val="003399"/>
              </a:solidFill>
              <a:latin typeface="Times New Roman" panose="02020603050405020304" pitchFamily="18" charset="0"/>
              <a:cs typeface="Times New Roman" panose="02020603050405020304" pitchFamily="18" charset="0"/>
            </a:endParaRPr>
          </a:p>
          <a:p>
            <a:pPr marL="342900" indent="-342900" algn="just"/>
            <a:r>
              <a:rPr lang="en-US" sz="2000" dirty="0">
                <a:highlight>
                  <a:srgbClr val="FFFF00"/>
                </a:highlight>
                <a:latin typeface="Times New Roman" panose="02020603050405020304" pitchFamily="18" charset="0"/>
                <a:cs typeface="Times New Roman" panose="02020603050405020304" pitchFamily="18" charset="0"/>
              </a:rPr>
              <a:t>	</a:t>
            </a: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Diet: Yogic Diet:</a:t>
            </a: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Ahara : </a:t>
            </a:r>
            <a:r>
              <a:rPr lang="en-US" sz="2000" dirty="0">
                <a:latin typeface="Times New Roman" panose="02020603050405020304" pitchFamily="18" charset="0"/>
                <a:cs typeface="Times New Roman" panose="02020603050405020304" pitchFamily="18" charset="0"/>
              </a:rPr>
              <a:t>Satvik diet</a:t>
            </a: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dirty="0">
                <a:solidFill>
                  <a:srgbClr val="003399"/>
                </a:solidFill>
                <a:latin typeface="Times New Roman" panose="02020603050405020304" pitchFamily="18" charset="0"/>
                <a:cs typeface="Times New Roman" panose="02020603050405020304" pitchFamily="18" charset="0"/>
              </a:rPr>
              <a:t>Food to avoid : </a:t>
            </a:r>
            <a:r>
              <a:rPr lang="en-US" sz="2000" dirty="0">
                <a:latin typeface="Times New Roman" panose="02020603050405020304" pitchFamily="18" charset="0"/>
                <a:cs typeface="Times New Roman" panose="02020603050405020304" pitchFamily="18" charset="0"/>
              </a:rPr>
              <a:t>oily , Spicy , junks , processed and packed food.</a:t>
            </a: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dirty="0">
                <a:solidFill>
                  <a:srgbClr val="003399"/>
                </a:solidFill>
                <a:latin typeface="Times New Roman" panose="02020603050405020304" pitchFamily="18" charset="0"/>
                <a:cs typeface="Times New Roman" panose="02020603050405020304" pitchFamily="18" charset="0"/>
              </a:rPr>
              <a:t>Food to consume : </a:t>
            </a:r>
          </a:p>
          <a:p>
            <a:pPr marL="342900" indent="-342900" algn="just"/>
            <a:r>
              <a:rPr lang="en-US" sz="2000" dirty="0">
                <a:latin typeface="Times New Roman" panose="02020603050405020304" pitchFamily="18" charset="0"/>
                <a:cs typeface="Times New Roman" panose="02020603050405020304" pitchFamily="18" charset="0"/>
              </a:rPr>
              <a:t>Vegetable : Rots and tubers , Leafy vegetables.</a:t>
            </a:r>
          </a:p>
          <a:p>
            <a:pPr marL="342900" indent="-342900" algn="just"/>
            <a:endParaRPr lang="en-US" sz="2000" dirty="0">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0692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962F4B-17CF-4F83-9123-CF0C5CF196EB}"/>
              </a:ext>
            </a:extLst>
          </p:cNvPr>
          <p:cNvSpPr txBox="1"/>
          <p:nvPr/>
        </p:nvSpPr>
        <p:spPr>
          <a:xfrm>
            <a:off x="228599" y="127217"/>
            <a:ext cx="9896475" cy="6954596"/>
          </a:xfrm>
          <a:prstGeom prst="rect">
            <a:avLst/>
          </a:prstGeom>
          <a:noFill/>
        </p:spPr>
        <p:txBody>
          <a:bodyPr wrap="square" rtlCol="0">
            <a:spAutoFit/>
          </a:bodyPr>
          <a:lstStyle/>
          <a:p>
            <a:pPr marL="342900" indent="-342900" algn="just"/>
            <a:endParaRPr lang="en-US" sz="2000" dirty="0">
              <a:solidFill>
                <a:srgbClr val="003399"/>
              </a:solidFill>
              <a:latin typeface="Times New Roman" panose="02020603050405020304" pitchFamily="18" charset="0"/>
              <a:cs typeface="Times New Roman" panose="02020603050405020304" pitchFamily="18" charset="0"/>
            </a:endParaRPr>
          </a:p>
          <a:p>
            <a:pPr marL="342900" indent="-342900" algn="just"/>
            <a:r>
              <a:rPr lang="en-US" sz="2000" dirty="0">
                <a:solidFill>
                  <a:srgbClr val="003399"/>
                </a:solidFill>
                <a:latin typeface="Times New Roman" panose="02020603050405020304" pitchFamily="18" charset="0"/>
                <a:cs typeface="Times New Roman" panose="02020603050405020304" pitchFamily="18" charset="0"/>
              </a:rPr>
              <a:t>Greens : </a:t>
            </a:r>
            <a:r>
              <a:rPr lang="en-US" sz="2000" dirty="0">
                <a:latin typeface="Times New Roman" panose="02020603050405020304" pitchFamily="18" charset="0"/>
                <a:cs typeface="Times New Roman" panose="02020603050405020304" pitchFamily="18" charset="0"/>
              </a:rPr>
              <a:t>Spinach , Fenugreek.</a:t>
            </a:r>
          </a:p>
          <a:p>
            <a:pPr marL="342900" indent="-342900" algn="just"/>
            <a:r>
              <a:rPr lang="en-US" sz="2000" dirty="0">
                <a:solidFill>
                  <a:srgbClr val="003399"/>
                </a:solidFill>
                <a:latin typeface="Times New Roman" panose="02020603050405020304" pitchFamily="18" charset="0"/>
                <a:cs typeface="Times New Roman" panose="02020603050405020304" pitchFamily="18" charset="0"/>
              </a:rPr>
              <a:t>Pulses : </a:t>
            </a:r>
            <a:r>
              <a:rPr lang="en-US" sz="2000" dirty="0">
                <a:latin typeface="Times New Roman" panose="02020603050405020304" pitchFamily="18" charset="0"/>
                <a:cs typeface="Times New Roman" panose="02020603050405020304" pitchFamily="18" charset="0"/>
              </a:rPr>
              <a:t>Green Gram, Bengal Grams.</a:t>
            </a:r>
          </a:p>
          <a:p>
            <a:pPr marL="342900" indent="-342900" algn="just"/>
            <a:r>
              <a:rPr lang="en-US" sz="2000" dirty="0">
                <a:solidFill>
                  <a:srgbClr val="003399"/>
                </a:solidFill>
                <a:latin typeface="Times New Roman" panose="02020603050405020304" pitchFamily="18" charset="0"/>
                <a:cs typeface="Times New Roman" panose="02020603050405020304" pitchFamily="18" charset="0"/>
              </a:rPr>
              <a:t>Fruits : </a:t>
            </a:r>
            <a:r>
              <a:rPr lang="en-US" sz="2000" dirty="0">
                <a:latin typeface="Times New Roman" panose="02020603050405020304" pitchFamily="18" charset="0"/>
                <a:cs typeface="Times New Roman" panose="02020603050405020304" pitchFamily="18" charset="0"/>
              </a:rPr>
              <a:t>Papaya, Water melon, water.</a:t>
            </a:r>
          </a:p>
          <a:p>
            <a:pPr marL="342900" indent="-342900" algn="just"/>
            <a:r>
              <a:rPr lang="en-US" sz="2000" dirty="0">
                <a:solidFill>
                  <a:srgbClr val="003399"/>
                </a:solidFill>
                <a:latin typeface="Times New Roman" panose="02020603050405020304" pitchFamily="18" charset="0"/>
                <a:cs typeface="Times New Roman" panose="02020603050405020304" pitchFamily="18" charset="0"/>
              </a:rPr>
              <a:t>Grains : </a:t>
            </a:r>
            <a:r>
              <a:rPr lang="en-US" sz="2000" dirty="0">
                <a:latin typeface="Times New Roman" panose="02020603050405020304" pitchFamily="18" charset="0"/>
                <a:cs typeface="Times New Roman" panose="02020603050405020304" pitchFamily="18" charset="0"/>
              </a:rPr>
              <a:t>Whole Grains Multi grains.</a:t>
            </a:r>
          </a:p>
          <a:p>
            <a:pPr marL="342900" indent="-342900" algn="just"/>
            <a:r>
              <a:rPr lang="en-US" sz="2000" dirty="0">
                <a:solidFill>
                  <a:srgbClr val="003399"/>
                </a:solidFill>
                <a:highlight>
                  <a:srgbClr val="FFFF00"/>
                </a:highlight>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6. Parameters</a:t>
            </a:r>
          </a:p>
          <a:p>
            <a:pPr>
              <a:lnSpc>
                <a:spcPct val="107000"/>
              </a:lnSpc>
              <a:spcAft>
                <a:spcPts val="800"/>
              </a:spcAft>
            </a:pPr>
            <a:r>
              <a:rPr lang="en-SG" sz="1800" b="1" dirty="0">
                <a:effectLst/>
                <a:latin typeface="Times New Roman" panose="02020603050405020304" pitchFamily="18" charset="0"/>
                <a:ea typeface="Calibri" panose="020F0502020204030204" pitchFamily="34" charset="0"/>
                <a:cs typeface="Times New Roman" panose="02020603050405020304" pitchFamily="18" charset="0"/>
              </a:rPr>
              <a:t>All the Details of variables are given below.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5213716-4492-45C4-9FC7-1C4875407B02}"/>
              </a:ext>
            </a:extLst>
          </p:cNvPr>
          <p:cNvSpPr txBox="1"/>
          <p:nvPr/>
        </p:nvSpPr>
        <p:spPr>
          <a:xfrm>
            <a:off x="6916815" y="5443523"/>
            <a:ext cx="3848100" cy="670440"/>
          </a:xfrm>
          <a:prstGeom prst="rect">
            <a:avLst/>
          </a:prstGeom>
          <a:noFill/>
        </p:spPr>
        <p:txBody>
          <a:bodyPr wrap="square" rtlCol="0">
            <a:spAutoFit/>
          </a:bodyPr>
          <a:lstStyle/>
          <a:p>
            <a:pPr>
              <a:lnSpc>
                <a:spcPct val="107000"/>
              </a:lnSpc>
              <a:spcAft>
                <a:spcPts val="800"/>
              </a:spcAft>
            </a:pPr>
            <a:r>
              <a:rPr lang="en-SG" sz="1800" b="1" dirty="0">
                <a:solidFill>
                  <a:srgbClr val="003399"/>
                </a:solidFill>
                <a:effectLst/>
                <a:latin typeface="Times New Roman" panose="02020603050405020304" pitchFamily="18" charset="0"/>
                <a:ea typeface="Calibri" panose="020F0502020204030204" pitchFamily="34" charset="0"/>
                <a:cs typeface="Times New Roman" panose="02020603050405020304" pitchFamily="18" charset="0"/>
              </a:rPr>
              <a:t>Note</a:t>
            </a:r>
            <a:r>
              <a:rPr lang="en-SG" sz="1800" b="1" dirty="0">
                <a:effectLst/>
                <a:latin typeface="Times New Roman" panose="02020603050405020304" pitchFamily="18" charset="0"/>
                <a:ea typeface="Calibri" panose="020F0502020204030204" pitchFamily="34" charset="0"/>
                <a:cs typeface="Times New Roman" panose="02020603050405020304" pitchFamily="18" charset="0"/>
              </a:rPr>
              <a:t>: Percentage change formula: </a:t>
            </a: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((AY-OA) / OA)*100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49031E1F-747B-4300-A40E-73456B42DD1C}"/>
              </a:ext>
            </a:extLst>
          </p:cNvPr>
          <p:cNvPicPr>
            <a:picLocks noChangeAspect="1"/>
          </p:cNvPicPr>
          <p:nvPr/>
        </p:nvPicPr>
        <p:blipFill>
          <a:blip r:embed="rId2"/>
          <a:stretch>
            <a:fillRect/>
          </a:stretch>
        </p:blipFill>
        <p:spPr>
          <a:xfrm>
            <a:off x="267945" y="2862489"/>
            <a:ext cx="6609524" cy="3628571"/>
          </a:xfrm>
          <a:prstGeom prst="rect">
            <a:avLst/>
          </a:prstGeom>
        </p:spPr>
      </p:pic>
    </p:spTree>
    <p:extLst>
      <p:ext uri="{BB962C8B-B14F-4D97-AF65-F5344CB8AC3E}">
        <p14:creationId xmlns:p14="http://schemas.microsoft.com/office/powerpoint/2010/main" val="3703800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AC660B-28C3-4531-9B54-607643F40B81}"/>
              </a:ext>
            </a:extLst>
          </p:cNvPr>
          <p:cNvSpPr txBox="1"/>
          <p:nvPr/>
        </p:nvSpPr>
        <p:spPr>
          <a:xfrm>
            <a:off x="4067175" y="207317"/>
            <a:ext cx="3048000" cy="461665"/>
          </a:xfrm>
          <a:prstGeom prst="rect">
            <a:avLst/>
          </a:prstGeom>
          <a:noFill/>
        </p:spPr>
        <p:txBody>
          <a:bodyPr wrap="square" rtlCol="0">
            <a:spAutoFit/>
          </a:bodyPr>
          <a:lstStyle/>
          <a:p>
            <a:pPr marL="342900" indent="-342900" algn="just"/>
            <a:r>
              <a:rPr lang="en-US" sz="2400" b="1" dirty="0">
                <a:solidFill>
                  <a:srgbClr val="003399"/>
                </a:solidFill>
                <a:latin typeface="Times New Roman" panose="02020603050405020304" pitchFamily="18" charset="0"/>
                <a:cs typeface="Times New Roman" panose="02020603050405020304" pitchFamily="18" charset="0"/>
              </a:rPr>
              <a:t>Graph of Parameters</a:t>
            </a:r>
            <a:endParaRPr 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820DA87-6140-4366-BEF9-0FB500149A9A}"/>
              </a:ext>
            </a:extLst>
          </p:cNvPr>
          <p:cNvPicPr>
            <a:picLocks noChangeAspect="1"/>
          </p:cNvPicPr>
          <p:nvPr/>
        </p:nvPicPr>
        <p:blipFill>
          <a:blip r:embed="rId2"/>
          <a:stretch>
            <a:fillRect/>
          </a:stretch>
        </p:blipFill>
        <p:spPr>
          <a:xfrm>
            <a:off x="0" y="988318"/>
            <a:ext cx="12183650" cy="5107682"/>
          </a:xfrm>
          <a:prstGeom prst="rect">
            <a:avLst/>
          </a:prstGeom>
        </p:spPr>
      </p:pic>
    </p:spTree>
    <p:extLst>
      <p:ext uri="{BB962C8B-B14F-4D97-AF65-F5344CB8AC3E}">
        <p14:creationId xmlns:p14="http://schemas.microsoft.com/office/powerpoint/2010/main" val="862889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FA75D7-217C-41C7-B461-7483E0DBF8C7}"/>
              </a:ext>
            </a:extLst>
          </p:cNvPr>
          <p:cNvSpPr txBox="1"/>
          <p:nvPr/>
        </p:nvSpPr>
        <p:spPr>
          <a:xfrm>
            <a:off x="228599" y="127217"/>
            <a:ext cx="9839326" cy="5355312"/>
          </a:xfrm>
          <a:prstGeom prst="rect">
            <a:avLst/>
          </a:prstGeom>
          <a:noFill/>
        </p:spPr>
        <p:txBody>
          <a:bodyPr wrap="square" rtlCol="0">
            <a:spAutoFit/>
          </a:bodyPr>
          <a:lstStyle/>
          <a:p>
            <a:pPr marL="342900" indent="-342900" algn="just"/>
            <a:endParaRPr lang="en-US" sz="2000" dirty="0">
              <a:latin typeface="Times New Roman" panose="02020603050405020304" pitchFamily="18" charset="0"/>
              <a:cs typeface="Times New Roman" panose="02020603050405020304" pitchFamily="18" charset="0"/>
            </a:endParaRPr>
          </a:p>
          <a:p>
            <a:pPr marL="457200" indent="-457200" algn="just">
              <a:buAutoNum type="arabicPeriod" startAt="7"/>
            </a:pPr>
            <a:r>
              <a:rPr lang="en-US" sz="2000" b="1" dirty="0">
                <a:solidFill>
                  <a:srgbClr val="003399"/>
                </a:solidFill>
                <a:latin typeface="Times New Roman" panose="02020603050405020304" pitchFamily="18" charset="0"/>
                <a:cs typeface="Times New Roman" panose="02020603050405020304" pitchFamily="18" charset="0"/>
              </a:rPr>
              <a:t>Conclusion: </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participant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has chronic nonspecific back pain. Yoga techniques and yogic diet have </a:t>
            </a:r>
            <a:r>
              <a:rPr lang="en-US" dirty="0">
                <a:latin typeface="Times New Roman" panose="02020603050405020304" pitchFamily="18" charset="0"/>
                <a:ea typeface="Calibri" panose="020F0502020204030204" pitchFamily="34" charset="0"/>
                <a:cs typeface="Times New Roman" panose="02020603050405020304" pitchFamily="18" charset="0"/>
              </a:rPr>
              <a:t>been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advised to 	the</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participant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He has certainly caught the concept of yoga way of life and importance of adapting 	in his life that 	has improved his health a lot.</a:t>
            </a:r>
            <a:endParaRPr lang="en-US" sz="2000" dirty="0">
              <a:latin typeface="Times New Roman" panose="02020603050405020304" pitchFamily="18" charset="0"/>
              <a:cs typeface="Times New Roman" panose="02020603050405020304" pitchFamily="18" charset="0"/>
            </a:endParaRPr>
          </a:p>
          <a:p>
            <a:pPr marL="342900" indent="-342900" algn="just"/>
            <a:r>
              <a:rPr lang="en-US" sz="2000" dirty="0">
                <a:highlight>
                  <a:srgbClr val="FFFF00"/>
                </a:highlight>
                <a:latin typeface="Times New Roman" panose="02020603050405020304" pitchFamily="18" charset="0"/>
                <a:cs typeface="Times New Roman" panose="02020603050405020304" pitchFamily="18" charset="0"/>
              </a:rPr>
              <a:t>		</a:t>
            </a:r>
          </a:p>
          <a:p>
            <a:pPr marL="342900" indent="-342900" algn="just"/>
            <a:r>
              <a:rPr lang="en-US" sz="2000" dirty="0">
                <a:latin typeface="Times New Roman" panose="02020603050405020304" pitchFamily="18" charset="0"/>
                <a:cs typeface="Times New Roman" panose="02020603050405020304" pitchFamily="18" charset="0"/>
              </a:rPr>
              <a:t>	</a:t>
            </a:r>
            <a:r>
              <a:rPr lang="en-US" sz="2000" b="1" dirty="0">
                <a:solidFill>
                  <a:srgbClr val="003399"/>
                </a:solidFill>
                <a:latin typeface="Times New Roman" panose="02020603050405020304" pitchFamily="18" charset="0"/>
                <a:cs typeface="Times New Roman" panose="02020603050405020304" pitchFamily="18" charset="0"/>
              </a:rPr>
              <a:t>7.1 Participant’s Feedback: </a:t>
            </a: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When the participant came to Prasanti kutiram, anxious and unhappy about his condition, he had a notion that he would never recover from the pain in his back and legs. After entering the pain portion of his back and neck through the IAYT process, he said that the yogic activities helped him not only to relieve the pain in his back and legs, but also to restore his confidence and get back on track.</a:t>
            </a:r>
          </a:p>
          <a:p>
            <a:pPr marL="342900" indent="-342900" algn="just"/>
            <a:r>
              <a:rPr lang="en-SG" dirty="0">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gn="just"/>
            <a:r>
              <a:rPr lang="en-SG"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b="1" dirty="0">
                <a:solidFill>
                  <a:srgbClr val="003399"/>
                </a:solidFill>
                <a:latin typeface="Times New Roman" panose="02020603050405020304" pitchFamily="18" charset="0"/>
                <a:cs typeface="Times New Roman" panose="02020603050405020304" pitchFamily="18" charset="0"/>
              </a:rPr>
              <a:t>7.2 Practices found beneficial by participant :</a:t>
            </a:r>
          </a:p>
          <a:p>
            <a:pPr marL="342900" indent="-342900" algn="just"/>
            <a:r>
              <a:rPr lang="en-SG" sz="1800" dirty="0">
                <a:effectLst/>
                <a:latin typeface="Times New Roman" panose="02020603050405020304" pitchFamily="18" charset="0"/>
                <a:ea typeface="Calibri" panose="020F0502020204030204" pitchFamily="34" charset="0"/>
                <a:cs typeface="Times New Roman" panose="02020603050405020304" pitchFamily="18" charset="0"/>
              </a:rPr>
              <a:t>	The participant is completely satisfied with IAYT MODULE.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881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066845-7F3E-480E-AB30-9B4482AB518F}"/>
              </a:ext>
            </a:extLst>
          </p:cNvPr>
          <p:cNvSpPr txBox="1"/>
          <p:nvPr/>
        </p:nvSpPr>
        <p:spPr>
          <a:xfrm>
            <a:off x="1009650" y="2241767"/>
            <a:ext cx="8686800" cy="2154436"/>
          </a:xfrm>
          <a:prstGeom prst="rect">
            <a:avLst/>
          </a:prstGeom>
          <a:noFill/>
        </p:spPr>
        <p:txBody>
          <a:bodyPr wrap="square" rtlCol="0">
            <a:spAutoFit/>
          </a:bodyPr>
          <a:lstStyle/>
          <a:p>
            <a:pPr marL="342900" indent="-342900" algn="just"/>
            <a:endParaRPr lang="en-US" sz="4000" dirty="0">
              <a:latin typeface="+mj-lt"/>
            </a:endParaRPr>
          </a:p>
          <a:p>
            <a:pPr marL="342900" indent="-342900" algn="ctr"/>
            <a:r>
              <a:rPr lang="en-US" sz="4000" b="1" dirty="0">
                <a:solidFill>
                  <a:srgbClr val="003399"/>
                </a:solidFill>
                <a:latin typeface="Times New Roman" panose="02020603050405020304" pitchFamily="18" charset="0"/>
                <a:cs typeface="Times New Roman" panose="02020603050405020304" pitchFamily="18" charset="0"/>
              </a:rPr>
              <a:t>Thank You</a:t>
            </a:r>
          </a:p>
          <a:p>
            <a:pPr marL="342900" indent="-342900" algn="just"/>
            <a:endParaRPr lang="en-US" dirty="0"/>
          </a:p>
          <a:p>
            <a:pPr marL="342900" indent="-342900" algn="just"/>
            <a:endParaRPr lang="en-US" dirty="0"/>
          </a:p>
          <a:p>
            <a:pPr marL="342900" indent="-342900" algn="just"/>
            <a:endParaRPr lang="en-US" dirty="0"/>
          </a:p>
        </p:txBody>
      </p:sp>
    </p:spTree>
    <p:extLst>
      <p:ext uri="{BB962C8B-B14F-4D97-AF65-F5344CB8AC3E}">
        <p14:creationId xmlns:p14="http://schemas.microsoft.com/office/powerpoint/2010/main" val="1778961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8CE027-620D-42BB-9BA4-94A4A0CDB9F4}"/>
              </a:ext>
            </a:extLst>
          </p:cNvPr>
          <p:cNvSpPr txBox="1"/>
          <p:nvPr/>
        </p:nvSpPr>
        <p:spPr>
          <a:xfrm>
            <a:off x="647700" y="151179"/>
            <a:ext cx="9182100" cy="61555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2400" b="1" dirty="0">
                <a:solidFill>
                  <a:srgbClr val="002060"/>
                </a:solidFill>
                <a:latin typeface="Times New Roman" panose="02020603050405020304" pitchFamily="18" charset="0"/>
                <a:cs typeface="Times New Roman" panose="02020603050405020304" pitchFamily="18" charset="0"/>
              </a:rPr>
              <a:t>1. Introduction to the Section:</a:t>
            </a:r>
          </a:p>
          <a:p>
            <a:pPr algn="just"/>
            <a:endParaRPr lang="en-US" sz="2400" dirty="0">
              <a:latin typeface="Times New Roman" panose="02020603050405020304" pitchFamily="18" charset="0"/>
              <a:cs typeface="Times New Roman" panose="02020603050405020304" pitchFamily="18" charset="0"/>
            </a:endParaRPr>
          </a:p>
          <a:p>
            <a:pPr marL="342900" indent="-342900" algn="just"/>
            <a:r>
              <a:rPr lang="en-US" sz="2400" dirty="0">
                <a:solidFill>
                  <a:srgbClr val="002060"/>
                </a:solidFill>
                <a:latin typeface="Times New Roman" panose="02020603050405020304" pitchFamily="18" charset="0"/>
                <a:cs typeface="Times New Roman" panose="02020603050405020304" pitchFamily="18" charset="0"/>
              </a:rPr>
              <a:t>1.1	Section Name</a:t>
            </a: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Section-E - </a:t>
            </a:r>
            <a:r>
              <a:rPr lang="en-SG" sz="1800" dirty="0">
                <a:effectLst/>
                <a:latin typeface="Times New Roman" panose="02020603050405020304" pitchFamily="18" charset="0"/>
                <a:ea typeface="Calibri" panose="020F0502020204030204" pitchFamily="34" charset="0"/>
              </a:rPr>
              <a:t>BHAVANA </a:t>
            </a:r>
            <a:r>
              <a:rPr lang="en-US" sz="2400" dirty="0">
                <a:latin typeface="Times New Roman" panose="02020603050405020304" pitchFamily="18" charset="0"/>
                <a:cs typeface="Times New Roman" panose="02020603050405020304" pitchFamily="18" charset="0"/>
              </a:rPr>
              <a:t>(</a:t>
            </a:r>
            <a:r>
              <a:rPr lang="en-SG" sz="2000" dirty="0">
                <a:effectLst/>
                <a:latin typeface="Times New Roman" panose="02020603050405020304" pitchFamily="18" charset="0"/>
                <a:ea typeface="Calibri" panose="020F0502020204030204" pitchFamily="34" charset="0"/>
              </a:rPr>
              <a:t>Back Pain and Neck Pain</a:t>
            </a:r>
            <a:r>
              <a:rPr lang="en-US" sz="2400" dirty="0">
                <a:latin typeface="Times New Roman" panose="02020603050405020304" pitchFamily="18" charset="0"/>
                <a:cs typeface="Times New Roman" panose="02020603050405020304" pitchFamily="18" charset="0"/>
              </a:rPr>
              <a:t> )</a:t>
            </a:r>
          </a:p>
          <a:p>
            <a:pPr marL="342900" indent="-342900" algn="just"/>
            <a:r>
              <a:rPr lang="en-US" sz="2400" dirty="0">
                <a:solidFill>
                  <a:srgbClr val="002060"/>
                </a:solidFill>
                <a:latin typeface="Times New Roman" panose="02020603050405020304" pitchFamily="18" charset="0"/>
                <a:cs typeface="Times New Roman" panose="02020603050405020304" pitchFamily="18" charset="0"/>
              </a:rPr>
              <a:t>1.2	Doctor In-charge: </a:t>
            </a:r>
            <a:r>
              <a:rPr lang="en-SG" sz="2000" dirty="0">
                <a:effectLst/>
                <a:latin typeface="Times New Roman" panose="02020603050405020304" pitchFamily="18" charset="0"/>
                <a:ea typeface="Calibri" panose="020F0502020204030204" pitchFamily="34" charset="0"/>
              </a:rPr>
              <a:t>Dr. Padmini Tekur</a:t>
            </a:r>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400" dirty="0">
                <a:solidFill>
                  <a:srgbClr val="002060"/>
                </a:solidFill>
                <a:latin typeface="Times New Roman" panose="02020603050405020304" pitchFamily="18" charset="0"/>
                <a:cs typeface="Times New Roman" panose="02020603050405020304" pitchFamily="18" charset="0"/>
              </a:rPr>
              <a:t>1.3	Therapist: </a:t>
            </a:r>
            <a:r>
              <a:rPr lang="en-US" sz="2000" dirty="0">
                <a:latin typeface="Times New Roman" panose="02020603050405020304" pitchFamily="18" charset="0"/>
              </a:rPr>
              <a:t>Mr Jalandhar</a:t>
            </a:r>
          </a:p>
          <a:p>
            <a:pPr marL="342900" indent="-342900" algn="just"/>
            <a:r>
              <a:rPr lang="en-US" sz="2400" dirty="0">
                <a:solidFill>
                  <a:srgbClr val="002060"/>
                </a:solidFill>
                <a:latin typeface="Times New Roman" panose="02020603050405020304" pitchFamily="18" charset="0"/>
                <a:cs typeface="Times New Roman" panose="02020603050405020304" pitchFamily="18" charset="0"/>
              </a:rPr>
              <a:t>1.4	Consultant: </a:t>
            </a:r>
            <a:r>
              <a:rPr lang="en-US" sz="2000" dirty="0">
                <a:latin typeface="Times New Roman" panose="02020603050405020304" pitchFamily="18" charset="0"/>
              </a:rPr>
              <a:t>Dr. R. Nagaratna</a:t>
            </a:r>
          </a:p>
          <a:p>
            <a:pPr marL="342900" indent="-342900" algn="just"/>
            <a:endParaRPr lang="en-US" sz="2400"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400" b="1" dirty="0">
                <a:solidFill>
                  <a:srgbClr val="002060"/>
                </a:solidFill>
                <a:latin typeface="Times New Roman" panose="02020603050405020304" pitchFamily="18" charset="0"/>
                <a:cs typeface="Times New Roman" panose="02020603050405020304" pitchFamily="18" charset="0"/>
              </a:rPr>
              <a:t>2. Introduction to the Ailment:</a:t>
            </a:r>
          </a:p>
          <a:p>
            <a:pPr marL="342900" indent="-342900" algn="just"/>
            <a:endParaRPr lang="en-US" sz="2400" dirty="0">
              <a:latin typeface="Times New Roman" panose="02020603050405020304" pitchFamily="18" charset="0"/>
              <a:cs typeface="Times New Roman" panose="02020603050405020304" pitchFamily="18" charset="0"/>
            </a:endParaRPr>
          </a:p>
          <a:p>
            <a:pPr marL="342900" indent="-342900" algn="just"/>
            <a:r>
              <a:rPr lang="en-US" sz="2400" dirty="0">
                <a:solidFill>
                  <a:srgbClr val="002060"/>
                </a:solidFill>
                <a:latin typeface="Times New Roman" panose="02020603050405020304" pitchFamily="18" charset="0"/>
                <a:cs typeface="Times New Roman" panose="02020603050405020304" pitchFamily="18" charset="0"/>
              </a:rPr>
              <a:t>2.1	Definition:</a:t>
            </a:r>
          </a:p>
          <a:p>
            <a:pPr marL="342900" indent="-342900" algn="just"/>
            <a:endParaRPr lang="en-US" sz="2400"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1800" dirty="0">
                <a:effectLst/>
                <a:latin typeface="Times New Roman" panose="02020603050405020304" pitchFamily="18" charset="0"/>
                <a:ea typeface="Calibri" panose="020F0502020204030204" pitchFamily="34" charset="0"/>
              </a:rPr>
              <a:t>	Low back pain defined as pain or stiffness and discomfort, localized below the costal margin and above the inferior gluteal folds, with or without leg pain, and is defined as chronic when it persists for 12 weeks or more. It (Low back pain) is a symptom not a disease, and can result from several different known or unknown abnormalities or diseases.</a:t>
            </a:r>
            <a:r>
              <a:rPr lang="en-US" sz="1800" dirty="0">
                <a:solidFill>
                  <a:srgbClr val="222222"/>
                </a:solidFill>
                <a:effectLst/>
                <a:latin typeface="Times New Roman" panose="02020603050405020304" pitchFamily="18" charset="0"/>
                <a:ea typeface="Calibri" panose="020F0502020204030204" pitchFamily="34" charset="0"/>
              </a:rPr>
              <a:t> </a:t>
            </a:r>
          </a:p>
          <a:p>
            <a:pPr marL="342900" indent="-342900" algn="just"/>
            <a:r>
              <a:rPr lang="en-US" dirty="0">
                <a:solidFill>
                  <a:srgbClr val="222222"/>
                </a:solidFill>
                <a:latin typeface="Times New Roman" panose="02020603050405020304" pitchFamily="18" charset="0"/>
                <a:ea typeface="Calibri" panose="020F0502020204030204" pitchFamily="34" charset="0"/>
              </a:rPr>
              <a:t>	</a:t>
            </a:r>
          </a:p>
          <a:p>
            <a:pPr marL="342900" indent="-342900" algn="just"/>
            <a:r>
              <a:rPr lang="en-US" sz="1800" dirty="0">
                <a:solidFill>
                  <a:srgbClr val="222222"/>
                </a:solidFill>
                <a:effectLst/>
                <a:latin typeface="Times New Roman" panose="02020603050405020304" pitchFamily="18" charset="0"/>
                <a:ea typeface="Calibri" panose="020F0502020204030204" pitchFamily="34" charset="0"/>
              </a:rPr>
              <a:t>	Non-specific back pain is a pain is not due to any specific or underlying diseases that can be found. The pain is not related to any bone injury in the spine.it likely involve the muscles.</a:t>
            </a: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0592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3446C-EAA0-4351-97D6-FB4203513713}"/>
              </a:ext>
            </a:extLst>
          </p:cNvPr>
          <p:cNvSpPr txBox="1"/>
          <p:nvPr/>
        </p:nvSpPr>
        <p:spPr>
          <a:xfrm>
            <a:off x="571500" y="0"/>
            <a:ext cx="9010650" cy="627011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gn="just"/>
            <a:endParaRPr lang="en-US" sz="2000" dirty="0">
              <a:solidFill>
                <a:srgbClr val="C00000"/>
              </a:solidFill>
              <a:latin typeface="Times New Roman" panose="02020603050405020304" pitchFamily="18" charset="0"/>
              <a:cs typeface="Times New Roman" panose="02020603050405020304" pitchFamily="18" charset="0"/>
            </a:endParaRPr>
          </a:p>
          <a:p>
            <a:pPr marL="457200" algn="just">
              <a:lnSpc>
                <a:spcPct val="150000"/>
              </a:lnSpc>
              <a:spcAft>
                <a:spcPts val="800"/>
              </a:spcAft>
            </a:pPr>
            <a:r>
              <a:rPr lang="en-US" sz="2000" b="1" dirty="0">
                <a:solidFill>
                  <a:srgbClr val="002060"/>
                </a:solidFill>
                <a:latin typeface="Times New Roman" panose="02020603050405020304" pitchFamily="18" charset="0"/>
                <a:cs typeface="Times New Roman" panose="02020603050405020304" pitchFamily="18" charset="0"/>
              </a:rPr>
              <a:t>2.2	Causes:</a:t>
            </a:r>
          </a:p>
          <a:p>
            <a:pPr marL="457200" algn="just">
              <a:lnSpc>
                <a:spcPct val="150000"/>
              </a:lnSpc>
              <a:spcAft>
                <a:spcPts val="800"/>
              </a:spcAft>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Most low back pain is the result of an injury, such as muscle sprains or strains due to sudden movements or poor body mechanics while lifting heavy objects.</a:t>
            </a:r>
          </a:p>
          <a:p>
            <a:pPr marL="457200" algn="just">
              <a:lnSpc>
                <a:spcPct val="150000"/>
              </a:lnSpc>
              <a:spcAft>
                <a:spcPts val="800"/>
              </a:spcAft>
            </a:pPr>
            <a:r>
              <a:rPr lang="en-SG" dirty="0">
                <a:latin typeface="Times New Roman" panose="02020603050405020304" pitchFamily="18" charset="0"/>
                <a:ea typeface="Calibri" panose="020F0502020204030204" pitchFamily="34" charset="0"/>
                <a:cs typeface="Times New Roman" panose="02020603050405020304" pitchFamily="18" charset="0"/>
              </a:rPr>
              <a:t>There are theories about psychological and emotional factors causes some kind of physical changes that resulting back pain. </a:t>
            </a: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The stress related back pain is a “psychosomatic</a:t>
            </a:r>
            <a:r>
              <a:rPr lang="en-SG" dirty="0">
                <a:latin typeface="Times New Roman" panose="02020603050405020304" pitchFamily="18" charset="0"/>
                <a:ea typeface="Calibri" panose="020F0502020204030204" pitchFamily="34" charset="0"/>
                <a:cs typeface="Times New Roman" panose="02020603050405020304" pitchFamily="18" charset="0"/>
              </a:rPr>
              <a:t>” or “psycho-physiological” one.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Low back pain can also be the result of certain diseases, such as: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buFont typeface="Symbol" panose="05050102010706020507" pitchFamily="18" charset="2"/>
              <a:buChar char=""/>
            </a:pPr>
            <a:r>
              <a:rPr lang="en-SG" dirty="0">
                <a:effectLst/>
                <a:latin typeface="Times New Roman" panose="02020603050405020304" pitchFamily="18" charset="0"/>
                <a:ea typeface="Calibri" panose="020F0502020204030204" pitchFamily="34" charset="0"/>
                <a:cs typeface="Times New Roman" panose="02020603050405020304" pitchFamily="18" charset="0"/>
              </a:rPr>
              <a:t>Cancer of the spinal cord</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buFont typeface="Symbol" panose="05050102010706020507" pitchFamily="18" charset="2"/>
              <a:buChar char=""/>
            </a:pPr>
            <a:r>
              <a:rPr lang="en-SG" dirty="0">
                <a:effectLst/>
                <a:latin typeface="Times New Roman" panose="02020603050405020304" pitchFamily="18" charset="0"/>
                <a:ea typeface="Calibri" panose="020F0502020204030204" pitchFamily="34" charset="0"/>
                <a:cs typeface="Times New Roman" panose="02020603050405020304" pitchFamily="18" charset="0"/>
              </a:rPr>
              <a:t>A ruptured or herniated disc</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buFont typeface="Symbol" panose="05050102010706020507" pitchFamily="18" charset="2"/>
              <a:buChar char=""/>
            </a:pPr>
            <a:r>
              <a:rPr lang="en-SG" dirty="0">
                <a:effectLst/>
                <a:latin typeface="Times New Roman" panose="02020603050405020304" pitchFamily="18" charset="0"/>
                <a:ea typeface="Calibri" panose="020F0502020204030204" pitchFamily="34" charset="0"/>
                <a:cs typeface="Times New Roman" panose="02020603050405020304" pitchFamily="18" charset="0"/>
              </a:rPr>
              <a:t>Sciatica</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buFont typeface="Symbol" panose="05050102010706020507" pitchFamily="18" charset="2"/>
              <a:buChar char=""/>
            </a:pPr>
            <a:r>
              <a:rPr lang="en-SG" dirty="0">
                <a:effectLst/>
                <a:latin typeface="Times New Roman" panose="02020603050405020304" pitchFamily="18" charset="0"/>
                <a:ea typeface="Calibri" panose="020F0502020204030204" pitchFamily="34" charset="0"/>
                <a:cs typeface="Times New Roman" panose="02020603050405020304" pitchFamily="18" charset="0"/>
              </a:rPr>
              <a:t>Arthritis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buFont typeface="Symbol" panose="05050102010706020507" pitchFamily="18" charset="2"/>
              <a:buChar char=""/>
            </a:pPr>
            <a:r>
              <a:rPr lang="en-SG" dirty="0">
                <a:effectLst/>
                <a:latin typeface="Times New Roman" panose="02020603050405020304" pitchFamily="18" charset="0"/>
                <a:ea typeface="Calibri" panose="020F0502020204030204" pitchFamily="34" charset="0"/>
                <a:cs typeface="Times New Roman" panose="02020603050405020304" pitchFamily="18" charset="0"/>
              </a:rPr>
              <a:t>Kidney infections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spcAft>
                <a:spcPts val="800"/>
              </a:spcAft>
              <a:buFont typeface="Symbol" panose="05050102010706020507" pitchFamily="18" charset="2"/>
              <a:buChar char=""/>
            </a:pPr>
            <a:r>
              <a:rPr lang="en-SG" dirty="0">
                <a:effectLst/>
                <a:latin typeface="Times New Roman" panose="02020603050405020304" pitchFamily="18" charset="0"/>
                <a:ea typeface="Calibri" panose="020F0502020204030204" pitchFamily="34" charset="0"/>
                <a:cs typeface="Times New Roman" panose="02020603050405020304" pitchFamily="18" charset="0"/>
              </a:rPr>
              <a:t>Infections of the spine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9523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DF7D79-121B-4370-9A32-6EC067499274}"/>
              </a:ext>
            </a:extLst>
          </p:cNvPr>
          <p:cNvSpPr txBox="1"/>
          <p:nvPr/>
        </p:nvSpPr>
        <p:spPr>
          <a:xfrm>
            <a:off x="514349" y="187821"/>
            <a:ext cx="8543925" cy="629044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gn="just"/>
            <a:endParaRPr lang="en-US" sz="2000" dirty="0">
              <a:solidFill>
                <a:srgbClr val="C00000"/>
              </a:solidFill>
              <a:latin typeface="Times New Roman" panose="02020603050405020304" pitchFamily="18" charset="0"/>
              <a:cs typeface="Times New Roman" panose="02020603050405020304" pitchFamily="18" charset="0"/>
            </a:endParaRPr>
          </a:p>
          <a:p>
            <a:pPr marL="342900" indent="-342900" algn="just"/>
            <a:r>
              <a:rPr lang="en-SG" sz="1800" dirty="0">
                <a:effectLst/>
                <a:latin typeface="Times New Roman" panose="02020603050405020304" pitchFamily="18" charset="0"/>
                <a:ea typeface="Calibri" panose="020F0502020204030204" pitchFamily="34" charset="0"/>
                <a:cs typeface="Times New Roman" panose="02020603050405020304" pitchFamily="18" charset="0"/>
              </a:rPr>
              <a:t>	Back pain is not a disease but a constellation of symptoms which origins remain in most cases unknown even though risks factors have been identified. </a:t>
            </a:r>
            <a:endParaRPr lang="en-US" sz="2000" b="1" dirty="0">
              <a:solidFill>
                <a:srgbClr val="002060"/>
              </a:solidFill>
              <a:latin typeface="Times New Roman" panose="02020603050405020304" pitchFamily="18" charset="0"/>
              <a:cs typeface="Times New Roman" panose="02020603050405020304" pitchFamily="18" charset="0"/>
            </a:endParaRPr>
          </a:p>
          <a:p>
            <a:pPr marL="342900" indent="-342900" algn="just"/>
            <a:endParaRPr lang="en-US" sz="2000" b="1"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000" b="1" dirty="0">
                <a:solidFill>
                  <a:srgbClr val="002060"/>
                </a:solidFill>
                <a:latin typeface="Times New Roman" panose="02020603050405020304" pitchFamily="18" charset="0"/>
                <a:cs typeface="Times New Roman" panose="02020603050405020304" pitchFamily="18" charset="0"/>
              </a:rPr>
              <a:t>2.3	Signs and Symptoms:</a:t>
            </a:r>
          </a:p>
          <a:p>
            <a:pPr marL="342900" indent="-342900" algn="just"/>
            <a:r>
              <a:rPr lang="en-SG"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gn="just"/>
            <a:r>
              <a:rPr lang="en-SG" dirty="0">
                <a:latin typeface="Times New Roman" panose="02020603050405020304" pitchFamily="18" charset="0"/>
                <a:ea typeface="Calibri" panose="020F0502020204030204" pitchFamily="34" charset="0"/>
                <a:cs typeface="Times New Roman" panose="02020603050405020304" pitchFamily="18" charset="0"/>
              </a:rPr>
              <a:t>	</a:t>
            </a: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The most noticeable symptom of pain in the back and neck is the pain from the spine to the arms and numbness in the fingers or, if pain in the back is present, pain may radiate from the lower back to the buttocks or legs and numbness in the lower limbs and toes. General signs involve weakening of the legs or hands, failure to grasp adequately and to move or to look around may even be signs of something more risk.</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000" b="1" dirty="0">
                <a:solidFill>
                  <a:srgbClr val="002060"/>
                </a:solidFill>
                <a:latin typeface="Times New Roman" panose="02020603050405020304" pitchFamily="18" charset="0"/>
                <a:cs typeface="Times New Roman" panose="02020603050405020304" pitchFamily="18" charset="0"/>
              </a:rPr>
              <a:t>2.4	General line of treatment:</a:t>
            </a:r>
          </a:p>
          <a:p>
            <a:pPr marL="342900" lvl="0" indent="-342900" algn="just">
              <a:lnSpc>
                <a:spcPct val="150000"/>
              </a:lnSpc>
              <a:buFont typeface="Wingdings" panose="05000000000000000000" pitchFamily="2" charset="2"/>
              <a:buChar char="§"/>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muscle relaxants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nonsteroidal anti-inflammatory drugs (NSAIDs)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narcotic drugs such as codeine for pain relief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steroids to reduce inflammation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corticosteroid injections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Antidepressants</a:t>
            </a:r>
            <a:endParaRPr lang="en-US" sz="20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6664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2F27E4-BEED-40AC-86F6-34D7ADD10909}"/>
              </a:ext>
            </a:extLst>
          </p:cNvPr>
          <p:cNvSpPr txBox="1"/>
          <p:nvPr/>
        </p:nvSpPr>
        <p:spPr>
          <a:xfrm>
            <a:off x="514349" y="187821"/>
            <a:ext cx="8543925" cy="638123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lvl="0" indent="-342900" algn="just">
              <a:lnSpc>
                <a:spcPct val="150000"/>
              </a:lnSpc>
              <a:buFont typeface="Wingdings" panose="05000000000000000000" pitchFamily="2" charset="2"/>
              <a:buChar char="§"/>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Paracetamol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Doctor may also prescribe physical therapy, including: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Ø"/>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massage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Ø"/>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stretching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Ø"/>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strengthening exercises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Ø"/>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back and spinal manipulation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000" b="1" dirty="0">
              <a:solidFill>
                <a:srgbClr val="C00000"/>
              </a:solidFill>
              <a:latin typeface="Times New Roman" panose="02020603050405020304" pitchFamily="18" charset="0"/>
              <a:cs typeface="Times New Roman" panose="02020603050405020304" pitchFamily="18" charset="0"/>
            </a:endParaRPr>
          </a:p>
          <a:p>
            <a:pPr algn="just"/>
            <a:r>
              <a:rPr lang="en-US" sz="2000" b="1" dirty="0">
                <a:solidFill>
                  <a:srgbClr val="003399"/>
                </a:solidFill>
                <a:latin typeface="Times New Roman" panose="02020603050405020304" pitchFamily="18" charset="0"/>
                <a:cs typeface="Times New Roman" panose="02020603050405020304" pitchFamily="18" charset="0"/>
              </a:rPr>
              <a:t>3. Case Writing:</a:t>
            </a:r>
          </a:p>
          <a:p>
            <a:pPr algn="just"/>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1.1	Biographic Data:</a:t>
            </a:r>
          </a:p>
          <a:p>
            <a:pPr marL="342900" indent="-342900" algn="just"/>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Name</a:t>
            </a:r>
            <a:r>
              <a:rPr lang="en-US" sz="2000" dirty="0">
                <a:latin typeface="Times New Roman" panose="02020603050405020304" pitchFamily="18" charset="0"/>
                <a:cs typeface="Times New Roman" panose="02020603050405020304" pitchFamily="18" charset="0"/>
              </a:rPr>
              <a:t>: </a:t>
            </a:r>
            <a:r>
              <a:rPr lang="en-SG" sz="1800" dirty="0">
                <a:effectLst/>
                <a:latin typeface="Times New Roman" panose="02020603050405020304" pitchFamily="18" charset="0"/>
                <a:ea typeface="Calibri" panose="020F0502020204030204" pitchFamily="34" charset="0"/>
              </a:rPr>
              <a:t>Ashwin</a:t>
            </a:r>
            <a:endParaRPr lang="en-US" sz="2000" dirty="0">
              <a:latin typeface="Times New Roman" panose="02020603050405020304" pitchFamily="18" charset="0"/>
              <a:cs typeface="Times New Roman" panose="02020603050405020304" pitchFamily="18" charset="0"/>
            </a:endParaRP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Address</a:t>
            </a:r>
            <a:r>
              <a:rPr lang="en-US" sz="2000" dirty="0">
                <a:latin typeface="Times New Roman" panose="02020603050405020304" pitchFamily="18" charset="0"/>
                <a:cs typeface="Times New Roman" panose="02020603050405020304" pitchFamily="18" charset="0"/>
              </a:rPr>
              <a:t>:	 </a:t>
            </a:r>
            <a:r>
              <a:rPr lang="en-SG" sz="1800" dirty="0">
                <a:effectLst/>
                <a:latin typeface="Times New Roman" panose="02020603050405020304" pitchFamily="18" charset="0"/>
                <a:ea typeface="Calibri" panose="020F0502020204030204" pitchFamily="34" charset="0"/>
              </a:rPr>
              <a:t>Bangalore</a:t>
            </a:r>
            <a:endParaRPr lang="en-US" sz="2000" dirty="0">
              <a:latin typeface="Times New Roman" panose="02020603050405020304" pitchFamily="18" charset="0"/>
              <a:cs typeface="Times New Roman" panose="02020603050405020304" pitchFamily="18" charset="0"/>
            </a:endParaRP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Age</a:t>
            </a:r>
            <a:r>
              <a:rPr lang="en-US" sz="2000" dirty="0">
                <a:latin typeface="Times New Roman" panose="02020603050405020304" pitchFamily="18" charset="0"/>
                <a:cs typeface="Times New Roman" panose="02020603050405020304" pitchFamily="18" charset="0"/>
              </a:rPr>
              <a:t>: 28</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Sex</a:t>
            </a:r>
            <a:r>
              <a:rPr lang="en-US" sz="2000" dirty="0">
                <a:latin typeface="Times New Roman" panose="02020603050405020304" pitchFamily="18" charset="0"/>
                <a:cs typeface="Times New Roman" panose="02020603050405020304" pitchFamily="18" charset="0"/>
              </a:rPr>
              <a:t>: Male</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Marital Status</a:t>
            </a:r>
            <a:r>
              <a:rPr lang="en-US" sz="2000" dirty="0">
                <a:latin typeface="Times New Roman" panose="02020603050405020304" pitchFamily="18" charset="0"/>
                <a:cs typeface="Times New Roman" panose="02020603050405020304" pitchFamily="18" charset="0"/>
              </a:rPr>
              <a:t>: Unmarried</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Education</a:t>
            </a:r>
            <a:r>
              <a:rPr lang="en-US" sz="2000" dirty="0">
                <a:latin typeface="Times New Roman" panose="02020603050405020304" pitchFamily="18" charset="0"/>
                <a:cs typeface="Times New Roman" panose="02020603050405020304" pitchFamily="18" charset="0"/>
              </a:rPr>
              <a:t> Qualification: B. tech</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Occupation</a:t>
            </a:r>
            <a:r>
              <a:rPr lang="en-US" sz="2000" dirty="0">
                <a:latin typeface="Times New Roman" panose="02020603050405020304" pitchFamily="18" charset="0"/>
                <a:cs typeface="Times New Roman" panose="02020603050405020304" pitchFamily="18" charset="0"/>
              </a:rPr>
              <a:t>: Software engineer</a:t>
            </a:r>
            <a:endParaRPr lang="en-US" sz="20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6266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CA8CE5-1489-437A-B2B7-9F0EBC07A13C}"/>
              </a:ext>
            </a:extLst>
          </p:cNvPr>
          <p:cNvSpPr txBox="1"/>
          <p:nvPr/>
        </p:nvSpPr>
        <p:spPr>
          <a:xfrm>
            <a:off x="409575" y="369188"/>
            <a:ext cx="8991600" cy="607345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dirty="0">
                <a:solidFill>
                  <a:srgbClr val="003399"/>
                </a:solidFill>
                <a:latin typeface="Times New Roman" panose="02020603050405020304" pitchFamily="18" charset="0"/>
                <a:cs typeface="Times New Roman" panose="02020603050405020304" pitchFamily="18" charset="0"/>
              </a:rPr>
              <a:t>	Date of Admission</a:t>
            </a:r>
            <a:r>
              <a:rPr lang="en-US" sz="2000" dirty="0">
                <a:latin typeface="Times New Roman" panose="02020603050405020304" pitchFamily="18" charset="0"/>
                <a:cs typeface="Times New Roman" panose="02020603050405020304" pitchFamily="18" charset="0"/>
              </a:rPr>
              <a:t>: 14-02-2021</a:t>
            </a:r>
          </a:p>
          <a:p>
            <a:pPr marL="342900" indent="-342900" algn="just"/>
            <a:r>
              <a:rPr lang="en-US" sz="2000" dirty="0">
                <a:solidFill>
                  <a:srgbClr val="003399"/>
                </a:solidFill>
                <a:latin typeface="Times New Roman" panose="02020603050405020304" pitchFamily="18" charset="0"/>
                <a:cs typeface="Times New Roman" panose="02020603050405020304" pitchFamily="18" charset="0"/>
              </a:rPr>
              <a:t>	Date of Discharge</a:t>
            </a:r>
            <a:r>
              <a:rPr lang="en-US" sz="2000" dirty="0">
                <a:latin typeface="Times New Roman" panose="02020603050405020304" pitchFamily="18" charset="0"/>
                <a:cs typeface="Times New Roman" panose="02020603050405020304" pitchFamily="18" charset="0"/>
              </a:rPr>
              <a:t>: Discharge (As on 28-Feb-2021)</a:t>
            </a: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3.2	Chief Complaint: </a:t>
            </a:r>
          </a:p>
          <a:p>
            <a:pPr marL="342900" indent="-342900" algn="just"/>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000" dirty="0">
                <a:latin typeface="Times New Roman" panose="02020603050405020304" pitchFamily="18" charset="0"/>
                <a:cs typeface="Times New Roman" panose="02020603050405020304" pitchFamily="18" charset="0"/>
              </a:rPr>
              <a:t>	Low back pain since 1 year.</a:t>
            </a:r>
            <a:endParaRPr lang="en-US" sz="2000" b="1" dirty="0">
              <a:solidFill>
                <a:srgbClr val="002060"/>
              </a:solidFill>
              <a:latin typeface="Times New Roman" panose="02020603050405020304" pitchFamily="18" charset="0"/>
              <a:cs typeface="Times New Roman" panose="02020603050405020304" pitchFamily="18" charset="0"/>
            </a:endParaRPr>
          </a:p>
          <a:p>
            <a:pPr marL="342900" indent="-342900" algn="just"/>
            <a:endParaRPr lang="en-US" sz="2000" b="1" dirty="0">
              <a:solidFill>
                <a:srgbClr val="003399"/>
              </a:solidFill>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3.3 History of Present Illness:</a:t>
            </a:r>
          </a:p>
          <a:p>
            <a:pPr marL="342900" indent="-342900" algn="just"/>
            <a:endParaRPr lang="en-US" sz="2000" dirty="0">
              <a:solidFill>
                <a:srgbClr val="002060"/>
              </a:solidFill>
              <a:latin typeface="Times New Roman" panose="02020603050405020304" pitchFamily="18"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The patient was apparently normal before 1 year. after that, He has been experiencing recurring Low Back pain.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Now, pain radiate to the both Legs.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Pain Intensify on prolonged sitting, standing, walking , lifting of heavy objects, traveling etc..</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He has Lack of concentration for these days.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endParaRPr lang="en-US"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8223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9CDD93-86FD-43EC-AB55-5E8A84AB8408}"/>
              </a:ext>
            </a:extLst>
          </p:cNvPr>
          <p:cNvSpPr txBox="1"/>
          <p:nvPr/>
        </p:nvSpPr>
        <p:spPr>
          <a:xfrm>
            <a:off x="723900" y="0"/>
            <a:ext cx="8324850" cy="65556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gn="just"/>
            <a:endParaRPr lang="en-US" sz="2000" b="1" dirty="0">
              <a:solidFill>
                <a:srgbClr val="003399"/>
              </a:solidFill>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3.4	Past History:</a:t>
            </a:r>
          </a:p>
          <a:p>
            <a:pPr marL="342900" indent="-342900" algn="just"/>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(1) Childhood disease: </a:t>
            </a: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Nothing Significant</a:t>
            </a:r>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(2) Allergies: </a:t>
            </a: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Nothing Significant</a:t>
            </a:r>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(3) Accidents and Injuries: </a:t>
            </a: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Nothing Significant</a:t>
            </a:r>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(4) Hospitalization: </a:t>
            </a:r>
            <a:r>
              <a:rPr lang="en-US" sz="2000" dirty="0">
                <a:latin typeface="Times New Roman" panose="02020603050405020304" pitchFamily="18" charset="0"/>
                <a:cs typeface="Times New Roman" panose="02020603050405020304" pitchFamily="18" charset="0"/>
              </a:rPr>
              <a:t>No</a:t>
            </a: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(5) Medication: </a:t>
            </a: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Nothing Significant</a:t>
            </a:r>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endParaRPr lang="en-US" sz="2000" b="1" dirty="0">
              <a:solidFill>
                <a:srgbClr val="003399"/>
              </a:solidFill>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3.5	Family History of Illness: </a:t>
            </a:r>
          </a:p>
          <a:p>
            <a:pPr marL="342900" indent="-342900" algn="just"/>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(1) </a:t>
            </a:r>
            <a:r>
              <a:rPr lang="en-US" sz="2000" dirty="0">
                <a:solidFill>
                  <a:srgbClr val="003399"/>
                </a:solidFill>
                <a:latin typeface="Times New Roman" panose="02020603050405020304" pitchFamily="18" charset="0"/>
                <a:cs typeface="Times New Roman" panose="02020603050405020304" pitchFamily="18" charset="0"/>
              </a:rPr>
              <a:t>Paternal</a:t>
            </a:r>
            <a:r>
              <a:rPr lang="en-US" sz="2000" dirty="0">
                <a:solidFill>
                  <a:srgbClr val="002060"/>
                </a:solidFill>
                <a:latin typeface="Times New Roman" panose="02020603050405020304" pitchFamily="18" charset="0"/>
                <a:cs typeface="Times New Roman" panose="02020603050405020304" pitchFamily="18" charset="0"/>
              </a:rPr>
              <a:t>: </a:t>
            </a:r>
            <a:r>
              <a:rPr lang="en-SG" sz="1800" dirty="0">
                <a:effectLst/>
                <a:latin typeface="Times New Roman" panose="02020603050405020304" pitchFamily="18" charset="0"/>
                <a:ea typeface="Calibri" panose="020F0502020204030204" pitchFamily="34" charset="0"/>
              </a:rPr>
              <a:t>Diabetics </a:t>
            </a:r>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(2) </a:t>
            </a:r>
            <a:r>
              <a:rPr lang="en-US" sz="2000" dirty="0">
                <a:solidFill>
                  <a:srgbClr val="003399"/>
                </a:solidFill>
                <a:latin typeface="Times New Roman" panose="02020603050405020304" pitchFamily="18" charset="0"/>
                <a:cs typeface="Times New Roman" panose="02020603050405020304" pitchFamily="18" charset="0"/>
              </a:rPr>
              <a:t>Maternal</a:t>
            </a:r>
            <a:r>
              <a:rPr lang="en-US" sz="2000" dirty="0">
                <a:solidFill>
                  <a:srgbClr val="002060"/>
                </a:solidFill>
                <a:latin typeface="Times New Roman" panose="02020603050405020304" pitchFamily="18" charset="0"/>
                <a:cs typeface="Times New Roman" panose="02020603050405020304" pitchFamily="18" charset="0"/>
              </a:rPr>
              <a:t>: </a:t>
            </a:r>
            <a:r>
              <a:rPr lang="en-SG" sz="1800" dirty="0">
                <a:effectLst/>
                <a:latin typeface="Times New Roman" panose="02020603050405020304" pitchFamily="18" charset="0"/>
                <a:ea typeface="Calibri" panose="020F0502020204030204" pitchFamily="34" charset="0"/>
              </a:rPr>
              <a:t>Obese</a:t>
            </a:r>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(3) </a:t>
            </a:r>
            <a:r>
              <a:rPr lang="en-US" sz="2000" dirty="0">
                <a:solidFill>
                  <a:srgbClr val="003399"/>
                </a:solidFill>
                <a:latin typeface="Times New Roman" panose="02020603050405020304" pitchFamily="18" charset="0"/>
                <a:cs typeface="Times New Roman" panose="02020603050405020304" pitchFamily="18" charset="0"/>
              </a:rPr>
              <a:t>Sibling</a:t>
            </a:r>
            <a:r>
              <a:rPr lang="en-US" sz="2000" dirty="0">
                <a:solidFill>
                  <a:srgbClr val="002060"/>
                </a:solidFill>
                <a:latin typeface="Times New Roman" panose="02020603050405020304" pitchFamily="18" charset="0"/>
                <a:cs typeface="Times New Roman" panose="02020603050405020304" pitchFamily="18" charset="0"/>
              </a:rPr>
              <a:t>: </a:t>
            </a:r>
            <a:r>
              <a:rPr lang="en-SG" sz="1800" dirty="0">
                <a:effectLst/>
                <a:latin typeface="Times New Roman" panose="02020603050405020304" pitchFamily="18" charset="0"/>
                <a:ea typeface="Calibri" panose="020F0502020204030204" pitchFamily="34" charset="0"/>
              </a:rPr>
              <a:t>No</a:t>
            </a:r>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3.6	</a:t>
            </a:r>
            <a:r>
              <a:rPr lang="en-US" sz="2000" b="1" dirty="0">
                <a:solidFill>
                  <a:srgbClr val="003399"/>
                </a:solidFill>
                <a:latin typeface="Times New Roman" panose="02020603050405020304" pitchFamily="18" charset="0"/>
                <a:cs typeface="Times New Roman" panose="02020603050405020304" pitchFamily="18" charset="0"/>
              </a:rPr>
              <a:t>Personal History:</a:t>
            </a: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a:t>
            </a: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rPr>
              <a:t>(1) </a:t>
            </a:r>
            <a:r>
              <a:rPr lang="en-US" sz="2000" b="1" dirty="0">
                <a:solidFill>
                  <a:srgbClr val="003399"/>
                </a:solidFill>
                <a:latin typeface="Times New Roman" panose="02020603050405020304" pitchFamily="18" charset="0"/>
                <a:cs typeface="Times New Roman" panose="02020603050405020304" pitchFamily="18" charset="0"/>
              </a:rPr>
              <a:t>Addictions if any:  </a:t>
            </a:r>
            <a:r>
              <a:rPr lang="en-US" sz="2000" dirty="0">
                <a:solidFill>
                  <a:srgbClr val="002060"/>
                </a:solidFill>
                <a:latin typeface="Times New Roman" panose="02020603050405020304" pitchFamily="18" charset="0"/>
                <a:cs typeface="Times New Roman" panose="02020603050405020304" pitchFamily="18" charset="0"/>
              </a:rPr>
              <a:t>No</a:t>
            </a: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a:t>
            </a: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rPr>
              <a:t>(2) </a:t>
            </a:r>
            <a:r>
              <a:rPr lang="en-US" sz="2000" b="1" dirty="0">
                <a:solidFill>
                  <a:srgbClr val="003399"/>
                </a:solidFill>
                <a:latin typeface="Times New Roman" panose="02020603050405020304" pitchFamily="18" charset="0"/>
                <a:cs typeface="Times New Roman" panose="02020603050405020304" pitchFamily="18" charset="0"/>
              </a:rPr>
              <a:t>Nutrition Pattern:</a:t>
            </a: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a. </a:t>
            </a:r>
            <a:r>
              <a:rPr lang="en-US" sz="2000" dirty="0">
                <a:solidFill>
                  <a:srgbClr val="003399"/>
                </a:solidFill>
                <a:latin typeface="Times New Roman" panose="02020603050405020304" pitchFamily="18" charset="0"/>
                <a:cs typeface="Times New Roman" panose="02020603050405020304" pitchFamily="18" charset="0"/>
              </a:rPr>
              <a:t>Vegetarian/Non-Vegetarian: </a:t>
            </a:r>
            <a:r>
              <a:rPr lang="en-US" sz="2000" dirty="0">
                <a:latin typeface="Times New Roman" panose="02020603050405020304" pitchFamily="18" charset="0"/>
                <a:cs typeface="Times New Roman" panose="02020603050405020304" pitchFamily="18" charset="0"/>
              </a:rPr>
              <a:t>Non - Vegetarian</a:t>
            </a:r>
          </a:p>
        </p:txBody>
      </p:sp>
    </p:spTree>
    <p:extLst>
      <p:ext uri="{BB962C8B-B14F-4D97-AF65-F5344CB8AC3E}">
        <p14:creationId xmlns:p14="http://schemas.microsoft.com/office/powerpoint/2010/main" val="1088125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7E4B49-D26A-4E07-9BC9-0203B30F1DAE}"/>
              </a:ext>
            </a:extLst>
          </p:cNvPr>
          <p:cNvSpPr txBox="1"/>
          <p:nvPr/>
        </p:nvSpPr>
        <p:spPr>
          <a:xfrm>
            <a:off x="400049" y="58846"/>
            <a:ext cx="10106025" cy="65556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b. </a:t>
            </a:r>
            <a:r>
              <a:rPr lang="en-US" sz="2000" dirty="0">
                <a:solidFill>
                  <a:srgbClr val="003399"/>
                </a:solidFill>
                <a:latin typeface="Times New Roman" panose="02020603050405020304" pitchFamily="18" charset="0"/>
                <a:cs typeface="Times New Roman" panose="02020603050405020304" pitchFamily="18" charset="0"/>
              </a:rPr>
              <a:t>Typical daily food intake: </a:t>
            </a:r>
            <a:r>
              <a:rPr lang="en-SG" sz="1800" dirty="0">
                <a:effectLst/>
                <a:latin typeface="Times New Roman" panose="02020603050405020304" pitchFamily="18" charset="0"/>
                <a:ea typeface="Calibri" panose="020F0502020204030204" pitchFamily="34" charset="0"/>
              </a:rPr>
              <a:t>3 times a day. However, mostly skip break-fast</a:t>
            </a:r>
            <a:endParaRPr lang="en-US" sz="2000" dirty="0">
              <a:latin typeface="Times New Roman" panose="02020603050405020304" pitchFamily="18" charset="0"/>
              <a:cs typeface="Times New Roman" panose="02020603050405020304" pitchFamily="18" charset="0"/>
            </a:endParaRP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c. </a:t>
            </a:r>
            <a:r>
              <a:rPr lang="en-US" sz="2000" dirty="0">
                <a:solidFill>
                  <a:srgbClr val="003399"/>
                </a:solidFill>
                <a:latin typeface="Times New Roman" panose="02020603050405020304" pitchFamily="18" charset="0"/>
                <a:cs typeface="Times New Roman" panose="02020603050405020304" pitchFamily="18" charset="0"/>
              </a:rPr>
              <a:t>Typical daily fluid intake: </a:t>
            </a:r>
            <a:r>
              <a:rPr lang="en-SG" sz="1800" dirty="0">
                <a:effectLst/>
                <a:latin typeface="Times New Roman" panose="02020603050405020304" pitchFamily="18" charset="0"/>
                <a:ea typeface="Calibri" panose="020F0502020204030204" pitchFamily="34" charset="0"/>
              </a:rPr>
              <a:t>2 litres.</a:t>
            </a:r>
            <a:endParaRPr lang="en-US" sz="2000" dirty="0">
              <a:latin typeface="Times New Roman" panose="02020603050405020304" pitchFamily="18" charset="0"/>
              <a:cs typeface="Times New Roman" panose="02020603050405020304" pitchFamily="18" charset="0"/>
            </a:endParaRP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d. </a:t>
            </a:r>
            <a:r>
              <a:rPr lang="en-US" sz="2000" dirty="0">
                <a:solidFill>
                  <a:srgbClr val="003399"/>
                </a:solidFill>
                <a:latin typeface="Times New Roman" panose="02020603050405020304" pitchFamily="18" charset="0"/>
                <a:cs typeface="Times New Roman" panose="02020603050405020304" pitchFamily="18" charset="0"/>
              </a:rPr>
              <a:t>Weight loss/gain ? Amount</a:t>
            </a:r>
            <a:r>
              <a:rPr lang="en-US" sz="2000" dirty="0">
                <a:solidFill>
                  <a:srgbClr val="002060"/>
                </a:solidFill>
                <a:latin typeface="Times New Roman" panose="02020603050405020304" pitchFamily="18" charset="0"/>
                <a:cs typeface="Times New Roman" panose="02020603050405020304" pitchFamily="18" charset="0"/>
              </a:rPr>
              <a:t>: </a:t>
            </a:r>
            <a:r>
              <a:rPr lang="en-SG" sz="1800" dirty="0">
                <a:effectLst/>
                <a:latin typeface="Times New Roman" panose="02020603050405020304" pitchFamily="18" charset="0"/>
                <a:ea typeface="Calibri" panose="020F0502020204030204" pitchFamily="34" charset="0"/>
              </a:rPr>
              <a:t>Weight gain 3 kg</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e. </a:t>
            </a:r>
            <a:r>
              <a:rPr lang="en-US" sz="2000" dirty="0">
                <a:solidFill>
                  <a:srgbClr val="003399"/>
                </a:solidFill>
                <a:latin typeface="Times New Roman" panose="02020603050405020304" pitchFamily="18" charset="0"/>
                <a:cs typeface="Times New Roman" panose="02020603050405020304" pitchFamily="18" charset="0"/>
              </a:rPr>
              <a:t>Appetite: </a:t>
            </a:r>
            <a:r>
              <a:rPr lang="en-SG" sz="1800" dirty="0">
                <a:effectLst/>
                <a:latin typeface="Times New Roman" panose="02020603050405020304" pitchFamily="18" charset="0"/>
                <a:ea typeface="Calibri" panose="020F0502020204030204" pitchFamily="34" charset="0"/>
              </a:rPr>
              <a:t>Reduced appetite </a:t>
            </a: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dirty="0">
                <a:latin typeface="Times New Roman" panose="02020603050405020304" pitchFamily="18" charset="0"/>
                <a:cs typeface="Times New Roman" panose="02020603050405020304" pitchFamily="18" charset="0"/>
              </a:rPr>
              <a:t>	</a:t>
            </a:r>
            <a:r>
              <a:rPr lang="en-US" sz="2000" b="1" dirty="0">
                <a:solidFill>
                  <a:srgbClr val="003399"/>
                </a:solidFill>
                <a:latin typeface="Times New Roman" panose="02020603050405020304" pitchFamily="18" charset="0"/>
                <a:cs typeface="Times New Roman" panose="02020603050405020304" pitchFamily="18" charset="0"/>
              </a:rPr>
              <a:t>(3) Elimination Pattern</a:t>
            </a:r>
            <a:r>
              <a:rPr lang="en-US" sz="2000" b="1" dirty="0">
                <a:solidFill>
                  <a:srgbClr val="C00000"/>
                </a:solidFill>
                <a:latin typeface="Times New Roman" panose="02020603050405020304" pitchFamily="18" charset="0"/>
                <a:cs typeface="Times New Roman" panose="02020603050405020304" pitchFamily="18" charset="0"/>
              </a:rPr>
              <a:t>:</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a. Bowel: </a:t>
            </a:r>
            <a:r>
              <a:rPr lang="en-US" sz="2000" dirty="0">
                <a:latin typeface="Times New Roman" panose="02020603050405020304" pitchFamily="18" charset="0"/>
                <a:cs typeface="Times New Roman" panose="02020603050405020304" pitchFamily="18" charset="0"/>
              </a:rPr>
              <a:t>Constipation, Once in a day but </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b. Bladder: </a:t>
            </a:r>
            <a:r>
              <a:rPr lang="en-SG" sz="1800" dirty="0">
                <a:effectLst/>
                <a:latin typeface="Times New Roman" panose="02020603050405020304" pitchFamily="18" charset="0"/>
                <a:ea typeface="Calibri" panose="020F0502020204030204" pitchFamily="34" charset="0"/>
              </a:rPr>
              <a:t>3-4 times / day</a:t>
            </a:r>
            <a:endParaRPr lang="en-US" sz="2000" dirty="0">
              <a:latin typeface="Times New Roman" panose="02020603050405020304" pitchFamily="18" charset="0"/>
              <a:cs typeface="Times New Roman" panose="02020603050405020304" pitchFamily="18" charset="0"/>
            </a:endParaRP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c. Sweat: </a:t>
            </a:r>
            <a:r>
              <a:rPr lang="en-US" sz="2000" dirty="0">
                <a:latin typeface="Times New Roman" panose="02020603050405020304" pitchFamily="18" charset="0"/>
                <a:cs typeface="Times New Roman" panose="02020603050405020304" pitchFamily="18" charset="0"/>
              </a:rPr>
              <a:t>Rarely</a:t>
            </a:r>
          </a:p>
          <a:p>
            <a:pPr marL="342900" indent="-342900" algn="just"/>
            <a:endParaRPr lang="en-US" sz="2000" b="1" dirty="0">
              <a:solidFill>
                <a:srgbClr val="003399"/>
              </a:solidFill>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	(4) Menstrual History: </a:t>
            </a:r>
            <a:r>
              <a:rPr lang="en-US" sz="2000" dirty="0">
                <a:latin typeface="Times New Roman" panose="02020603050405020304" pitchFamily="18" charset="0"/>
                <a:cs typeface="Times New Roman" panose="02020603050405020304" pitchFamily="18" charset="0"/>
              </a:rPr>
              <a:t>Not Applicable </a:t>
            </a:r>
          </a:p>
          <a:p>
            <a:pPr marL="342900" indent="-342900" algn="just"/>
            <a:r>
              <a:rPr lang="en-US" sz="2000" dirty="0">
                <a:latin typeface="Times New Roman" panose="02020603050405020304" pitchFamily="18" charset="0"/>
                <a:cs typeface="Times New Roman" panose="02020603050405020304" pitchFamily="18" charset="0"/>
              </a:rPr>
              <a:t>	</a:t>
            </a: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	(5) Activity-Exercise Pattern:</a:t>
            </a:r>
            <a:r>
              <a:rPr lang="en-US" sz="2000" dirty="0">
                <a:solidFill>
                  <a:srgbClr val="003399"/>
                </a:solidFill>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	a. Duration/Type of exercise: </a:t>
            </a:r>
            <a:r>
              <a:rPr lang="en-US" sz="2000" dirty="0">
                <a:latin typeface="Times New Roman" panose="02020603050405020304" pitchFamily="18" charset="0"/>
                <a:cs typeface="Times New Roman" panose="02020603050405020304" pitchFamily="18" charset="0"/>
              </a:rPr>
              <a:t>Never did before </a:t>
            </a:r>
          </a:p>
          <a:p>
            <a:pPr marL="342900" indent="-342900" algn="just"/>
            <a:r>
              <a:rPr lang="en-US" sz="2000" dirty="0">
                <a:solidFill>
                  <a:srgbClr val="003399"/>
                </a:solidFill>
                <a:latin typeface="Times New Roman" panose="02020603050405020304" pitchFamily="18" charset="0"/>
                <a:cs typeface="Times New Roman" panose="02020603050405020304" pitchFamily="18" charset="0"/>
              </a:rPr>
              <a:t>		b. Spare time activity: </a:t>
            </a:r>
            <a:r>
              <a:rPr lang="en-SG" sz="1800" dirty="0">
                <a:effectLst/>
                <a:latin typeface="Times New Roman" panose="02020603050405020304" pitchFamily="18" charset="0"/>
                <a:ea typeface="Calibri" panose="020F0502020204030204" pitchFamily="34" charset="0"/>
              </a:rPr>
              <a:t>Internet Browsing.</a:t>
            </a:r>
          </a:p>
          <a:p>
            <a:pPr marL="342900" indent="-342900" algn="just"/>
            <a:r>
              <a:rPr lang="en-US" sz="2000" dirty="0">
                <a:latin typeface="Times New Roman" panose="02020603050405020304" pitchFamily="18" charset="0"/>
                <a:cs typeface="Times New Roman" panose="02020603050405020304" pitchFamily="18" charset="0"/>
              </a:rPr>
              <a:t>	</a:t>
            </a:r>
          </a:p>
          <a:p>
            <a:pPr marL="342900" indent="-342900" algn="just"/>
            <a:r>
              <a:rPr lang="en-US" sz="2000" b="1" dirty="0">
                <a:latin typeface="Times New Roman" panose="02020603050405020304" pitchFamily="18" charset="0"/>
                <a:cs typeface="Times New Roman" panose="02020603050405020304" pitchFamily="18" charset="0"/>
              </a:rPr>
              <a:t>	</a:t>
            </a:r>
            <a:r>
              <a:rPr lang="en-US" sz="2000" b="1" dirty="0">
                <a:solidFill>
                  <a:srgbClr val="003399"/>
                </a:solidFill>
                <a:latin typeface="Times New Roman" panose="02020603050405020304" pitchFamily="18" charset="0"/>
                <a:cs typeface="Times New Roman" panose="02020603050405020304" pitchFamily="18" charset="0"/>
              </a:rPr>
              <a:t>(6) Sleep Rest Pattern: </a:t>
            </a:r>
            <a:r>
              <a:rPr lang="en-SG" sz="1800" dirty="0">
                <a:effectLst/>
                <a:latin typeface="Times New Roman" panose="02020603050405020304" pitchFamily="18" charset="0"/>
                <a:ea typeface="Calibri" panose="020F0502020204030204" pitchFamily="34" charset="0"/>
              </a:rPr>
              <a:t>Sound sleep, 7 to 8 hours a day.</a:t>
            </a:r>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3.7 Stress History: </a:t>
            </a:r>
            <a:r>
              <a:rPr lang="en-SG" sz="1800" dirty="0">
                <a:effectLst/>
                <a:latin typeface="Times New Roman" panose="02020603050405020304" pitchFamily="18" charset="0"/>
                <a:ea typeface="Calibri" panose="020F0502020204030204" pitchFamily="34" charset="0"/>
              </a:rPr>
              <a:t>Work related Stress.</a:t>
            </a:r>
          </a:p>
        </p:txBody>
      </p:sp>
    </p:spTree>
    <p:extLst>
      <p:ext uri="{BB962C8B-B14F-4D97-AF65-F5344CB8AC3E}">
        <p14:creationId xmlns:p14="http://schemas.microsoft.com/office/powerpoint/2010/main" val="3035508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26D299-60DC-45C9-8E0A-3E1DF8C83DB6}"/>
              </a:ext>
            </a:extLst>
          </p:cNvPr>
          <p:cNvSpPr txBox="1"/>
          <p:nvPr/>
        </p:nvSpPr>
        <p:spPr>
          <a:xfrm>
            <a:off x="428625" y="0"/>
            <a:ext cx="9505950" cy="646330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3.8 Physical Examination:</a:t>
            </a:r>
          </a:p>
          <a:p>
            <a:pPr marL="342900" indent="-342900" algn="just"/>
            <a:r>
              <a:rPr lang="en-US" sz="2000" dirty="0">
                <a:solidFill>
                  <a:srgbClr val="003399"/>
                </a:solidFill>
                <a:latin typeface="Times New Roman" panose="02020603050405020304" pitchFamily="18" charset="0"/>
                <a:cs typeface="Times New Roman" panose="02020603050405020304" pitchFamily="18" charset="0"/>
              </a:rPr>
              <a:t>	</a:t>
            </a: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	1. Vital Signs</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a. Pulse: </a:t>
            </a:r>
            <a:r>
              <a:rPr lang="en-US" sz="2000" dirty="0">
                <a:latin typeface="Times New Roman" panose="02020603050405020304" pitchFamily="18" charset="0"/>
                <a:cs typeface="Times New Roman" panose="02020603050405020304" pitchFamily="18" charset="0"/>
              </a:rPr>
              <a:t>79 beats/minute</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b. Respirator Rate: </a:t>
            </a:r>
            <a:r>
              <a:rPr lang="en-US" sz="2000" dirty="0">
                <a:latin typeface="Times New Roman" panose="02020603050405020304" pitchFamily="18" charset="0"/>
                <a:cs typeface="Times New Roman" panose="02020603050405020304" pitchFamily="18" charset="0"/>
              </a:rPr>
              <a:t>22 cycles/minute</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	c. Blood Pressure: </a:t>
            </a:r>
            <a:r>
              <a:rPr lang="en-US" sz="2000" dirty="0">
                <a:latin typeface="Times New Roman" panose="02020603050405020304" pitchFamily="18" charset="0"/>
                <a:cs typeface="Times New Roman" panose="02020603050405020304" pitchFamily="18" charset="0"/>
              </a:rPr>
              <a:t>129/77 mmHg</a:t>
            </a: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	2. Anthropometric Measurements</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	a. Height: </a:t>
            </a:r>
            <a:r>
              <a:rPr lang="en-US" sz="2000" dirty="0">
                <a:latin typeface="Times New Roman" panose="02020603050405020304" pitchFamily="18" charset="0"/>
                <a:cs typeface="Times New Roman" panose="02020603050405020304" pitchFamily="18" charset="0"/>
              </a:rPr>
              <a:t>167 centimeters</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b. Weight: </a:t>
            </a:r>
            <a:r>
              <a:rPr lang="en-US" sz="2000" dirty="0">
                <a:latin typeface="Times New Roman" panose="02020603050405020304" pitchFamily="18" charset="0"/>
                <a:cs typeface="Times New Roman" panose="02020603050405020304" pitchFamily="18" charset="0"/>
              </a:rPr>
              <a:t>79.5 kg.</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c. Body Mass Index (BMI) kg/m</a:t>
            </a:r>
            <a:r>
              <a:rPr lang="en-US" sz="2000" baseline="30000" dirty="0">
                <a:solidFill>
                  <a:srgbClr val="003399"/>
                </a:solidFill>
                <a:latin typeface="Times New Roman" panose="02020603050405020304" pitchFamily="18" charset="0"/>
                <a:cs typeface="Times New Roman" panose="02020603050405020304" pitchFamily="18" charset="0"/>
              </a:rPr>
              <a:t>2</a:t>
            </a:r>
            <a:r>
              <a:rPr lang="en-US" sz="2000" dirty="0">
                <a:solidFill>
                  <a:srgbClr val="003399"/>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28.5</a:t>
            </a: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3.9 Investigations and findings:</a:t>
            </a:r>
            <a:r>
              <a:rPr lang="en-US" sz="2000" dirty="0">
                <a:effectLst/>
                <a:latin typeface="Times New Roman" panose="02020603050405020304" pitchFamily="18" charset="0"/>
                <a:ea typeface="Calibri" panose="020F0502020204030204" pitchFamily="34" charset="0"/>
              </a:rPr>
              <a:t> </a:t>
            </a:r>
          </a:p>
          <a:p>
            <a:pPr marL="342900" indent="-342900" algn="just">
              <a:buFont typeface="Wingdings" panose="05000000000000000000" pitchFamily="2" charset="2"/>
              <a:buChar char="ü"/>
            </a:pPr>
            <a:r>
              <a:rPr lang="en-US" sz="2000" dirty="0">
                <a:latin typeface="Times New Roman" panose="02020603050405020304" pitchFamily="18" charset="0"/>
                <a:ea typeface="Calibri" panose="020F0502020204030204" pitchFamily="34" charset="0"/>
              </a:rPr>
              <a:t>	</a:t>
            </a:r>
            <a:r>
              <a:rPr lang="en-US" sz="2000" dirty="0">
                <a:effectLst/>
                <a:latin typeface="Times New Roman" panose="02020603050405020304" pitchFamily="18" charset="0"/>
                <a:ea typeface="Calibri" panose="020F0502020204030204" pitchFamily="34" charset="0"/>
              </a:rPr>
              <a:t>Nothing significant in MRI scan.</a:t>
            </a:r>
            <a:r>
              <a:rPr lang="en-US" sz="2000" b="1" dirty="0">
                <a:solidFill>
                  <a:srgbClr val="003399"/>
                </a:solidFill>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A unified single</a:t>
            </a:r>
            <a:r>
              <a:rPr lang="en-US" sz="1800" dirty="0">
                <a:effectLst/>
                <a:latin typeface="Times New Roman" panose="02020603050405020304" pitchFamily="18" charset="0"/>
                <a:ea typeface="Calibri" panose="020F0502020204030204" pitchFamily="34" charset="0"/>
              </a:rPr>
              <a:t> cause couldn't be identified. Hence, we assumes that work related stress , lack    	of exercises , over wight ,  food habit, sedentary life style are resulting the Chronic Low back 	pain for th</a:t>
            </a:r>
            <a:r>
              <a:rPr lang="en-US" dirty="0">
                <a:latin typeface="Times New Roman" panose="02020603050405020304" pitchFamily="18" charset="0"/>
                <a:ea typeface="Calibri" panose="020F0502020204030204" pitchFamily="34" charset="0"/>
              </a:rPr>
              <a:t>e patient</a:t>
            </a:r>
            <a:r>
              <a:rPr lang="en-US" sz="1800" dirty="0">
                <a:effectLst/>
                <a:latin typeface="Times New Roman" panose="02020603050405020304" pitchFamily="18" charset="0"/>
                <a:ea typeface="Calibri" panose="020F0502020204030204" pitchFamily="34" charset="0"/>
              </a:rPr>
              <a:t>.</a:t>
            </a: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4. Final Diagnosis: </a:t>
            </a:r>
            <a:r>
              <a:rPr lang="en-SG" sz="2000" dirty="0">
                <a:latin typeface="Times New Roman" panose="02020603050405020304" pitchFamily="18" charset="0"/>
                <a:ea typeface="Calibri" panose="020F0502020204030204" pitchFamily="34" charset="0"/>
                <a:cs typeface="Times New Roman" panose="02020603050405020304" pitchFamily="18" charset="0"/>
              </a:rPr>
              <a:t>Non Specific </a:t>
            </a: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Chronic Low back pain.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endParaRPr lang="en-US" sz="2000" dirty="0">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5620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1353</TotalTime>
  <Words>1540</Words>
  <Application>Microsoft Office PowerPoint</Application>
  <PresentationFormat>Widescreen</PresentationFormat>
  <Paragraphs>212</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Algerian</vt:lpstr>
      <vt:lpstr>Arial</vt:lpstr>
      <vt:lpstr>Calibri</vt:lpstr>
      <vt:lpstr>Calibri Light</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MRIDHUL TP</dc:creator>
  <cp:lastModifiedBy>Mridhul. T.P</cp:lastModifiedBy>
  <cp:revision>1410</cp:revision>
  <dcterms:created xsi:type="dcterms:W3CDTF">2021-02-15T08:10:15Z</dcterms:created>
  <dcterms:modified xsi:type="dcterms:W3CDTF">2025-08-08T15:39:51Z</dcterms:modified>
</cp:coreProperties>
</file>