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58" r:id="rId3"/>
    <p:sldId id="284" r:id="rId4"/>
    <p:sldId id="294" r:id="rId5"/>
    <p:sldId id="274" r:id="rId6"/>
    <p:sldId id="296" r:id="rId7"/>
    <p:sldId id="295" r:id="rId8"/>
    <p:sldId id="297" r:id="rId9"/>
    <p:sldId id="287" r:id="rId10"/>
    <p:sldId id="288" r:id="rId11"/>
    <p:sldId id="289" r:id="rId12"/>
    <p:sldId id="290" r:id="rId13"/>
    <p:sldId id="291" r:id="rId14"/>
    <p:sldId id="292" r:id="rId15"/>
    <p:sldId id="298" r:id="rId1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568BC-7007-A743-9E0D-E3FA4FF2359F}" v="293" dt="2023-08-01T12:33:44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0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2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FE9C-66A2-AB0E-0931-E224AC100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4BF5D-6E98-2B8D-4A57-36F769B0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2A98-D77F-D118-3CEF-2C919288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52F5-A0FD-747F-1B17-1F11522B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4064-340D-6509-30CA-6C4802E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1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478C-8972-7933-6612-F06BD243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A7363-339A-3F36-BEAD-21983D097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A54E-E2B1-F15F-4960-9513ECFC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8C36-0471-141A-B13D-A36DF3FB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5A74-2145-2BEF-DF4C-09A8B871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399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66B8E-00E5-AA56-C9AE-F7AAA6A17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56BE-3D54-953A-4D39-93E7E31F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5CA9-0D15-0BED-756A-45F4A94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04AA9-4623-05BB-5C9D-DCDBA1C0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3883-1DDB-09A9-8E70-ACBD692C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712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0411-CF52-1089-F756-AF1EBA8E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E9E-CFDF-B0D7-9B97-1E84C537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671C-A4E8-25E8-F7FE-78C52531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773B8-3CB3-F3E2-6B54-96E094D7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73DC-5FC7-E65E-E2A0-E4D0EAB4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9696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F723-D04B-1D6B-ED7D-4424A98B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3030-288F-A60C-6889-9F9D6D156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7865-365A-5955-E721-AFBBE291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5042-777B-DB1D-3162-735D37C9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29DA-456F-433D-DB2C-326D4889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507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FE84-699F-62C5-81A2-795DB096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9AE8-25D9-9D24-BF75-96EB7A646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1D4CF-AF62-D29B-D1C9-459EA423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784F3-916A-D570-A65F-E99F0716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26847-A321-0EB9-B2F9-51A57052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682C5-32E7-73AC-E3B5-AB4FC20B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62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059B-2CF0-E97F-68F4-C5DCE974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0A7D0-151C-5C50-084B-15B59454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8B45E-B963-BD7E-2EEC-B2E6BCA90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A0772-A089-DA59-9F14-02AB887D0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DB300-3E6E-B841-80BF-F30F2BAA7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1B8E-E3F3-67F1-401B-D288BF9A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DA8B8-9680-7BDA-E78D-B878421D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DB7C7-E61B-6868-8313-C53B9385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12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F231-E1AA-5E8A-9270-512B920C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FF284-A01B-A5D8-9A17-217ACE77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518F-DA00-6DEE-91A5-C6E8B258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A46E1-B722-4D04-5021-C79CEA7E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067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6CFB3-2207-B251-2797-CA2CEF90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DA60B-4D77-B73A-F0BE-C03B02C1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CA162-71B9-3445-F0EB-8490F3C0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55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7F0C-384C-0A7A-E5CA-5EFB81E9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2A5C-7725-FD25-AF97-97BC37F9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AA07E-A17E-F8F3-404D-67A048D5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4B324-6453-BF00-41BD-02A7631C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A1644-2EBF-D7CB-F3AB-D666589A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77482-B470-126B-B019-0F79E284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353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CE92-E715-6EF5-8BFE-DAFF5631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82B85-929D-CC94-A2D9-CA459F8E4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7527A-CAEF-02B0-1900-9854EDA57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A5B6-A19C-C427-BA4F-5EDC32BB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01BA-B189-E463-97C6-3C22B8FB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6B5BC-33D3-D219-B0B0-836F2D01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38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24A0A-903F-D46D-1AC1-F59ECB8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A5D52-93F5-2BC9-5820-68986837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0454-2277-A6AA-EA12-2A2430130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357E-3593-1E45-BAA3-0E9D2A5128BA}" type="datetimeFigureOut">
              <a:rPr lang="en-SE" smtClean="0"/>
              <a:t>2023-08-01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549D-9D35-5CAC-617C-4ECD79BD3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A2E1-87CB-D4E0-6AB3-70C046288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5F9F-96FA-A64F-A221-C8BAE1B894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7032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1853-5F51-69C5-0AE4-6EF973815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Introduction to Gene Expression- II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7E49-A855-8390-54CA-F70192A9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SE"/>
              <a:t>Mridula Nandakumar [Mri-du-la]</a:t>
            </a:r>
          </a:p>
          <a:p>
            <a:r>
              <a:rPr lang="en-SE"/>
              <a:t>Doctoral student, Department of Biology,</a:t>
            </a:r>
          </a:p>
          <a:p>
            <a:r>
              <a:rPr lang="en-SE"/>
              <a:t>Lund University, Sweden</a:t>
            </a:r>
          </a:p>
          <a:p>
            <a:r>
              <a:rPr lang="en-GB"/>
              <a:t>m</a:t>
            </a:r>
            <a:r>
              <a:rPr lang="en-SE"/>
              <a:t>ridula.nandakumar@biol.lu.se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C1408-CB9C-ACCE-2C13-559008FD8017}"/>
              </a:ext>
            </a:extLst>
          </p:cNvPr>
          <p:cNvSpPr txBox="1"/>
          <p:nvPr/>
        </p:nvSpPr>
        <p:spPr>
          <a:xfrm>
            <a:off x="446942" y="6044916"/>
            <a:ext cx="455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Garamond" panose="02020404030301010803" pitchFamily="18" charset="0"/>
              </a:rPr>
              <a:t>Computer Science in Modern Biology Workshop</a:t>
            </a:r>
          </a:p>
          <a:p>
            <a:r>
              <a:rPr lang="en-SE" dirty="0">
                <a:latin typeface="Garamond" panose="02020404030301010803" pitchFamily="18" charset="0"/>
              </a:rPr>
              <a:t>01.08.2023</a:t>
            </a:r>
          </a:p>
        </p:txBody>
      </p:sp>
    </p:spTree>
    <p:extLst>
      <p:ext uri="{BB962C8B-B14F-4D97-AF65-F5344CB8AC3E}">
        <p14:creationId xmlns:p14="http://schemas.microsoft.com/office/powerpoint/2010/main" val="23327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81B4D0-C6CD-C8FA-9F51-3C5C3C05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55118"/>
              </p:ext>
            </p:extLst>
          </p:nvPr>
        </p:nvGraphicFramePr>
        <p:xfrm>
          <a:off x="838200" y="2361707"/>
          <a:ext cx="10360072" cy="252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009">
                  <a:extLst>
                    <a:ext uri="{9D8B030D-6E8A-4147-A177-3AD203B41FA5}">
                      <a16:colId xmlns:a16="http://schemas.microsoft.com/office/drawing/2014/main" val="413496082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807357694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380098332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1716164793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37081856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1044558765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625876911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062760361"/>
                    </a:ext>
                  </a:extLst>
                </a:gridCol>
              </a:tblGrid>
              <a:tr h="804797">
                <a:tc>
                  <a:txBody>
                    <a:bodyPr/>
                    <a:lstStyle/>
                    <a:p>
                      <a:r>
                        <a:rPr lang="en-SE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Length (bp)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Sample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Sample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</a:t>
                      </a:r>
                      <a:r>
                        <a:rPr lang="en-SE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</a:t>
                      </a:r>
                      <a:r>
                        <a:rPr lang="en-SE" baseline="-25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TPM</a:t>
                      </a:r>
                      <a:r>
                        <a:rPr lang="en-SE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TPM</a:t>
                      </a:r>
                      <a:r>
                        <a:rPr lang="en-SE" baseline="-25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8203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r>
                        <a:rPr lang="en-SE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43634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r>
                        <a:rPr lang="en-SE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11968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𝝨T</a:t>
                      </a:r>
                      <a:r>
                        <a:rPr lang="en-SE" baseline="-25000" dirty="0"/>
                        <a:t>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𝝨T</a:t>
                      </a:r>
                      <a:r>
                        <a:rPr lang="en-SE" baseline="-25000" dirty="0"/>
                        <a:t>B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9659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1CF623-9CDB-1266-1E6D-BF25A4C5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E" dirty="0"/>
              <a:t>Example – normalisation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5C38-EF33-5F24-423A-A4B0AC47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85047"/>
          </a:xfrm>
        </p:spPr>
        <p:txBody>
          <a:bodyPr>
            <a:normAutofit fontScale="77500" lnSpcReduction="20000"/>
          </a:bodyPr>
          <a:lstStyle/>
          <a:p>
            <a:r>
              <a:rPr lang="en-SE" dirty="0"/>
              <a:t>TPM (transcripts per million)</a:t>
            </a:r>
          </a:p>
          <a:p>
            <a:r>
              <a:rPr lang="en-SE" dirty="0"/>
              <a:t>Gene length and sequencing depth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T= total reads mapped to gene * 10</a:t>
            </a:r>
            <a:r>
              <a:rPr lang="en-SE" baseline="30000" dirty="0"/>
              <a:t>3</a:t>
            </a:r>
            <a:r>
              <a:rPr lang="en-SE" dirty="0"/>
              <a:t>/gene length (bp)        -&gt; length normalisation</a:t>
            </a:r>
            <a:endParaRPr lang="en-SE" baseline="30000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TPM=T * (1/𝝨T) *10</a:t>
            </a:r>
            <a:r>
              <a:rPr lang="en-SE" baseline="30000" dirty="0"/>
              <a:t>6 </a:t>
            </a:r>
            <a:r>
              <a:rPr lang="en-SE" dirty="0"/>
              <a:t>         -&gt;sequencing depth normalisation</a:t>
            </a:r>
            <a:endParaRPr lang="en-SE" baseline="30000" dirty="0"/>
          </a:p>
          <a:p>
            <a:pPr marL="0" indent="0">
              <a:buNone/>
            </a:pPr>
            <a:endParaRPr lang="en-SE" baseline="30000" dirty="0"/>
          </a:p>
          <a:p>
            <a:endParaRPr lang="en-S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6851F1-8F13-E115-9B9A-0FE7CD09D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30534"/>
              </p:ext>
            </p:extLst>
          </p:nvPr>
        </p:nvGraphicFramePr>
        <p:xfrm>
          <a:off x="838200" y="2361707"/>
          <a:ext cx="10360072" cy="252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009">
                  <a:extLst>
                    <a:ext uri="{9D8B030D-6E8A-4147-A177-3AD203B41FA5}">
                      <a16:colId xmlns:a16="http://schemas.microsoft.com/office/drawing/2014/main" val="413496082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807357694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380098332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1716164793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37081856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1044558765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625876911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062760361"/>
                    </a:ext>
                  </a:extLst>
                </a:gridCol>
              </a:tblGrid>
              <a:tr h="804797">
                <a:tc>
                  <a:txBody>
                    <a:bodyPr/>
                    <a:lstStyle/>
                    <a:p>
                      <a:r>
                        <a:rPr lang="en-SE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Length (bp)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Sample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Sample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</a:t>
                      </a:r>
                      <a:r>
                        <a:rPr lang="en-SE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</a:t>
                      </a:r>
                      <a:r>
                        <a:rPr lang="en-SE" baseline="-25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TPM</a:t>
                      </a:r>
                      <a:r>
                        <a:rPr lang="en-SE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TPM</a:t>
                      </a:r>
                      <a:r>
                        <a:rPr lang="en-SE" baseline="-25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8203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r>
                        <a:rPr lang="en-SE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43634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r>
                        <a:rPr lang="en-SE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11968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𝝨T</a:t>
                      </a:r>
                      <a:r>
                        <a:rPr lang="en-SE" baseline="-25000" dirty="0"/>
                        <a:t>A</a:t>
                      </a:r>
                      <a:r>
                        <a:rPr lang="en-SE" baseline="0" dirty="0"/>
                        <a:t>=50,000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𝝨T</a:t>
                      </a:r>
                      <a:r>
                        <a:rPr lang="en-SE" baseline="-25000" dirty="0"/>
                        <a:t>B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965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AB7D2A-48CF-66D5-7B94-CBD75AE29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735"/>
              </p:ext>
            </p:extLst>
          </p:nvPr>
        </p:nvGraphicFramePr>
        <p:xfrm>
          <a:off x="838200" y="2361707"/>
          <a:ext cx="10360072" cy="259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009">
                  <a:extLst>
                    <a:ext uri="{9D8B030D-6E8A-4147-A177-3AD203B41FA5}">
                      <a16:colId xmlns:a16="http://schemas.microsoft.com/office/drawing/2014/main" val="413496082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807357694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380098332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1716164793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37081856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1044558765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625876911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062760361"/>
                    </a:ext>
                  </a:extLst>
                </a:gridCol>
              </a:tblGrid>
              <a:tr h="804797">
                <a:tc>
                  <a:txBody>
                    <a:bodyPr/>
                    <a:lstStyle/>
                    <a:p>
                      <a:r>
                        <a:rPr lang="en-SE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Length (bp)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Sample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Sample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</a:t>
                      </a:r>
                      <a:r>
                        <a:rPr lang="en-SE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</a:t>
                      </a:r>
                      <a:r>
                        <a:rPr lang="en-SE" baseline="-25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TPM</a:t>
                      </a:r>
                      <a:r>
                        <a:rPr lang="en-SE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TPM</a:t>
                      </a:r>
                      <a:r>
                        <a:rPr lang="en-SE" baseline="-25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8203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r>
                        <a:rPr lang="en-SE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12,500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43634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r>
                        <a:rPr lang="en-SE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12,500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11968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𝝨T</a:t>
                      </a:r>
                      <a:r>
                        <a:rPr lang="en-SE" baseline="-25000" dirty="0"/>
                        <a:t>A</a:t>
                      </a:r>
                      <a:r>
                        <a:rPr lang="en-SE" baseline="0" dirty="0"/>
                        <a:t>=50,000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𝝨T</a:t>
                      </a:r>
                      <a:r>
                        <a:rPr lang="en-SE" baseline="-25000" dirty="0"/>
                        <a:t>B</a:t>
                      </a:r>
                      <a:r>
                        <a:rPr lang="en-SE" baseline="0" dirty="0"/>
                        <a:t>=25,000</a:t>
                      </a:r>
                      <a:endParaRPr lang="en-SE" baseline="-25000" dirty="0"/>
                    </a:p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9659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7F3EF5-6E2B-2B30-9ABF-B367ADEBF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30440"/>
              </p:ext>
            </p:extLst>
          </p:nvPr>
        </p:nvGraphicFramePr>
        <p:xfrm>
          <a:off x="838200" y="2361706"/>
          <a:ext cx="10360072" cy="259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009">
                  <a:extLst>
                    <a:ext uri="{9D8B030D-6E8A-4147-A177-3AD203B41FA5}">
                      <a16:colId xmlns:a16="http://schemas.microsoft.com/office/drawing/2014/main" val="413496082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807357694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380098332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1716164793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370818566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1044558765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625876911"/>
                    </a:ext>
                  </a:extLst>
                </a:gridCol>
                <a:gridCol w="1295009">
                  <a:extLst>
                    <a:ext uri="{9D8B030D-6E8A-4147-A177-3AD203B41FA5}">
                      <a16:colId xmlns:a16="http://schemas.microsoft.com/office/drawing/2014/main" val="2062760361"/>
                    </a:ext>
                  </a:extLst>
                </a:gridCol>
              </a:tblGrid>
              <a:tr h="804797">
                <a:tc>
                  <a:txBody>
                    <a:bodyPr/>
                    <a:lstStyle/>
                    <a:p>
                      <a:r>
                        <a:rPr lang="en-SE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Length (bp)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Sample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Sample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</a:t>
                      </a:r>
                      <a:r>
                        <a:rPr lang="en-SE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</a:t>
                      </a:r>
                      <a:r>
                        <a:rPr lang="en-SE" baseline="-25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TPM</a:t>
                      </a:r>
                      <a:r>
                        <a:rPr lang="en-SE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TPM</a:t>
                      </a:r>
                      <a:r>
                        <a:rPr lang="en-SE" baseline="-25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78203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r>
                        <a:rPr lang="en-SE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12,500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43634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r>
                        <a:rPr lang="en-SE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12,500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11968"/>
                  </a:ext>
                </a:extLst>
              </a:tr>
              <a:tr h="572902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𝝨T</a:t>
                      </a:r>
                      <a:r>
                        <a:rPr lang="en-SE" baseline="-25000" dirty="0"/>
                        <a:t>A</a:t>
                      </a:r>
                      <a:r>
                        <a:rPr lang="en-SE" baseline="0" dirty="0"/>
                        <a:t>=50,000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dirty="0"/>
                        <a:t>𝝨T</a:t>
                      </a:r>
                      <a:r>
                        <a:rPr lang="en-SE" baseline="-25000" dirty="0"/>
                        <a:t>B</a:t>
                      </a:r>
                      <a:r>
                        <a:rPr lang="en-SE" baseline="0" dirty="0"/>
                        <a:t>=25,000</a:t>
                      </a:r>
                      <a:endParaRPr lang="en-SE" baseline="-25000" dirty="0"/>
                    </a:p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9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45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1AB8-9B66-0D04-B724-12887992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Prinicpal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8E1B-3107-A41F-006A-280F2A20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666"/>
            <a:ext cx="10515600" cy="4351338"/>
          </a:xfrm>
        </p:spPr>
        <p:txBody>
          <a:bodyPr/>
          <a:lstStyle/>
          <a:p>
            <a:r>
              <a:rPr lang="en-SE" dirty="0"/>
              <a:t>Quality check to see if data behaves like expectation</a:t>
            </a:r>
          </a:p>
          <a:p>
            <a:r>
              <a:rPr lang="en-SE" dirty="0"/>
              <a:t>Similarly treated samples should cluster together</a:t>
            </a:r>
          </a:p>
          <a:p>
            <a:r>
              <a:rPr lang="en-SE" dirty="0"/>
              <a:t>Reduces the number of dimensions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1411B-830C-2701-D716-C1562C85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51" y="2956850"/>
            <a:ext cx="6524297" cy="3635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61D8DA-FCEB-9070-4BAE-79167F72551A}"/>
              </a:ext>
            </a:extLst>
          </p:cNvPr>
          <p:cNvSpPr txBox="1"/>
          <p:nvPr/>
        </p:nvSpPr>
        <p:spPr>
          <a:xfrm>
            <a:off x="9617671" y="6518657"/>
            <a:ext cx="2515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http://</a:t>
            </a:r>
            <a:r>
              <a:rPr lang="en-GB" sz="1000" err="1"/>
              <a:t>dx.doi.org</a:t>
            </a:r>
            <a:r>
              <a:rPr lang="en-GB" sz="1000"/>
              <a:t>/10.1016/j.cell.2016.09.025</a:t>
            </a:r>
            <a:endParaRPr lang="en-SE" sz="1000"/>
          </a:p>
        </p:txBody>
      </p:sp>
    </p:spTree>
    <p:extLst>
      <p:ext uri="{BB962C8B-B14F-4D97-AF65-F5344CB8AC3E}">
        <p14:creationId xmlns:p14="http://schemas.microsoft.com/office/powerpoint/2010/main" val="259208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3BC5-60FE-9F5A-B384-78BCC09F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 plots – MA plot vs volcano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BAB3C-B13F-AE2C-ACEC-D3ACD5E10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</a:rPr>
              <a:t>M (log ratio) and A (</a:t>
            </a:r>
            <a:r>
              <a:rPr lang="en-GB" dirty="0"/>
              <a:t>mean average</a:t>
            </a:r>
            <a:r>
              <a:rPr lang="en-GB" b="0" i="0" dirty="0">
                <a:solidFill>
                  <a:srgbClr val="202122"/>
                </a:solidFill>
                <a:effectLst/>
              </a:rPr>
              <a:t>) scales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32D7D2-BE9F-7170-6F9F-105F2981C3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MA Plot Count Data">
            <a:extLst>
              <a:ext uri="{FF2B5EF4-FFF2-40B4-BE49-F238E27FC236}">
                <a16:creationId xmlns:a16="http://schemas.microsoft.com/office/drawing/2014/main" id="{C1F2F1A0-1561-19ED-8976-A5182D9BF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3"/>
          <a:stretch/>
        </p:blipFill>
        <p:spPr bwMode="auto">
          <a:xfrm>
            <a:off x="416035" y="3208283"/>
            <a:ext cx="5456620" cy="32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CF23A3F-0D83-1E83-7DD8-03219CA2C277}"/>
              </a:ext>
            </a:extLst>
          </p:cNvPr>
          <p:cNvSpPr/>
          <p:nvPr/>
        </p:nvSpPr>
        <p:spPr>
          <a:xfrm>
            <a:off x="1702676" y="6250559"/>
            <a:ext cx="31215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Low to high expression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63912386-072A-4E43-2650-ED27FF685547}"/>
              </a:ext>
            </a:extLst>
          </p:cNvPr>
          <p:cNvSpPr/>
          <p:nvPr/>
        </p:nvSpPr>
        <p:spPr>
          <a:xfrm>
            <a:off x="439700" y="3365938"/>
            <a:ext cx="214867" cy="978408"/>
          </a:xfrm>
          <a:prstGeom prst="upArrow">
            <a:avLst>
              <a:gd name="adj1" fmla="val 3532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CB2F6-40E6-B901-CA25-E92808AC29B9}"/>
              </a:ext>
            </a:extLst>
          </p:cNvPr>
          <p:cNvSpPr txBox="1"/>
          <p:nvPr/>
        </p:nvSpPr>
        <p:spPr>
          <a:xfrm>
            <a:off x="11564" y="3295712"/>
            <a:ext cx="615553" cy="99625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SE" sz="1400" dirty="0">
                <a:latin typeface="Garamond" panose="02020404030301010803" pitchFamily="18" charset="0"/>
              </a:rPr>
              <a:t>Up-regulated genes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EC3CF59-E821-610C-4D49-AE38B3CF0F59}"/>
              </a:ext>
            </a:extLst>
          </p:cNvPr>
          <p:cNvSpPr/>
          <p:nvPr/>
        </p:nvSpPr>
        <p:spPr>
          <a:xfrm flipV="1">
            <a:off x="431221" y="4519848"/>
            <a:ext cx="214867" cy="978408"/>
          </a:xfrm>
          <a:prstGeom prst="upArrow">
            <a:avLst>
              <a:gd name="adj1" fmla="val 3532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S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B2EE2-8387-C77D-2D05-F8AC1782A6FF}"/>
              </a:ext>
            </a:extLst>
          </p:cNvPr>
          <p:cNvSpPr txBox="1"/>
          <p:nvPr/>
        </p:nvSpPr>
        <p:spPr>
          <a:xfrm>
            <a:off x="-20477" y="4288663"/>
            <a:ext cx="615553" cy="14383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SE" sz="1400" dirty="0">
                <a:latin typeface="Garamond" panose="02020404030301010803" pitchFamily="18" charset="0"/>
              </a:rPr>
              <a:t>Down-regulated genes</a:t>
            </a:r>
          </a:p>
        </p:txBody>
      </p:sp>
      <p:pic>
        <p:nvPicPr>
          <p:cNvPr id="2052" name="Picture 4" descr="Pairwise Differential Expression Analysis">
            <a:extLst>
              <a:ext uri="{FF2B5EF4-FFF2-40B4-BE49-F238E27FC236}">
                <a16:creationId xmlns:a16="http://schemas.microsoft.com/office/drawing/2014/main" id="{E40792A4-7899-2516-1F4A-0CE8D82F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65" y="2113107"/>
            <a:ext cx="5608145" cy="412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5D21A4-2231-2673-CB38-877CD2A25FFE}"/>
              </a:ext>
            </a:extLst>
          </p:cNvPr>
          <p:cNvSpPr txBox="1"/>
          <p:nvPr/>
        </p:nvSpPr>
        <p:spPr>
          <a:xfrm>
            <a:off x="8763000" y="6542075"/>
            <a:ext cx="3260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www.biobam.com</a:t>
            </a:r>
            <a:r>
              <a:rPr lang="en-GB" sz="1000" dirty="0"/>
              <a:t>/differential-expression-analysis/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29546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8224-0A48-9AF9-BD9D-26B7A247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1C33-80EA-5C1F-751A-BB016C6D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31" y="1849273"/>
            <a:ext cx="4698125" cy="4351338"/>
          </a:xfrm>
        </p:spPr>
        <p:txBody>
          <a:bodyPr/>
          <a:lstStyle/>
          <a:p>
            <a:r>
              <a:rPr lang="en-SE" dirty="0"/>
              <a:t>Clusters samples based on similar expression profiles</a:t>
            </a:r>
          </a:p>
          <a:p>
            <a:endParaRPr lang="en-SE" dirty="0"/>
          </a:p>
          <a:p>
            <a:r>
              <a:rPr lang="en-SE" dirty="0"/>
              <a:t>Colours indicate higher than mean (red) or lower than mean (blue) expression for a gene </a:t>
            </a:r>
          </a:p>
        </p:txBody>
      </p:sp>
      <p:pic>
        <p:nvPicPr>
          <p:cNvPr id="3074" name="Picture 2" descr="SRplot - Free online cluster heatmap">
            <a:extLst>
              <a:ext uri="{FF2B5EF4-FFF2-40B4-BE49-F238E27FC236}">
                <a16:creationId xmlns:a16="http://schemas.microsoft.com/office/drawing/2014/main" id="{B23B3472-48F7-9136-126E-A2399090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8286"/>
            <a:ext cx="5641428" cy="56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BFB5D-CC08-9105-A460-333F29471428}"/>
              </a:ext>
            </a:extLst>
          </p:cNvPr>
          <p:cNvSpPr txBox="1"/>
          <p:nvPr/>
        </p:nvSpPr>
        <p:spPr>
          <a:xfrm>
            <a:off x="7879601" y="6524630"/>
            <a:ext cx="4312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www.bioinformatics.com.cn</a:t>
            </a:r>
            <a:r>
              <a:rPr lang="en-GB" sz="1000" dirty="0"/>
              <a:t>/plot_basic_cluster_heatmap_plot_024_en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41068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868F-5B69-8C4B-A9C3-0C00AA13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Gene Ontology (GO)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F446-3107-F4DF-962B-95249D4F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Describes the function a gene is involved in</a:t>
            </a:r>
          </a:p>
          <a:p>
            <a:r>
              <a:rPr lang="en-SE" dirty="0"/>
              <a:t>Gene products are associated with three levels of annotation:</a:t>
            </a:r>
          </a:p>
          <a:p>
            <a:pPr lvl="1"/>
            <a:r>
              <a:rPr lang="en-SE" dirty="0"/>
              <a:t>Molecular Function: molecular activity associated with gene product (eg: kinase activity, nucleotide binding, etc )</a:t>
            </a:r>
          </a:p>
          <a:p>
            <a:pPr lvl="1"/>
            <a:r>
              <a:rPr lang="en-SE" dirty="0"/>
              <a:t>Cellular component: where in the cell gene products localise to (nuclear envelope, lysosome, etc)</a:t>
            </a:r>
          </a:p>
          <a:p>
            <a:pPr lvl="1"/>
            <a:r>
              <a:rPr lang="en-SE" dirty="0"/>
              <a:t>Biological process: pathways and processes a gene product is associated with (</a:t>
            </a:r>
            <a:r>
              <a:rPr lang="en-GB" dirty="0"/>
              <a:t>glucose homeostasis, epidermis development, etc</a:t>
            </a:r>
            <a:r>
              <a:rPr lang="en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700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6218-2A5B-0DFB-EE77-6E38F292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5E7B-7293-36AB-C705-52E26625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/>
              <a:t>Time to start!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sz="3200" dirty="0"/>
              <a:t>https://</a:t>
            </a:r>
            <a:r>
              <a:rPr lang="en-GB" sz="3200" dirty="0" err="1"/>
              <a:t>github.com</a:t>
            </a:r>
            <a:r>
              <a:rPr lang="en-GB" sz="3200" dirty="0"/>
              <a:t>/</a:t>
            </a:r>
            <a:r>
              <a:rPr lang="en-GB" sz="3200" dirty="0" err="1"/>
              <a:t>mridna</a:t>
            </a:r>
            <a:r>
              <a:rPr lang="en-GB" sz="3200" dirty="0"/>
              <a:t>/csmb2023_RNASeq/day2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106565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6703-BE08-7779-FCF9-5166D574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/>
              <a:t>Workshop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164F-EE7B-80CA-EDF0-6635A4B1B3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E"/>
              <a:t>1st day</a:t>
            </a:r>
          </a:p>
          <a:p>
            <a:pPr lvl="1"/>
            <a:r>
              <a:rPr lang="en-SE"/>
              <a:t>Introduction to transcriptome sequencing</a:t>
            </a:r>
          </a:p>
          <a:p>
            <a:pPr lvl="1"/>
            <a:r>
              <a:rPr lang="en-SE"/>
              <a:t>Execute pipeline for transcriptome analysis with 1 sample: download data, quality control, index and map reads</a:t>
            </a:r>
          </a:p>
          <a:p>
            <a:pPr lvl="1"/>
            <a:r>
              <a:rPr lang="en-SE"/>
              <a:t>Primarily in terminal (shell based)</a:t>
            </a:r>
          </a:p>
          <a:p>
            <a:pPr lvl="1"/>
            <a:r>
              <a:rPr lang="en-SE"/>
              <a:t>Installations of required programs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16E5AC-6DB0-9370-211B-8F1B2EFC09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E"/>
              <a:t>2nd day</a:t>
            </a:r>
          </a:p>
          <a:p>
            <a:pPr lvl="1"/>
            <a:r>
              <a:rPr lang="en-SE"/>
              <a:t>Introduction to data analyses commonly used in RNA-seq</a:t>
            </a:r>
          </a:p>
          <a:p>
            <a:pPr lvl="1"/>
            <a:r>
              <a:rPr lang="en-SE"/>
              <a:t>Analysis of differential gene expression using Deseq2</a:t>
            </a:r>
          </a:p>
          <a:p>
            <a:pPr lvl="1"/>
            <a:r>
              <a:rPr lang="en-SE"/>
              <a:t>Interpretation of different plots and tools for DGE</a:t>
            </a:r>
          </a:p>
          <a:p>
            <a:pPr lvl="1"/>
            <a:r>
              <a:rPr lang="en-SE"/>
              <a:t>Primarily in R</a:t>
            </a:r>
          </a:p>
          <a:p>
            <a:pPr lvl="1"/>
            <a:r>
              <a:rPr lang="en-SE"/>
              <a:t>Installation of required R packages</a:t>
            </a:r>
          </a:p>
        </p:txBody>
      </p:sp>
    </p:spTree>
    <p:extLst>
      <p:ext uri="{BB962C8B-B14F-4D97-AF65-F5344CB8AC3E}">
        <p14:creationId xmlns:p14="http://schemas.microsoft.com/office/powerpoint/2010/main" val="9817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CC0E-A1CA-4AF9-EB2A-C45191FD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DF7C-9091-DBB8-F55E-4925CCDA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Setting up: special attention to Windows users</a:t>
            </a:r>
          </a:p>
          <a:p>
            <a:r>
              <a:rPr lang="en-SE" dirty="0"/>
              <a:t>Download necessary data</a:t>
            </a:r>
          </a:p>
          <a:p>
            <a:r>
              <a:rPr lang="en-SE" dirty="0"/>
              <a:t>Trim adapter sequences with cutadapt</a:t>
            </a:r>
          </a:p>
          <a:p>
            <a:r>
              <a:rPr lang="en-SE" dirty="0"/>
              <a:t>Quality check with FastQC</a:t>
            </a:r>
          </a:p>
          <a:p>
            <a:r>
              <a:rPr lang="en-SE" dirty="0"/>
              <a:t>Index reference transcriptome with kallisto</a:t>
            </a:r>
          </a:p>
          <a:p>
            <a:r>
              <a:rPr lang="en-SE" dirty="0"/>
              <a:t>Pseudoalign reads with kallisto</a:t>
            </a:r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8728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4E9E-EDF4-E668-5657-42E205A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FastQC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7EF0E8-2985-012B-88F9-EC31738AB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29" y="1407560"/>
            <a:ext cx="5803262" cy="5268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1DBD8-A674-DDE4-0D52-170450FCF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86" y="2149296"/>
            <a:ext cx="6095192" cy="452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02261-B33A-2000-8FEF-07525AC23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77" y="2120471"/>
            <a:ext cx="6121215" cy="4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F3B5-F038-9384-8D0B-8DDF7AFC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What we have: transcript abundance file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27E794-26FF-D519-A2A1-959F2F562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412" y="1825625"/>
            <a:ext cx="10073176" cy="4351338"/>
          </a:xfrm>
        </p:spPr>
      </p:pic>
    </p:spTree>
    <p:extLst>
      <p:ext uri="{BB962C8B-B14F-4D97-AF65-F5344CB8AC3E}">
        <p14:creationId xmlns:p14="http://schemas.microsoft.com/office/powerpoint/2010/main" val="353553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4E17-A6D9-FE5F-0AD5-4E3A4E67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Expression level vs differential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937D-5C31-56EF-FB75-D706DE60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Within sample comparison: high expression genes vs low expression genes</a:t>
            </a:r>
          </a:p>
          <a:p>
            <a:endParaRPr lang="en-SE" dirty="0"/>
          </a:p>
          <a:p>
            <a:endParaRPr lang="en-SE" dirty="0"/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Between sample comparison: up-regulated genes vs down-regulated genes</a:t>
            </a:r>
          </a:p>
        </p:txBody>
      </p:sp>
    </p:spTree>
    <p:extLst>
      <p:ext uri="{BB962C8B-B14F-4D97-AF65-F5344CB8AC3E}">
        <p14:creationId xmlns:p14="http://schemas.microsoft.com/office/powerpoint/2010/main" val="46391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9656-E611-C1EE-98FA-9C6E2CD0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What we need: gene count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A809-9B2A-469D-16A5-989AA3A0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8DA59-C101-DECB-05A7-48F30524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63499"/>
            <a:ext cx="5685773" cy="53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D5AF-D42F-6DA6-9062-68109761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What’s t</a:t>
            </a:r>
            <a:r>
              <a:rPr lang="en-GB" dirty="0"/>
              <a:t>h</a:t>
            </a:r>
            <a:r>
              <a:rPr lang="en-SE" dirty="0"/>
              <a:t>e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7B44-6081-0F4D-EB14-41370A19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What genes are being differentially expressed between salmonella stimulated macrophages and unstimulated control?</a:t>
            </a:r>
          </a:p>
          <a:p>
            <a:endParaRPr lang="en-SE" dirty="0"/>
          </a:p>
          <a:p>
            <a:r>
              <a:rPr lang="en-SE" dirty="0"/>
              <a:t>What biological processes are affected?</a:t>
            </a:r>
          </a:p>
        </p:txBody>
      </p:sp>
    </p:spTree>
    <p:extLst>
      <p:ext uri="{BB962C8B-B14F-4D97-AF65-F5344CB8AC3E}">
        <p14:creationId xmlns:p14="http://schemas.microsoft.com/office/powerpoint/2010/main" val="383038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4767-40F3-A149-A5DF-C09CE81C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93" y="-67881"/>
            <a:ext cx="10515600" cy="1325563"/>
          </a:xfrm>
        </p:spPr>
        <p:txBody>
          <a:bodyPr/>
          <a:lstStyle/>
          <a:p>
            <a:r>
              <a:rPr lang="en-SE" dirty="0"/>
              <a:t>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6397-CC72-F227-6840-53BCC710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52" y="843455"/>
            <a:ext cx="6940463" cy="6158594"/>
          </a:xfrm>
        </p:spPr>
        <p:txBody>
          <a:bodyPr>
            <a:normAutofit fontScale="92500" lnSpcReduction="10000"/>
          </a:bodyPr>
          <a:lstStyle/>
          <a:p>
            <a:r>
              <a:rPr lang="en-SE" dirty="0"/>
              <a:t>A method to reduce variability in the data</a:t>
            </a:r>
          </a:p>
          <a:p>
            <a:r>
              <a:rPr lang="en-SE" dirty="0"/>
              <a:t>Evens out any differences in the number of reads accouting for a gene due to purely technical reasons like gene length, sequencing depth and R</a:t>
            </a:r>
            <a:r>
              <a:rPr lang="en-GB" dirty="0"/>
              <a:t>NA composition</a:t>
            </a:r>
          </a:p>
          <a:p>
            <a:r>
              <a:rPr lang="en-GB" dirty="0"/>
              <a:t>Gene length: longer genes will have more reads</a:t>
            </a:r>
          </a:p>
          <a:p>
            <a:r>
              <a:rPr lang="en-GB" dirty="0"/>
              <a:t>Sequencing depth: samples sequenced more will have more reads</a:t>
            </a:r>
          </a:p>
          <a:p>
            <a:r>
              <a:rPr lang="en-GB" dirty="0"/>
              <a:t>RNA composition: prevents bias caused by highly differentially expressed genes (DE genes)</a:t>
            </a:r>
          </a:p>
          <a:p>
            <a:r>
              <a:rPr lang="en-GB" dirty="0"/>
              <a:t>Many ways to normalise: FPKM, TPM, median of ratios</a:t>
            </a:r>
          </a:p>
          <a:p>
            <a:r>
              <a:rPr lang="en-GB" dirty="0"/>
              <a:t>Which method to use?</a:t>
            </a:r>
          </a:p>
          <a:p>
            <a:pPr lvl="1"/>
            <a:r>
              <a:rPr lang="en-GB" dirty="0"/>
              <a:t>Within sample comparison?</a:t>
            </a:r>
          </a:p>
          <a:p>
            <a:pPr lvl="1"/>
            <a:r>
              <a:rPr lang="en-GB" dirty="0"/>
              <a:t>Between sample comparison?</a:t>
            </a:r>
          </a:p>
          <a:p>
            <a:pPr lvl="1"/>
            <a:r>
              <a:rPr lang="en-GB" dirty="0"/>
              <a:t>Both?</a:t>
            </a:r>
            <a:endParaRPr lang="en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C8CD66-CBD4-2060-7EB1-6C2C74B20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77" y="1902413"/>
            <a:ext cx="5053424" cy="266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CA5987-082A-0301-4B19-E0F33C5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15" y="1150994"/>
            <a:ext cx="4768547" cy="36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F6E7C-3D80-A7AC-FF6A-54023BB78FAA}"/>
              </a:ext>
            </a:extLst>
          </p:cNvPr>
          <p:cNvSpPr txBox="1"/>
          <p:nvPr/>
        </p:nvSpPr>
        <p:spPr>
          <a:xfrm>
            <a:off x="7353816" y="6550572"/>
            <a:ext cx="4838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hbctraining.github.io</a:t>
            </a:r>
            <a:r>
              <a:rPr lang="en-GB" sz="1000" dirty="0"/>
              <a:t>/</a:t>
            </a:r>
            <a:r>
              <a:rPr lang="en-GB" sz="1000" dirty="0" err="1"/>
              <a:t>DGE_workshop</a:t>
            </a:r>
            <a:r>
              <a:rPr lang="en-GB" sz="1000" dirty="0"/>
              <a:t>/lessons/02_DGE_count_normalization.html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37276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LU_2017-03-02">
      <a:dk1>
        <a:srgbClr val="000000"/>
      </a:dk1>
      <a:lt1>
        <a:srgbClr val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740</Words>
  <Application>Microsoft Macintosh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Office Theme</vt:lpstr>
      <vt:lpstr>Introduction to Gene Expression- II </vt:lpstr>
      <vt:lpstr>Workshop overview</vt:lpstr>
      <vt:lpstr>Recap</vt:lpstr>
      <vt:lpstr>FastQC</vt:lpstr>
      <vt:lpstr>What we have: transcript abundance file</vt:lpstr>
      <vt:lpstr>Expression level vs differential expression</vt:lpstr>
      <vt:lpstr>What we need: gene count matrix</vt:lpstr>
      <vt:lpstr>What’s the question?</vt:lpstr>
      <vt:lpstr>Normalisation</vt:lpstr>
      <vt:lpstr>Example – normalisation </vt:lpstr>
      <vt:lpstr>Prinicpal component analysis (PCA)</vt:lpstr>
      <vt:lpstr>Summary plots – MA plot vs volcano plot</vt:lpstr>
      <vt:lpstr>Heatmaps</vt:lpstr>
      <vt:lpstr>Gene Ontology (GO)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Mridula Nandakumar</dc:creator>
  <cp:lastModifiedBy>Mridula Nandakumar</cp:lastModifiedBy>
  <cp:revision>4</cp:revision>
  <dcterms:created xsi:type="dcterms:W3CDTF">2023-07-31T08:28:17Z</dcterms:created>
  <dcterms:modified xsi:type="dcterms:W3CDTF">2023-08-01T16:04:06Z</dcterms:modified>
</cp:coreProperties>
</file>