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6"/>
  </p:notesMasterIdLst>
  <p:sldIdLst>
    <p:sldId id="258" r:id="rId2"/>
    <p:sldId id="259" r:id="rId3"/>
    <p:sldId id="267" r:id="rId4"/>
    <p:sldId id="268" r:id="rId5"/>
    <p:sldId id="266" r:id="rId6"/>
    <p:sldId id="261" r:id="rId7"/>
    <p:sldId id="269" r:id="rId8"/>
    <p:sldId id="270" r:id="rId9"/>
    <p:sldId id="262" r:id="rId10"/>
    <p:sldId id="271" r:id="rId11"/>
    <p:sldId id="272" r:id="rId12"/>
    <p:sldId id="273" r:id="rId13"/>
    <p:sldId id="265" r:id="rId14"/>
    <p:sldId id="263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1" autoAdjust="0"/>
    <p:restoredTop sz="85696" autoAdjust="0"/>
  </p:normalViewPr>
  <p:slideViewPr>
    <p:cSldViewPr snapToGrid="0">
      <p:cViewPr varScale="1">
        <p:scale>
          <a:sx n="97" d="100"/>
          <a:sy n="97" d="100"/>
        </p:scale>
        <p:origin x="82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20BB3-3CCB-4FE5-991B-82F6BCB48AF3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6DE6-3336-457D-A091-FA20AC1C5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005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2640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0744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7034362" cy="4268965"/>
          </a:xfrm>
        </p:spPr>
        <p:txBody>
          <a:bodyPr anchor="t">
            <a:normAutofit/>
          </a:bodyPr>
          <a:lstStyle>
            <a:lvl1pPr algn="l">
              <a:lnSpc>
                <a:spcPct val="85000"/>
              </a:lnSpc>
              <a:defRPr sz="77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4" y="5537925"/>
            <a:ext cx="7034362" cy="706355"/>
          </a:xfrm>
        </p:spPr>
        <p:txBody>
          <a:bodyPr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20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88913" y="6314440"/>
            <a:ext cx="1596622" cy="365125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1555EDF9-3D79-45DA-8367-2F63551C4C7D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00591" y="6314440"/>
            <a:ext cx="5122683" cy="365125"/>
          </a:xfrm>
        </p:spPr>
        <p:txBody>
          <a:bodyPr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416216"/>
            <a:ext cx="407988" cy="365125"/>
          </a:xfrm>
        </p:spPr>
        <p:txBody>
          <a:bodyPr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 title="Verticle Rule Line"/>
          <p:cNvCxnSpPr/>
          <p:nvPr/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80334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81600" y="640080"/>
            <a:ext cx="6248398" cy="558414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EDF9-3D79-45DA-8367-2F63551C4C7D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746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0765" y="642931"/>
            <a:ext cx="2446670" cy="467810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42932"/>
            <a:ext cx="7070678" cy="467810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36187" y="5927131"/>
            <a:ext cx="3814856" cy="365125"/>
          </a:xfrm>
        </p:spPr>
        <p:txBody>
          <a:bodyPr/>
          <a:lstStyle/>
          <a:p>
            <a:fld id="{1555EDF9-3D79-45DA-8367-2F63551C4C7D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36187" y="6315949"/>
            <a:ext cx="38148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 title="Horizontal Rule Line"/>
          <p:cNvCxnSpPr/>
          <p:nvPr/>
        </p:nvCxnSpPr>
        <p:spPr>
          <a:xfrm>
            <a:off x="0" y="6199730"/>
            <a:ext cx="10260011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482465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EDF9-3D79-45DA-8367-2F63551C4C7D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025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title="Page Number Shape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673" y="2571722"/>
            <a:ext cx="8296654" cy="3286153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7700" cap="all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673" y="1393748"/>
            <a:ext cx="8401429" cy="81915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42955" y="6314439"/>
            <a:ext cx="1596622" cy="365125"/>
          </a:xfrm>
        </p:spPr>
        <p:txBody>
          <a:bodyPr/>
          <a:lstStyle>
            <a:lvl1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1555EDF9-3D79-45DA-8367-2F63551C4C7D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/>
          <a:lstStyle>
            <a:lvl1pPr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535588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1600" y="540628"/>
            <a:ext cx="6248400" cy="248894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3712467"/>
            <a:ext cx="6248400" cy="24822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EDF9-3D79-45DA-8367-2F63551C4C7D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04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58065"/>
            <a:ext cx="6245352" cy="914400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526671"/>
            <a:ext cx="6245352" cy="175564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1600" y="3700826"/>
            <a:ext cx="6248400" cy="914400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1600" y="4669432"/>
            <a:ext cx="6245352" cy="175564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EDF9-3D79-45DA-8367-2F63551C4C7D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969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EDF9-3D79-45DA-8367-2F63551C4C7D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765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EDF9-3D79-45DA-8367-2F63551C4C7D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348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5479"/>
            <a:ext cx="3838776" cy="1921022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564147"/>
            <a:ext cx="6248400" cy="5622644"/>
          </a:xfrm>
        </p:spPr>
        <p:txBody>
          <a:bodyPr/>
          <a:lstStyle>
            <a:lvl1pPr>
              <a:lnSpc>
                <a:spcPct val="112000"/>
              </a:lnSpc>
              <a:defRPr sz="2000"/>
            </a:lvl1pPr>
            <a:lvl2pPr>
              <a:lnSpc>
                <a:spcPct val="112000"/>
              </a:lnSpc>
              <a:defRPr sz="1800"/>
            </a:lvl2pPr>
            <a:lvl3pPr>
              <a:lnSpc>
                <a:spcPct val="112000"/>
              </a:lnSpc>
              <a:defRPr sz="1600"/>
            </a:lvl3pPr>
            <a:lvl4pPr>
              <a:lnSpc>
                <a:spcPct val="112000"/>
              </a:lnSpc>
              <a:defRPr sz="1400"/>
            </a:lvl4pPr>
            <a:lvl5pPr>
              <a:lnSpc>
                <a:spcPct val="112000"/>
              </a:lnSpc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2621512"/>
            <a:ext cx="3838776" cy="3239537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EDF9-3D79-45DA-8367-2F63551C4C7D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640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557261"/>
            <a:ext cx="3840480" cy="1919239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57800" y="0"/>
            <a:ext cx="6172200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8952" y="2621512"/>
            <a:ext cx="3840480" cy="3236976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EDF9-3D79-45DA-8367-2F63551C4C7D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747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1555EDF9-3D79-45DA-8367-2F63551C4C7D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0540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9718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34290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8862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76538"/>
            <a:ext cx="9144000" cy="1381188"/>
          </a:xfrm>
        </p:spPr>
        <p:txBody>
          <a:bodyPr anchor="ctr">
            <a:normAutofit/>
          </a:bodyPr>
          <a:lstStyle/>
          <a:p>
            <a:r>
              <a:rPr lang="en-US" sz="4000" dirty="0"/>
              <a:t>PROYECTO PA 2017-2018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524000" y="4495799"/>
            <a:ext cx="9144000" cy="2013155"/>
          </a:xfrm>
        </p:spPr>
        <p:txBody>
          <a:bodyPr>
            <a:normAutofit/>
          </a:bodyPr>
          <a:lstStyle/>
          <a:p>
            <a:r>
              <a:rPr lang="en-US" sz="1800" dirty="0"/>
              <a:t>GRUPO 07: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Víctor Martinelli Rodríguez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Pablo Oliva </a:t>
            </a:r>
            <a:r>
              <a:rPr lang="en-US" sz="1800" dirty="0" err="1"/>
              <a:t>Navea</a:t>
            </a: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Manuel Ridao Pineda</a:t>
            </a:r>
            <a:endParaRPr sz="1800" dirty="0"/>
          </a:p>
        </p:txBody>
      </p:sp>
    </p:spTree>
    <p:extLst>
      <p:ext uri="{BB962C8B-B14F-4D97-AF65-F5344CB8AC3E}">
        <p14:creationId xmlns:p14="http://schemas.microsoft.com/office/powerpoint/2010/main" val="33385337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D9FF99B6-0BBC-4955-9A39-545FF77A584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reeform 6" title="Page Number Shape">
            <a:extLst>
              <a:ext uri="{FF2B5EF4-FFF2-40B4-BE49-F238E27FC236}">
                <a16:creationId xmlns:a16="http://schemas.microsoft.com/office/drawing/2014/main" id="{EFFCBFD9-BE8B-4513-8B1D-D19F805EA0D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3750DFE-911E-4900-A308-C25F5B652F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1204" y="3989142"/>
            <a:ext cx="7422807" cy="1187649"/>
          </a:xfrm>
          <a:prstGeom prst="rect">
            <a:avLst/>
          </a:prstGeom>
        </p:spPr>
      </p:pic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292F8A50-4E5D-40E7-8E9C-0C63722D6F76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212033"/>
            <a:ext cx="406295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450" y="559678"/>
            <a:ext cx="3412504" cy="4952492"/>
          </a:xfrm>
        </p:spPr>
        <p:txBody>
          <a:bodyPr>
            <a:normAutofit/>
          </a:bodyPr>
          <a:lstStyle/>
          <a:p>
            <a:r>
              <a:rPr lang="en-US" sz="3900"/>
              <a:t>Aportaciones extra-ordinarias</a:t>
            </a:r>
            <a:br>
              <a:rPr lang="en-US" sz="3900"/>
            </a:br>
            <a:r>
              <a:rPr lang="en-US" sz="3900"/>
              <a:t>HMTL5</a:t>
            </a:r>
          </a:p>
        </p:txBody>
      </p:sp>
      <p:sp>
        <p:nvSpPr>
          <p:cNvPr id="35" name="Content Placeholder 9"/>
          <p:cNvSpPr>
            <a:spLocks noGrp="1"/>
          </p:cNvSpPr>
          <p:nvPr>
            <p:ph idx="1"/>
          </p:nvPr>
        </p:nvSpPr>
        <p:spPr>
          <a:xfrm>
            <a:off x="4567540" y="747567"/>
            <a:ext cx="6711884" cy="3087833"/>
          </a:xfrm>
        </p:spPr>
        <p:txBody>
          <a:bodyPr>
            <a:normAutofit/>
          </a:bodyPr>
          <a:lstStyle/>
          <a:p>
            <a:r>
              <a:rPr lang="en-US" dirty="0" err="1"/>
              <a:t>Etiquetas</a:t>
            </a:r>
            <a:r>
              <a:rPr lang="en-US" dirty="0"/>
              <a:t> </a:t>
            </a:r>
            <a:r>
              <a:rPr lang="en-US" dirty="0" err="1"/>
              <a:t>semánticas</a:t>
            </a:r>
            <a:r>
              <a:rPr lang="en-US" dirty="0"/>
              <a:t>(header, footer, article, section,…)</a:t>
            </a:r>
          </a:p>
          <a:p>
            <a:pPr lvl="1"/>
            <a:r>
              <a:rPr lang="en-US" dirty="0" err="1"/>
              <a:t>Organizan</a:t>
            </a:r>
            <a:r>
              <a:rPr lang="en-US" dirty="0"/>
              <a:t> la </a:t>
            </a:r>
            <a:r>
              <a:rPr lang="en-US" dirty="0" err="1"/>
              <a:t>página</a:t>
            </a:r>
            <a:r>
              <a:rPr lang="en-US" dirty="0"/>
              <a:t> y </a:t>
            </a:r>
            <a:r>
              <a:rPr lang="en-US" dirty="0" err="1"/>
              <a:t>aplican</a:t>
            </a:r>
            <a:r>
              <a:rPr lang="en-US" dirty="0"/>
              <a:t> </a:t>
            </a:r>
            <a:r>
              <a:rPr lang="en-US" dirty="0" err="1"/>
              <a:t>estilo</a:t>
            </a:r>
            <a:r>
              <a:rPr lang="en-US" dirty="0"/>
              <a:t> </a:t>
            </a:r>
            <a:r>
              <a:rPr lang="en-US" dirty="0" err="1"/>
              <a:t>deseado</a:t>
            </a:r>
            <a:endParaRPr lang="en-US" dirty="0"/>
          </a:p>
          <a:p>
            <a:r>
              <a:rPr lang="en-US" dirty="0" err="1"/>
              <a:t>Atributos</a:t>
            </a:r>
            <a:r>
              <a:rPr lang="en-US" dirty="0"/>
              <a:t> de </a:t>
            </a:r>
            <a:r>
              <a:rPr lang="en-US" dirty="0" err="1"/>
              <a:t>formularios</a:t>
            </a:r>
            <a:r>
              <a:rPr lang="en-US" dirty="0"/>
              <a:t> (required, number, …)</a:t>
            </a:r>
          </a:p>
          <a:p>
            <a:pPr lvl="1"/>
            <a:r>
              <a:rPr lang="en-US" dirty="0"/>
              <a:t>Primera </a:t>
            </a:r>
            <a:r>
              <a:rPr lang="en-US" dirty="0" err="1"/>
              <a:t>línea</a:t>
            </a:r>
            <a:r>
              <a:rPr lang="en-US" dirty="0"/>
              <a:t> de </a:t>
            </a:r>
            <a:r>
              <a:rPr lang="en-US" dirty="0" err="1"/>
              <a:t>defensa</a:t>
            </a:r>
            <a:r>
              <a:rPr lang="en-US" dirty="0"/>
              <a:t> para UX</a:t>
            </a:r>
          </a:p>
          <a:p>
            <a:r>
              <a:rPr lang="en-US" dirty="0" err="1"/>
              <a:t>Atributo</a:t>
            </a:r>
            <a:r>
              <a:rPr lang="en-US" dirty="0"/>
              <a:t> “form” para </a:t>
            </a:r>
            <a:r>
              <a:rPr lang="en-US" dirty="0" err="1"/>
              <a:t>colocar</a:t>
            </a:r>
            <a:r>
              <a:rPr lang="en-US" dirty="0"/>
              <a:t> inputs </a:t>
            </a:r>
            <a:r>
              <a:rPr lang="en-US" dirty="0" err="1"/>
              <a:t>fuera</a:t>
            </a:r>
            <a:r>
              <a:rPr lang="en-US" dirty="0"/>
              <a:t> del </a:t>
            </a:r>
            <a:r>
              <a:rPr lang="en-US" dirty="0" err="1"/>
              <a:t>formulario</a:t>
            </a:r>
            <a:r>
              <a:rPr lang="en-US" dirty="0"/>
              <a:t>: </a:t>
            </a:r>
            <a:r>
              <a:rPr lang="en-US" dirty="0" err="1"/>
              <a:t>permite</a:t>
            </a:r>
            <a:r>
              <a:rPr lang="en-US" dirty="0"/>
              <a:t> </a:t>
            </a:r>
            <a:r>
              <a:rPr lang="en-US" dirty="0" err="1"/>
              <a:t>crear</a:t>
            </a:r>
            <a:r>
              <a:rPr lang="en-US" dirty="0"/>
              <a:t> un </a:t>
            </a:r>
            <a:r>
              <a:rPr lang="en-US" dirty="0" err="1"/>
              <a:t>formulario-tabla</a:t>
            </a:r>
            <a:r>
              <a:rPr lang="en-US" dirty="0"/>
              <a:t> sin </a:t>
            </a:r>
            <a:r>
              <a:rPr lang="en-US" dirty="0" err="1"/>
              <a:t>quebrantar</a:t>
            </a:r>
            <a:r>
              <a:rPr lang="en-US" dirty="0"/>
              <a:t> las </a:t>
            </a:r>
            <a:r>
              <a:rPr lang="en-US" dirty="0" err="1"/>
              <a:t>normas</a:t>
            </a:r>
            <a:r>
              <a:rPr lang="en-US" dirty="0"/>
              <a:t> HTML:</a:t>
            </a:r>
          </a:p>
        </p:txBody>
      </p:sp>
    </p:spTree>
    <p:extLst>
      <p:ext uri="{BB962C8B-B14F-4D97-AF65-F5344CB8AC3E}">
        <p14:creationId xmlns:p14="http://schemas.microsoft.com/office/powerpoint/2010/main" val="29380297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D9FF99B6-0BBC-4955-9A39-545FF77A584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reeform 6" title="Page Number Shape">
            <a:extLst>
              <a:ext uri="{FF2B5EF4-FFF2-40B4-BE49-F238E27FC236}">
                <a16:creationId xmlns:a16="http://schemas.microsoft.com/office/drawing/2014/main" id="{EFFCBFD9-BE8B-4513-8B1D-D19F805EA0D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292F8A50-4E5D-40E7-8E9C-0C63722D6F76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212033"/>
            <a:ext cx="406295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450" y="559678"/>
            <a:ext cx="3412504" cy="4952492"/>
          </a:xfrm>
        </p:spPr>
        <p:txBody>
          <a:bodyPr>
            <a:normAutofit/>
          </a:bodyPr>
          <a:lstStyle/>
          <a:p>
            <a:r>
              <a:rPr lang="en-US" sz="3900" dirty="0" err="1"/>
              <a:t>Aportaciones</a:t>
            </a:r>
            <a:r>
              <a:rPr lang="en-US" sz="3900" dirty="0"/>
              <a:t> extra-</a:t>
            </a:r>
            <a:r>
              <a:rPr lang="en-US" sz="3900" dirty="0" err="1"/>
              <a:t>ordinarias</a:t>
            </a:r>
            <a:br>
              <a:rPr lang="en-US" sz="3900" dirty="0"/>
            </a:br>
            <a:r>
              <a:rPr lang="en-US" sz="3900" dirty="0"/>
              <a:t>jQuery</a:t>
            </a:r>
          </a:p>
        </p:txBody>
      </p:sp>
      <p:sp>
        <p:nvSpPr>
          <p:cNvPr id="35" name="Content Placeholder 9"/>
          <p:cNvSpPr>
            <a:spLocks noGrp="1"/>
          </p:cNvSpPr>
          <p:nvPr>
            <p:ph idx="1"/>
          </p:nvPr>
        </p:nvSpPr>
        <p:spPr>
          <a:xfrm>
            <a:off x="4567540" y="747567"/>
            <a:ext cx="6711884" cy="5464466"/>
          </a:xfrm>
        </p:spPr>
        <p:txBody>
          <a:bodyPr>
            <a:normAutofit/>
          </a:bodyPr>
          <a:lstStyle/>
          <a:p>
            <a:r>
              <a:rPr lang="en-US" dirty="0"/>
              <a:t>Plugin de </a:t>
            </a:r>
            <a:r>
              <a:rPr lang="en-US" dirty="0" err="1"/>
              <a:t>validación</a:t>
            </a:r>
            <a:r>
              <a:rPr lang="en-US" dirty="0"/>
              <a:t> de </a:t>
            </a:r>
            <a:r>
              <a:rPr lang="en-US" dirty="0" err="1"/>
              <a:t>formularios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tiempo</a:t>
            </a:r>
            <a:r>
              <a:rPr lang="en-US" dirty="0"/>
              <a:t> real.</a:t>
            </a:r>
          </a:p>
          <a:p>
            <a:pPr lvl="1"/>
            <a:r>
              <a:rPr lang="es-ES" dirty="0"/>
              <a:t>La segunda línea de defensa para mejorar la experiencia de usuario	</a:t>
            </a:r>
            <a:endParaRPr lang="en-US" dirty="0"/>
          </a:p>
          <a:p>
            <a:pPr lvl="1"/>
            <a:r>
              <a:rPr lang="en-US" dirty="0" err="1"/>
              <a:t>Implementación</a:t>
            </a:r>
            <a:r>
              <a:rPr lang="en-US" dirty="0"/>
              <a:t> de la </a:t>
            </a:r>
            <a:r>
              <a:rPr lang="en-US" dirty="0" err="1"/>
              <a:t>Aportación</a:t>
            </a:r>
            <a:r>
              <a:rPr lang="en-US" dirty="0"/>
              <a:t> JS 1</a:t>
            </a:r>
          </a:p>
          <a:p>
            <a:r>
              <a:rPr lang="en-US" dirty="0"/>
              <a:t>Plugin de </a:t>
            </a:r>
            <a:r>
              <a:rPr lang="en-US" dirty="0" err="1"/>
              <a:t>validación</a:t>
            </a:r>
            <a:r>
              <a:rPr lang="en-US" dirty="0"/>
              <a:t> de </a:t>
            </a:r>
            <a:r>
              <a:rPr lang="en-US" dirty="0" err="1"/>
              <a:t>tarjetas</a:t>
            </a:r>
            <a:r>
              <a:rPr lang="en-US" dirty="0"/>
              <a:t> de </a:t>
            </a:r>
            <a:r>
              <a:rPr lang="en-US" dirty="0" err="1"/>
              <a:t>crédito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Acepta</a:t>
            </a:r>
            <a:r>
              <a:rPr lang="en-US" dirty="0"/>
              <a:t> </a:t>
            </a:r>
            <a:r>
              <a:rPr lang="en-US" dirty="0" err="1"/>
              <a:t>tarjetas</a:t>
            </a:r>
            <a:r>
              <a:rPr lang="en-US" dirty="0"/>
              <a:t> Visa</a:t>
            </a:r>
            <a:r>
              <a:rPr lang="en-US"/>
              <a:t>, MasterCard </a:t>
            </a:r>
            <a:r>
              <a:rPr lang="en-US" dirty="0"/>
              <a:t>y American Express</a:t>
            </a:r>
          </a:p>
          <a:p>
            <a:pPr lvl="1"/>
            <a:r>
              <a:rPr lang="en-US" dirty="0" err="1"/>
              <a:t>Modificado</a:t>
            </a:r>
            <a:r>
              <a:rPr lang="en-US" dirty="0"/>
              <a:t> el plugin para </a:t>
            </a:r>
            <a:r>
              <a:rPr lang="en-US" dirty="0" err="1"/>
              <a:t>adaptarlo</a:t>
            </a:r>
            <a:r>
              <a:rPr lang="en-US" dirty="0"/>
              <a:t> a las </a:t>
            </a:r>
            <a:r>
              <a:rPr lang="en-US" dirty="0" err="1"/>
              <a:t>necesidades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Implementación</a:t>
            </a:r>
            <a:r>
              <a:rPr lang="en-US" dirty="0"/>
              <a:t> de la </a:t>
            </a:r>
            <a:r>
              <a:rPr lang="en-US" dirty="0" err="1"/>
              <a:t>Aportación</a:t>
            </a:r>
            <a:r>
              <a:rPr lang="en-US" dirty="0"/>
              <a:t> JS 4</a:t>
            </a:r>
          </a:p>
          <a:p>
            <a:r>
              <a:rPr lang="en-US" dirty="0" err="1"/>
              <a:t>Confirmación</a:t>
            </a:r>
            <a:r>
              <a:rPr lang="en-US" dirty="0"/>
              <a:t> de </a:t>
            </a:r>
            <a:r>
              <a:rPr lang="en-US" dirty="0" err="1"/>
              <a:t>acciones</a:t>
            </a:r>
            <a:r>
              <a:rPr lang="en-US" dirty="0"/>
              <a:t> de </a:t>
            </a:r>
            <a:r>
              <a:rPr lang="en-US" dirty="0" err="1"/>
              <a:t>borrado</a:t>
            </a:r>
            <a:r>
              <a:rPr lang="en-US" dirty="0"/>
              <a:t> </a:t>
            </a:r>
            <a:r>
              <a:rPr lang="en-US" dirty="0" err="1"/>
              <a:t>irreversibles</a:t>
            </a:r>
            <a:endParaRPr lang="en-US" dirty="0"/>
          </a:p>
          <a:p>
            <a:pPr lvl="1"/>
            <a:r>
              <a:rPr lang="en-US" dirty="0" err="1"/>
              <a:t>Selectores</a:t>
            </a:r>
            <a:r>
              <a:rPr lang="en-US" dirty="0"/>
              <a:t> y </a:t>
            </a:r>
            <a:r>
              <a:rPr lang="en-US" dirty="0" err="1"/>
              <a:t>funciones</a:t>
            </a:r>
            <a:r>
              <a:rPr lang="en-US" dirty="0"/>
              <a:t> jQuery para </a:t>
            </a:r>
            <a:r>
              <a:rPr lang="en-US" dirty="0" err="1"/>
              <a:t>agilizar</a:t>
            </a:r>
            <a:r>
              <a:rPr lang="en-US" dirty="0"/>
              <a:t> la </a:t>
            </a:r>
            <a:r>
              <a:rPr lang="en-US" dirty="0" err="1"/>
              <a:t>implementación</a:t>
            </a:r>
            <a:r>
              <a:rPr lang="en-US" dirty="0"/>
              <a:t> de la </a:t>
            </a:r>
            <a:r>
              <a:rPr lang="en-US" dirty="0" err="1"/>
              <a:t>Aportación</a:t>
            </a:r>
            <a:r>
              <a:rPr lang="en-US" dirty="0"/>
              <a:t> JS 3</a:t>
            </a:r>
          </a:p>
        </p:txBody>
      </p:sp>
    </p:spTree>
    <p:extLst>
      <p:ext uri="{BB962C8B-B14F-4D97-AF65-F5344CB8AC3E}">
        <p14:creationId xmlns:p14="http://schemas.microsoft.com/office/powerpoint/2010/main" val="12518815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0" name="Rectangle 59">
            <a:extLst>
              <a:ext uri="{FF2B5EF4-FFF2-40B4-BE49-F238E27FC236}">
                <a16:creationId xmlns:a16="http://schemas.microsoft.com/office/drawing/2014/main" id="{E212883E-84C3-42AD-B34A-4D249825156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Freeform 6" title="Page Number Shape">
            <a:extLst>
              <a:ext uri="{FF2B5EF4-FFF2-40B4-BE49-F238E27FC236}">
                <a16:creationId xmlns:a16="http://schemas.microsoft.com/office/drawing/2014/main" id="{DC5B7347-E281-4E2C-A95E-6A4A2631560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cxnSp>
        <p:nvCxnSpPr>
          <p:cNvPr id="72" name="Straight Connector 63" title="Horizontal Rule Line">
            <a:extLst>
              <a:ext uri="{FF2B5EF4-FFF2-40B4-BE49-F238E27FC236}">
                <a16:creationId xmlns:a16="http://schemas.microsoft.com/office/drawing/2014/main" id="{25A28D78-0305-4DA2-A78C-EF9ADD366310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99730"/>
            <a:ext cx="7543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B596A7C9-B7CA-4C65-B936-C628FAA682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915" y="707915"/>
            <a:ext cx="6915663" cy="513487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2618" y="663373"/>
            <a:ext cx="3684644" cy="1608487"/>
          </a:xfrm>
        </p:spPr>
        <p:txBody>
          <a:bodyPr>
            <a:noAutofit/>
          </a:bodyPr>
          <a:lstStyle/>
          <a:p>
            <a:pPr algn="l"/>
            <a:r>
              <a:rPr lang="en-US" sz="2800" dirty="0" err="1"/>
              <a:t>Aportaciones</a:t>
            </a:r>
            <a:r>
              <a:rPr lang="en-US" sz="2800" dirty="0"/>
              <a:t> extra-</a:t>
            </a:r>
            <a:r>
              <a:rPr lang="en-US" sz="2800" dirty="0" err="1"/>
              <a:t>ordinarias</a:t>
            </a:r>
            <a:br>
              <a:rPr lang="en-US" sz="2800" dirty="0"/>
            </a:br>
            <a:r>
              <a:rPr lang="en-US" sz="2800" dirty="0" err="1"/>
              <a:t>Tecnologías</a:t>
            </a:r>
            <a:r>
              <a:rPr lang="en-US" sz="2800" dirty="0"/>
              <a:t> no vistas </a:t>
            </a:r>
            <a:r>
              <a:rPr lang="en-US" sz="2800" dirty="0" err="1"/>
              <a:t>en</a:t>
            </a:r>
            <a:r>
              <a:rPr lang="en-US" sz="2800" dirty="0"/>
              <a:t> </a:t>
            </a:r>
            <a:r>
              <a:rPr lang="en-US" sz="2800" dirty="0" err="1"/>
              <a:t>clase</a:t>
            </a:r>
            <a:endParaRPr lang="en-US" sz="2800" dirty="0"/>
          </a:p>
        </p:txBody>
      </p:sp>
      <p:sp>
        <p:nvSpPr>
          <p:cNvPr id="35" name="Content Placeholder 9"/>
          <p:cNvSpPr>
            <a:spLocks noGrp="1"/>
          </p:cNvSpPr>
          <p:nvPr>
            <p:ph idx="1"/>
          </p:nvPr>
        </p:nvSpPr>
        <p:spPr>
          <a:xfrm>
            <a:off x="7872618" y="2422689"/>
            <a:ext cx="3684644" cy="3791848"/>
          </a:xfrm>
        </p:spPr>
        <p:txBody>
          <a:bodyPr>
            <a:normAutofit/>
          </a:bodyPr>
          <a:lstStyle/>
          <a:p>
            <a:pPr>
              <a:lnSpc>
                <a:spcPct val="102000"/>
              </a:lnSpc>
            </a:pPr>
            <a:r>
              <a:rPr lang="en-US" sz="2400" dirty="0"/>
              <a:t>Git/GitHub: </a:t>
            </a:r>
            <a:r>
              <a:rPr lang="en-US" sz="2400" dirty="0" err="1"/>
              <a:t>Compartir</a:t>
            </a:r>
            <a:r>
              <a:rPr lang="en-US" sz="2400" dirty="0"/>
              <a:t> y </a:t>
            </a:r>
            <a:r>
              <a:rPr lang="en-US" sz="2400" dirty="0" err="1"/>
              <a:t>agilizar</a:t>
            </a:r>
            <a:r>
              <a:rPr lang="en-US" sz="2400" dirty="0"/>
              <a:t> el </a:t>
            </a:r>
            <a:r>
              <a:rPr lang="en-US" sz="2400" dirty="0" err="1"/>
              <a:t>trabajo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870076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6" title="Page Number Shape">
            <a:extLst>
              <a:ext uri="{FF2B5EF4-FFF2-40B4-BE49-F238E27FC236}">
                <a16:creationId xmlns:a16="http://schemas.microsoft.com/office/drawing/2014/main" id="{49EC5C96-A5B7-48AF-865B-32EA92606F8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cxnSp>
        <p:nvCxnSpPr>
          <p:cNvPr id="25" name="Straight Connector 24" title="Verticle Rule Line">
            <a:extLst>
              <a:ext uri="{FF2B5EF4-FFF2-40B4-BE49-F238E27FC236}">
                <a16:creationId xmlns:a16="http://schemas.microsoft.com/office/drawing/2014/main" id="{87D3361C-8AD4-4C09-8E01-4332488617A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5C9F31C1-4E46-4A89-877A-24BBC6D3F47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" y="4553146"/>
            <a:ext cx="12191999" cy="230485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9F8CD012-29F5-45B8-83DF-393C0A213BB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1999" cy="45620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6" title="Page Number Shape">
            <a:extLst>
              <a:ext uri="{FF2B5EF4-FFF2-40B4-BE49-F238E27FC236}">
                <a16:creationId xmlns:a16="http://schemas.microsoft.com/office/drawing/2014/main" id="{D5807261-5AA8-4462-847C-7789D26717C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263417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cxnSp>
        <p:nvCxnSpPr>
          <p:cNvPr id="33" name="Straight Connector 32" title="Horizontal Rule Line">
            <a:extLst>
              <a:ext uri="{FF2B5EF4-FFF2-40B4-BE49-F238E27FC236}">
                <a16:creationId xmlns:a16="http://schemas.microsoft.com/office/drawing/2014/main" id="{99B864D8-020F-455C-951E-BECB1D7E9E86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F0F20539-770D-4BFC-BE20-DB44698798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6482" y="610826"/>
            <a:ext cx="8127846" cy="363721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4" y="5202087"/>
            <a:ext cx="9600863" cy="89470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4800" cap="all">
                <a:solidFill>
                  <a:schemeClr val="bg2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5394034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6" title="Page Number Shape">
            <a:extLst>
              <a:ext uri="{FF2B5EF4-FFF2-40B4-BE49-F238E27FC236}">
                <a16:creationId xmlns:a16="http://schemas.microsoft.com/office/drawing/2014/main" id="{B9FC6610-A5F8-45EA-B7D4-AFDF75D208D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cxnSp>
        <p:nvCxnSpPr>
          <p:cNvPr id="23" name="Straight Connector 22" title="Verticle Rule Line">
            <a:extLst>
              <a:ext uri="{FF2B5EF4-FFF2-40B4-BE49-F238E27FC236}">
                <a16:creationId xmlns:a16="http://schemas.microsoft.com/office/drawing/2014/main" id="{4E9AB7A3-4EBC-40F6-99B4-4B1FE7F9DD4A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98D12E3D-C6A1-4B48-AF3B-C8F213DBC38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-32638"/>
            <a:ext cx="12191999" cy="68906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 title="Horizontal Rule Line">
            <a:extLst>
              <a:ext uri="{FF2B5EF4-FFF2-40B4-BE49-F238E27FC236}">
                <a16:creationId xmlns:a16="http://schemas.microsoft.com/office/drawing/2014/main" id="{F86ACACA-C347-444A-B449-DC346194DA08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reeform 6" title="Page Number Shape">
            <a:extLst>
              <a:ext uri="{FF2B5EF4-FFF2-40B4-BE49-F238E27FC236}">
                <a16:creationId xmlns:a16="http://schemas.microsoft.com/office/drawing/2014/main" id="{8107F1A5-C94A-46CA-91A3-9EA76DFDCF6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2" y="5037286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1" name="Slide Number Placeholder 5">
            <a:extLst>
              <a:ext uri="{FF2B5EF4-FFF2-40B4-BE49-F238E27FC236}">
                <a16:creationId xmlns:a16="http://schemas.microsoft.com/office/drawing/2014/main" id="{E3D86AFC-A88F-474F-B64D-3AB53862B114}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84012" y="5264298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b="0" i="1" kern="1200" baseline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0719" y="1662798"/>
            <a:ext cx="8293608" cy="419363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5400" cap="all">
                <a:solidFill>
                  <a:schemeClr val="tx2"/>
                </a:solidFill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2209086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 err="1">
                <a:solidFill>
                  <a:schemeClr val="accent1"/>
                </a:solidFill>
              </a:rPr>
              <a:t>Contenido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 err="1"/>
              <a:t>Entidades</a:t>
            </a:r>
            <a:endParaRPr lang="en-US" sz="2400" dirty="0"/>
          </a:p>
          <a:p>
            <a:r>
              <a:rPr lang="en-US" sz="2400" dirty="0" err="1"/>
              <a:t>Aportaciones</a:t>
            </a:r>
            <a:r>
              <a:rPr lang="en-US" sz="2400" dirty="0"/>
              <a:t> </a:t>
            </a:r>
            <a:r>
              <a:rPr lang="en-US" sz="2400" dirty="0" err="1"/>
              <a:t>Javascript</a:t>
            </a:r>
            <a:endParaRPr lang="en-US" sz="2400" dirty="0"/>
          </a:p>
          <a:p>
            <a:r>
              <a:rPr lang="en-US" sz="2400" dirty="0" err="1"/>
              <a:t>Aportaciones</a:t>
            </a:r>
            <a:r>
              <a:rPr lang="en-US" sz="2400" dirty="0"/>
              <a:t> </a:t>
            </a:r>
            <a:r>
              <a:rPr lang="en-US" sz="2400" dirty="0" err="1"/>
              <a:t>extraordinarias</a:t>
            </a:r>
            <a:endParaRPr lang="en-US" sz="2400" dirty="0"/>
          </a:p>
          <a:p>
            <a:pPr lvl="1"/>
            <a:r>
              <a:rPr lang="en-US" sz="2200" dirty="0" err="1"/>
              <a:t>Diseño</a:t>
            </a:r>
            <a:r>
              <a:rPr lang="en-US" sz="2200" dirty="0"/>
              <a:t> responsive</a:t>
            </a:r>
            <a:endParaRPr lang="en-US" sz="2400" dirty="0"/>
          </a:p>
          <a:p>
            <a:pPr lvl="1"/>
            <a:r>
              <a:rPr lang="en-US" sz="2000" dirty="0"/>
              <a:t>HTML5</a:t>
            </a:r>
          </a:p>
          <a:p>
            <a:pPr lvl="1"/>
            <a:r>
              <a:rPr lang="en-US" sz="2000" dirty="0"/>
              <a:t>jQuery</a:t>
            </a:r>
          </a:p>
          <a:p>
            <a:pPr lvl="1"/>
            <a:r>
              <a:rPr lang="en-US" sz="2000" dirty="0"/>
              <a:t>Git</a:t>
            </a:r>
          </a:p>
          <a:p>
            <a:r>
              <a:rPr lang="en-US" sz="24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586208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 err="1">
                <a:solidFill>
                  <a:schemeClr val="accent1"/>
                </a:solidFill>
              </a:rPr>
              <a:t>Entidades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 err="1"/>
              <a:t>Usuario</a:t>
            </a:r>
            <a:r>
              <a:rPr lang="en-US" sz="2400" dirty="0"/>
              <a:t>: </a:t>
            </a:r>
            <a:r>
              <a:rPr lang="en-US" sz="2400" dirty="0" err="1"/>
              <a:t>Representa</a:t>
            </a:r>
            <a:r>
              <a:rPr lang="en-US" sz="2400" dirty="0"/>
              <a:t> a </a:t>
            </a:r>
            <a:r>
              <a:rPr lang="en-US" sz="2400" dirty="0" err="1"/>
              <a:t>una</a:t>
            </a:r>
            <a:r>
              <a:rPr lang="en-US" sz="2400" dirty="0"/>
              <a:t> persona que se </a:t>
            </a:r>
            <a:r>
              <a:rPr lang="en-US" sz="2400" dirty="0" err="1"/>
              <a:t>relacione</a:t>
            </a:r>
            <a:r>
              <a:rPr lang="en-US" sz="2400" dirty="0"/>
              <a:t> con la </a:t>
            </a:r>
            <a:r>
              <a:rPr lang="en-US" sz="2400" dirty="0" err="1"/>
              <a:t>aplicación</a:t>
            </a:r>
            <a:endParaRPr lang="en-US" sz="2400" dirty="0"/>
          </a:p>
          <a:p>
            <a:pPr lvl="1"/>
            <a:r>
              <a:rPr lang="en-US" sz="2200" dirty="0" err="1"/>
              <a:t>Administrador</a:t>
            </a:r>
            <a:r>
              <a:rPr lang="en-US" sz="2200" dirty="0"/>
              <a:t>: </a:t>
            </a:r>
            <a:r>
              <a:rPr lang="en-US" sz="2200" dirty="0" err="1"/>
              <a:t>Gestiona</a:t>
            </a:r>
            <a:r>
              <a:rPr lang="en-US" sz="2200" dirty="0"/>
              <a:t> </a:t>
            </a:r>
            <a:r>
              <a:rPr lang="en-US" sz="2200" dirty="0" err="1"/>
              <a:t>los</a:t>
            </a:r>
            <a:r>
              <a:rPr lang="en-US" sz="2200" dirty="0"/>
              <a:t> </a:t>
            </a:r>
            <a:r>
              <a:rPr lang="en-US" sz="2200" dirty="0" err="1"/>
              <a:t>productos</a:t>
            </a:r>
            <a:endParaRPr lang="en-US" sz="2200" dirty="0"/>
          </a:p>
          <a:p>
            <a:pPr lvl="1"/>
            <a:r>
              <a:rPr lang="en-US" sz="2200" dirty="0" err="1"/>
              <a:t>Cliente</a:t>
            </a:r>
            <a:r>
              <a:rPr lang="en-US" sz="2200" dirty="0"/>
              <a:t>: </a:t>
            </a:r>
            <a:r>
              <a:rPr lang="en-US" sz="2200" dirty="0" err="1"/>
              <a:t>Realiza</a:t>
            </a:r>
            <a:r>
              <a:rPr lang="en-US" sz="2200" dirty="0"/>
              <a:t> </a:t>
            </a:r>
            <a:r>
              <a:rPr lang="en-US" sz="2200" dirty="0" err="1"/>
              <a:t>pedidos</a:t>
            </a:r>
            <a:endParaRPr lang="en-US" sz="2200" dirty="0"/>
          </a:p>
          <a:p>
            <a:r>
              <a:rPr lang="en-US" sz="2400" dirty="0" err="1"/>
              <a:t>Dirección</a:t>
            </a:r>
            <a:r>
              <a:rPr lang="en-US" sz="2400" dirty="0"/>
              <a:t>: </a:t>
            </a:r>
            <a:r>
              <a:rPr lang="en-US" sz="2400" dirty="0" err="1"/>
              <a:t>Dirección</a:t>
            </a:r>
            <a:r>
              <a:rPr lang="en-US" sz="2400" dirty="0"/>
              <a:t> de </a:t>
            </a:r>
            <a:r>
              <a:rPr lang="en-US" sz="2400" dirty="0" err="1"/>
              <a:t>envío</a:t>
            </a:r>
            <a:r>
              <a:rPr lang="en-US" sz="2400" dirty="0"/>
              <a:t> de un </a:t>
            </a:r>
            <a:r>
              <a:rPr lang="en-US" sz="2400" dirty="0" err="1"/>
              <a:t>pedido</a:t>
            </a:r>
            <a:endParaRPr lang="en-US" sz="2400" dirty="0"/>
          </a:p>
          <a:p>
            <a:r>
              <a:rPr lang="en-US" sz="2400" dirty="0" err="1"/>
              <a:t>Método</a:t>
            </a:r>
            <a:r>
              <a:rPr lang="en-US" sz="2400" dirty="0"/>
              <a:t> de </a:t>
            </a:r>
            <a:r>
              <a:rPr lang="en-US" sz="2400" dirty="0" err="1"/>
              <a:t>pago</a:t>
            </a:r>
            <a:r>
              <a:rPr lang="en-US" sz="2400" dirty="0"/>
              <a:t>: </a:t>
            </a:r>
            <a:r>
              <a:rPr lang="en-US" sz="2400" dirty="0" err="1"/>
              <a:t>Necesario</a:t>
            </a:r>
            <a:r>
              <a:rPr lang="en-US" sz="2400" dirty="0"/>
              <a:t> para </a:t>
            </a:r>
            <a:r>
              <a:rPr lang="en-US" sz="2400" dirty="0" err="1"/>
              <a:t>realizar</a:t>
            </a:r>
            <a:r>
              <a:rPr lang="en-US" sz="2400" dirty="0"/>
              <a:t> </a:t>
            </a:r>
            <a:r>
              <a:rPr lang="en-US" sz="2400" dirty="0" err="1"/>
              <a:t>pedidos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2736914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 err="1">
                <a:solidFill>
                  <a:schemeClr val="accent1"/>
                </a:solidFill>
              </a:rPr>
              <a:t>Entidades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 err="1"/>
              <a:t>Componente</a:t>
            </a:r>
            <a:r>
              <a:rPr lang="en-US" sz="2400" dirty="0"/>
              <a:t>: </a:t>
            </a:r>
            <a:r>
              <a:rPr lang="en-US" sz="2400" dirty="0" err="1"/>
              <a:t>Componente</a:t>
            </a:r>
            <a:r>
              <a:rPr lang="en-US" sz="2400" dirty="0"/>
              <a:t> </a:t>
            </a:r>
            <a:r>
              <a:rPr lang="en-US" sz="2400" dirty="0" err="1"/>
              <a:t>electrónico</a:t>
            </a:r>
            <a:r>
              <a:rPr lang="en-US" sz="2400" dirty="0"/>
              <a:t> de un </a:t>
            </a:r>
            <a:r>
              <a:rPr lang="en-US" sz="2400" dirty="0" err="1"/>
              <a:t>producto</a:t>
            </a:r>
            <a:r>
              <a:rPr lang="en-US" sz="2400" dirty="0"/>
              <a:t> </a:t>
            </a:r>
            <a:r>
              <a:rPr lang="en-US" sz="2400" dirty="0" err="1"/>
              <a:t>montable</a:t>
            </a:r>
            <a:r>
              <a:rPr lang="en-US" sz="2400" dirty="0"/>
              <a:t>.</a:t>
            </a:r>
          </a:p>
          <a:p>
            <a:r>
              <a:rPr lang="en-US" sz="2400" dirty="0" err="1"/>
              <a:t>Producto</a:t>
            </a:r>
            <a:r>
              <a:rPr lang="en-US" sz="2400" dirty="0"/>
              <a:t> </a:t>
            </a:r>
            <a:r>
              <a:rPr lang="en-US" sz="2400" noProof="1"/>
              <a:t>montable</a:t>
            </a:r>
            <a:r>
              <a:rPr lang="en-US" sz="2400" dirty="0"/>
              <a:t>: </a:t>
            </a:r>
            <a:r>
              <a:rPr lang="en-US" sz="2400" dirty="0" err="1"/>
              <a:t>Representa</a:t>
            </a:r>
            <a:r>
              <a:rPr lang="en-US" sz="2400" dirty="0"/>
              <a:t> un </a:t>
            </a:r>
            <a:r>
              <a:rPr lang="en-US" sz="2400" dirty="0" err="1"/>
              <a:t>ordenador</a:t>
            </a:r>
            <a:r>
              <a:rPr lang="en-US" sz="2400" dirty="0"/>
              <a:t> o un </a:t>
            </a:r>
            <a:r>
              <a:rPr lang="en-US" sz="2400" dirty="0" err="1"/>
              <a:t>móvil</a:t>
            </a:r>
            <a:r>
              <a:rPr lang="en-US" sz="2400" dirty="0"/>
              <a:t>, </a:t>
            </a:r>
            <a:r>
              <a:rPr lang="en-US" sz="2400" dirty="0" err="1"/>
              <a:t>los</a:t>
            </a:r>
            <a:r>
              <a:rPr lang="en-US" sz="2400" dirty="0"/>
              <a:t> </a:t>
            </a:r>
            <a:r>
              <a:rPr lang="en-US" sz="2400" dirty="0" err="1"/>
              <a:t>artículos</a:t>
            </a:r>
            <a:r>
              <a:rPr lang="en-US" sz="2400" dirty="0"/>
              <a:t> que </a:t>
            </a:r>
            <a:r>
              <a:rPr lang="en-US" sz="2400" dirty="0" err="1"/>
              <a:t>vende</a:t>
            </a:r>
            <a:r>
              <a:rPr lang="en-US" sz="2400" dirty="0"/>
              <a:t> la </a:t>
            </a:r>
            <a:r>
              <a:rPr lang="en-US" sz="2400" dirty="0" err="1"/>
              <a:t>tienda</a:t>
            </a:r>
            <a:r>
              <a:rPr lang="en-US" sz="2400" dirty="0"/>
              <a:t>.</a:t>
            </a:r>
          </a:p>
          <a:p>
            <a:r>
              <a:rPr lang="en-US" sz="2400" dirty="0" err="1"/>
              <a:t>Pedido</a:t>
            </a:r>
            <a:r>
              <a:rPr lang="en-US" sz="2400" dirty="0"/>
              <a:t>: </a:t>
            </a:r>
            <a:r>
              <a:rPr lang="en-US" sz="2400" dirty="0" err="1"/>
              <a:t>Guarda</a:t>
            </a:r>
            <a:r>
              <a:rPr lang="en-US" sz="2400" dirty="0"/>
              <a:t> </a:t>
            </a:r>
            <a:r>
              <a:rPr lang="en-US" sz="2400" dirty="0" err="1"/>
              <a:t>información</a:t>
            </a:r>
            <a:r>
              <a:rPr lang="en-US" sz="2400" dirty="0"/>
              <a:t> </a:t>
            </a:r>
            <a:r>
              <a:rPr lang="en-US" sz="2400" dirty="0" err="1"/>
              <a:t>sobre</a:t>
            </a:r>
            <a:r>
              <a:rPr lang="en-US" sz="2400" dirty="0"/>
              <a:t> </a:t>
            </a:r>
            <a:r>
              <a:rPr lang="en-US" sz="2400" dirty="0" err="1"/>
              <a:t>todo</a:t>
            </a:r>
            <a:r>
              <a:rPr lang="en-US" sz="2400" dirty="0"/>
              <a:t> lo que el </a:t>
            </a:r>
            <a:r>
              <a:rPr lang="en-US" sz="2400" dirty="0" err="1"/>
              <a:t>cliente</a:t>
            </a:r>
            <a:r>
              <a:rPr lang="en-US" sz="2400" dirty="0"/>
              <a:t> ha </a:t>
            </a:r>
            <a:r>
              <a:rPr lang="en-US" sz="2400" dirty="0" err="1"/>
              <a:t>comprado</a:t>
            </a:r>
            <a:r>
              <a:rPr lang="en-US" sz="2400" dirty="0"/>
              <a:t>.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254224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979B72F-76C2-45E0-A95B-2B5FCF1A7C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173"/>
            <a:ext cx="12192000" cy="6831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509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4CF9A01-C2DD-4966-B31A-D2D87CB4CC6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6" title="Page Number Shape">
            <a:extLst>
              <a:ext uri="{FF2B5EF4-FFF2-40B4-BE49-F238E27FC236}">
                <a16:creationId xmlns:a16="http://schemas.microsoft.com/office/drawing/2014/main" id="{7F3F28AE-09C6-438F-B1F8-6B3D763F93A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cxnSp>
        <p:nvCxnSpPr>
          <p:cNvPr id="13" name="Straight Connector 12" title="Horizontal Rule Line">
            <a:extLst>
              <a:ext uri="{FF2B5EF4-FFF2-40B4-BE49-F238E27FC236}">
                <a16:creationId xmlns:a16="http://schemas.microsoft.com/office/drawing/2014/main" id="{0AC6CA7B-A97D-4EE7-BEEF-3794C969426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99730"/>
            <a:ext cx="608076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684C7430-4FB9-4207-89F1-FC2963790D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078" y="636640"/>
            <a:ext cx="4847842" cy="525511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9654" y="643465"/>
            <a:ext cx="5128880" cy="1628396"/>
          </a:xfrm>
        </p:spPr>
        <p:txBody>
          <a:bodyPr>
            <a:normAutofit/>
          </a:bodyPr>
          <a:lstStyle/>
          <a:p>
            <a:pPr algn="l"/>
            <a:r>
              <a:rPr lang="en-US" err="1"/>
              <a:t>Aportaciones</a:t>
            </a:r>
            <a:r>
              <a:rPr lang="en-US"/>
              <a:t> </a:t>
            </a:r>
            <a:r>
              <a:rPr lang="en-US" err="1"/>
              <a:t>Javascript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19654" y="2422688"/>
            <a:ext cx="5128880" cy="3801533"/>
          </a:xfrm>
        </p:spPr>
        <p:txBody>
          <a:bodyPr>
            <a:normAutofit/>
          </a:bodyPr>
          <a:lstStyle/>
          <a:p>
            <a:r>
              <a:rPr lang="es-ES" dirty="0"/>
              <a:t>Validación de campos de formulario:	</a:t>
            </a:r>
          </a:p>
          <a:p>
            <a:pPr lvl="1"/>
            <a:r>
              <a:rPr lang="en-US" dirty="0"/>
              <a:t>E</a:t>
            </a:r>
            <a:r>
              <a:rPr lang="es-ES" dirty="0"/>
              <a:t>n tiempo real</a:t>
            </a:r>
          </a:p>
          <a:p>
            <a:pPr lvl="1"/>
            <a:r>
              <a:rPr lang="en-US" dirty="0"/>
              <a:t>C</a:t>
            </a:r>
            <a:r>
              <a:rPr lang="es-ES" dirty="0" err="1"/>
              <a:t>on</a:t>
            </a:r>
            <a:r>
              <a:rPr lang="es-ES" dirty="0"/>
              <a:t> mensaje específico para cada error</a:t>
            </a:r>
          </a:p>
          <a:p>
            <a:pPr lvl="1"/>
            <a:r>
              <a:rPr lang="en-US" dirty="0"/>
              <a:t>M</a:t>
            </a:r>
            <a:r>
              <a:rPr lang="es-ES" dirty="0" err="1"/>
              <a:t>ejora</a:t>
            </a:r>
            <a:r>
              <a:rPr lang="es-ES" dirty="0"/>
              <a:t> la experiencia de usuario a la hora de rellenar los formularios.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43104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F4CF9A01-C2DD-4966-B31A-D2D87CB4CC6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6" title="Page Number Shape">
            <a:extLst>
              <a:ext uri="{FF2B5EF4-FFF2-40B4-BE49-F238E27FC236}">
                <a16:creationId xmlns:a16="http://schemas.microsoft.com/office/drawing/2014/main" id="{7F3F28AE-09C6-438F-B1F8-6B3D763F93A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cxnSp>
        <p:nvCxnSpPr>
          <p:cNvPr id="22" name="Straight Connector 21" title="Horizontal Rule Line">
            <a:extLst>
              <a:ext uri="{FF2B5EF4-FFF2-40B4-BE49-F238E27FC236}">
                <a16:creationId xmlns:a16="http://schemas.microsoft.com/office/drawing/2014/main" id="{0AC6CA7B-A97D-4EE7-BEEF-3794C969426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99730"/>
            <a:ext cx="608076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100F99C2-FEA5-4E41-ADAA-D364D41644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653" y="1684696"/>
            <a:ext cx="5462001" cy="117432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9654" y="643465"/>
            <a:ext cx="5128880" cy="1628396"/>
          </a:xfrm>
        </p:spPr>
        <p:txBody>
          <a:bodyPr>
            <a:normAutofit/>
          </a:bodyPr>
          <a:lstStyle/>
          <a:p>
            <a:pPr algn="l"/>
            <a:r>
              <a:rPr lang="en-US" err="1"/>
              <a:t>Aportaciones</a:t>
            </a:r>
            <a:r>
              <a:rPr lang="en-US"/>
              <a:t> </a:t>
            </a:r>
            <a:r>
              <a:rPr lang="en-US" err="1"/>
              <a:t>Javascript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19654" y="2422688"/>
            <a:ext cx="5128880" cy="3801533"/>
          </a:xfrm>
        </p:spPr>
        <p:txBody>
          <a:bodyPr>
            <a:normAutofit/>
          </a:bodyPr>
          <a:lstStyle/>
          <a:p>
            <a:r>
              <a:rPr lang="es-ES" dirty="0"/>
              <a:t>Campo de búsqueda de producto con filtrado de búsqueda:	</a:t>
            </a:r>
          </a:p>
          <a:p>
            <a:pPr lvl="1"/>
            <a:r>
              <a:rPr lang="en-US" dirty="0"/>
              <a:t>E</a:t>
            </a:r>
            <a:r>
              <a:rPr lang="es-ES" dirty="0"/>
              <a:t>n tiempo real</a:t>
            </a:r>
          </a:p>
          <a:p>
            <a:pPr lvl="1"/>
            <a:r>
              <a:rPr lang="en-US" dirty="0"/>
              <a:t>A</a:t>
            </a:r>
            <a:r>
              <a:rPr lang="es-ES" dirty="0" err="1"/>
              <a:t>giliza</a:t>
            </a:r>
            <a:r>
              <a:rPr lang="es-ES" dirty="0"/>
              <a:t> el trabajo de los administradores</a:t>
            </a:r>
          </a:p>
          <a:p>
            <a:r>
              <a:rPr lang="es-ES" dirty="0"/>
              <a:t>Confirmación de acciones de borrado:</a:t>
            </a:r>
          </a:p>
          <a:p>
            <a:pPr lvl="1"/>
            <a:r>
              <a:rPr lang="en-US" dirty="0"/>
              <a:t>P</a:t>
            </a:r>
            <a:r>
              <a:rPr lang="es-ES" dirty="0"/>
              <a:t>reviene el borrado de datos accidental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0A9BDE9-C845-42B5-8D6C-F2F78B3234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1775" y="3757612"/>
            <a:ext cx="4133850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1217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F4CF9A01-C2DD-4966-B31A-D2D87CB4CC6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6" title="Page Number Shape">
            <a:extLst>
              <a:ext uri="{FF2B5EF4-FFF2-40B4-BE49-F238E27FC236}">
                <a16:creationId xmlns:a16="http://schemas.microsoft.com/office/drawing/2014/main" id="{7F3F28AE-09C6-438F-B1F8-6B3D763F93A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cxnSp>
        <p:nvCxnSpPr>
          <p:cNvPr id="31" name="Straight Connector 30" title="Horizontal Rule Line">
            <a:extLst>
              <a:ext uri="{FF2B5EF4-FFF2-40B4-BE49-F238E27FC236}">
                <a16:creationId xmlns:a16="http://schemas.microsoft.com/office/drawing/2014/main" id="{0AC6CA7B-A97D-4EE7-BEEF-3794C969426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99730"/>
            <a:ext cx="608076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0ED46482-AF69-4FA0-AAD1-F48054144D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99" y="1058914"/>
            <a:ext cx="5462001" cy="441056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9654" y="643465"/>
            <a:ext cx="5128880" cy="1628396"/>
          </a:xfrm>
        </p:spPr>
        <p:txBody>
          <a:bodyPr>
            <a:normAutofit/>
          </a:bodyPr>
          <a:lstStyle/>
          <a:p>
            <a:pPr algn="l"/>
            <a:r>
              <a:rPr lang="en-US" err="1"/>
              <a:t>Aportaciones</a:t>
            </a:r>
            <a:r>
              <a:rPr lang="en-US"/>
              <a:t> </a:t>
            </a:r>
            <a:r>
              <a:rPr lang="en-US" err="1"/>
              <a:t>Javascript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19654" y="2422688"/>
            <a:ext cx="5128880" cy="3801533"/>
          </a:xfrm>
        </p:spPr>
        <p:txBody>
          <a:bodyPr>
            <a:normAutofit/>
          </a:bodyPr>
          <a:lstStyle/>
          <a:p>
            <a:pPr lvl="0"/>
            <a:r>
              <a:rPr lang="es-ES" dirty="0"/>
              <a:t>Validación de los métodos de pago de los clientes:</a:t>
            </a:r>
          </a:p>
          <a:p>
            <a:pPr lvl="1"/>
            <a:r>
              <a:rPr lang="en-US" dirty="0"/>
              <a:t>E</a:t>
            </a:r>
            <a:r>
              <a:rPr lang="es-ES" dirty="0"/>
              <a:t>n tiempo real</a:t>
            </a:r>
          </a:p>
          <a:p>
            <a:pPr lvl="1"/>
            <a:r>
              <a:rPr lang="es-ES" dirty="0"/>
              <a:t>Evita que los introduzcan tarjetas de crédito falsas o caducadas</a:t>
            </a:r>
          </a:p>
        </p:txBody>
      </p:sp>
    </p:spTree>
    <p:extLst>
      <p:ext uri="{BB962C8B-B14F-4D97-AF65-F5344CB8AC3E}">
        <p14:creationId xmlns:p14="http://schemas.microsoft.com/office/powerpoint/2010/main" val="3609334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Content Placeholder 3">
            <a:extLst>
              <a:ext uri="{FF2B5EF4-FFF2-40B4-BE49-F238E27FC236}">
                <a16:creationId xmlns:a16="http://schemas.microsoft.com/office/drawing/2014/main" id="{7E62A43A-2D84-4DE8-9E64-0E663950A0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6016" y="3346196"/>
            <a:ext cx="1808049" cy="256460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6FDD453-8B01-41BF-8BB3-DF94F46721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750" y="1515744"/>
            <a:ext cx="4001315" cy="168055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5354" y="620721"/>
            <a:ext cx="6593180" cy="1651140"/>
          </a:xfrm>
        </p:spPr>
        <p:txBody>
          <a:bodyPr>
            <a:normAutofit/>
          </a:bodyPr>
          <a:lstStyle/>
          <a:p>
            <a:pPr algn="l"/>
            <a:r>
              <a:rPr lang="en-US" sz="3500" err="1"/>
              <a:t>Aportaciones</a:t>
            </a:r>
            <a:r>
              <a:rPr lang="en-US" sz="3500"/>
              <a:t> extra-</a:t>
            </a:r>
            <a:r>
              <a:rPr lang="en-US" sz="3500" err="1"/>
              <a:t>ordinarias</a:t>
            </a:r>
            <a:br>
              <a:rPr lang="en-US" sz="3500"/>
            </a:br>
            <a:r>
              <a:rPr lang="en-US" sz="3500" err="1"/>
              <a:t>Usos</a:t>
            </a:r>
            <a:r>
              <a:rPr lang="en-US" sz="3500"/>
              <a:t> de CSS</a:t>
            </a:r>
          </a:p>
        </p:txBody>
      </p:sp>
      <p:sp>
        <p:nvSpPr>
          <p:cNvPr id="35" name="Content Placeholder 9"/>
          <p:cNvSpPr>
            <a:spLocks noGrp="1"/>
          </p:cNvSpPr>
          <p:nvPr>
            <p:ph idx="1"/>
          </p:nvPr>
        </p:nvSpPr>
        <p:spPr>
          <a:xfrm>
            <a:off x="4955354" y="2422688"/>
            <a:ext cx="6593180" cy="3801533"/>
          </a:xfrm>
        </p:spPr>
        <p:txBody>
          <a:bodyPr>
            <a:normAutofit/>
          </a:bodyPr>
          <a:lstStyle/>
          <a:p>
            <a:r>
              <a:rPr lang="en-US" dirty="0" err="1"/>
              <a:t>Diseño</a:t>
            </a:r>
            <a:r>
              <a:rPr lang="en-US" dirty="0"/>
              <a:t> responsive</a:t>
            </a:r>
          </a:p>
          <a:p>
            <a:pPr lvl="1"/>
            <a:r>
              <a:rPr lang="en-US" dirty="0"/>
              <a:t>Cambia a </a:t>
            </a:r>
            <a:r>
              <a:rPr lang="en-US" dirty="0" err="1"/>
              <a:t>modo</a:t>
            </a:r>
            <a:r>
              <a:rPr lang="en-US" dirty="0"/>
              <a:t> </a:t>
            </a:r>
            <a:r>
              <a:rPr lang="en-US" dirty="0" err="1"/>
              <a:t>compacto</a:t>
            </a:r>
            <a:r>
              <a:rPr lang="en-US" dirty="0"/>
              <a:t> con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ventanade</a:t>
            </a:r>
            <a:r>
              <a:rPr lang="en-US" dirty="0"/>
              <a:t> </a:t>
            </a:r>
            <a:r>
              <a:rPr lang="en-US" dirty="0" err="1"/>
              <a:t>menos</a:t>
            </a:r>
            <a:r>
              <a:rPr lang="en-US" dirty="0"/>
              <a:t> de 800px</a:t>
            </a:r>
          </a:p>
          <a:p>
            <a:pPr lvl="1"/>
            <a:r>
              <a:rPr lang="en-US" dirty="0"/>
              <a:t>Se </a:t>
            </a:r>
            <a:r>
              <a:rPr lang="en-US" dirty="0" err="1"/>
              <a:t>adapta</a:t>
            </a:r>
            <a:r>
              <a:rPr lang="en-US" dirty="0"/>
              <a:t> a </a:t>
            </a:r>
            <a:r>
              <a:rPr lang="en-US" dirty="0" err="1"/>
              <a:t>cualquier</a:t>
            </a:r>
            <a:r>
              <a:rPr lang="en-US" dirty="0"/>
              <a:t> </a:t>
            </a:r>
            <a:r>
              <a:rPr lang="en-US" dirty="0" err="1"/>
              <a:t>dispositivo</a:t>
            </a:r>
            <a:endParaRPr lang="en-US" dirty="0"/>
          </a:p>
          <a:p>
            <a:pPr lvl="1"/>
            <a:r>
              <a:rPr lang="en-US" dirty="0"/>
              <a:t>Plantilla W3School</a:t>
            </a:r>
          </a:p>
          <a:p>
            <a:r>
              <a:rPr lang="en-US" dirty="0" err="1"/>
              <a:t>Diseño</a:t>
            </a:r>
            <a:r>
              <a:rPr lang="en-US" dirty="0"/>
              <a:t> </a:t>
            </a:r>
            <a:r>
              <a:rPr lang="en-US" dirty="0" err="1"/>
              <a:t>minimalista</a:t>
            </a:r>
            <a:r>
              <a:rPr lang="en-US" dirty="0"/>
              <a:t> e </a:t>
            </a:r>
            <a:r>
              <a:rPr lang="en-US" dirty="0" err="1"/>
              <a:t>intuitivo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938996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">
  <a:themeElements>
    <a:clrScheme name="Headlines">
      <a:dk1>
        <a:sysClr val="windowText" lastClr="000000"/>
      </a:dk1>
      <a:lt1>
        <a:sysClr val="window" lastClr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Headlines">
      <a:majorFont>
        <a:latin typeface="Century Schoolbook" panose="020406040505050203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" id="{3841520A-25F2-4EB8-BE4C-611DB5ABEED9}" vid="{ECD25A4C-D97E-4C12-84B1-63580BFFAEE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Headlines</Template>
  <TotalTime>93</TotalTime>
  <Words>271</Words>
  <Application>Microsoft Office PowerPoint</Application>
  <PresentationFormat>Widescreen</PresentationFormat>
  <Paragraphs>67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Century Schoolbook</vt:lpstr>
      <vt:lpstr>Corbel</vt:lpstr>
      <vt:lpstr>Headlines</vt:lpstr>
      <vt:lpstr>PROYECTO PA 2017-2018</vt:lpstr>
      <vt:lpstr>Contenido</vt:lpstr>
      <vt:lpstr>Entidades</vt:lpstr>
      <vt:lpstr>Entidades</vt:lpstr>
      <vt:lpstr>PowerPoint Presentation</vt:lpstr>
      <vt:lpstr>Aportaciones Javascript</vt:lpstr>
      <vt:lpstr>Aportaciones Javascript</vt:lpstr>
      <vt:lpstr>Aportaciones Javascript</vt:lpstr>
      <vt:lpstr>Aportaciones extra-ordinarias Usos de CSS</vt:lpstr>
      <vt:lpstr>Aportaciones extra-ordinarias HMTL5</vt:lpstr>
      <vt:lpstr>Aportaciones extra-ordinarias jQuery</vt:lpstr>
      <vt:lpstr>Aportaciones extra-ordinarias Tecnologías no vistas en clase</vt:lpstr>
      <vt:lpstr>Demo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PA 2017-2018</dc:title>
  <dc:creator>Manuel Ridao</dc:creator>
  <cp:lastModifiedBy>Manuel Ridao</cp:lastModifiedBy>
  <cp:revision>35</cp:revision>
  <dcterms:created xsi:type="dcterms:W3CDTF">2018-01-23T19:39:26Z</dcterms:created>
  <dcterms:modified xsi:type="dcterms:W3CDTF">2018-01-24T10:43:07Z</dcterms:modified>
</cp:coreProperties>
</file>