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Space Mono Bold" charset="1" panose="02000809030000020004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Roboto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gif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Relationship Id="rId3" Target="../media/image65.svg" Type="http://schemas.openxmlformats.org/officeDocument/2006/relationships/image"/><Relationship Id="rId4" Target="../media/image66.png" Type="http://schemas.openxmlformats.org/officeDocument/2006/relationships/image"/><Relationship Id="rId5" Target="../media/image6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49.png" Type="http://schemas.openxmlformats.org/officeDocument/2006/relationships/image"/><Relationship Id="rId12" Target="../media/image50.svg" Type="http://schemas.openxmlformats.org/officeDocument/2006/relationships/image"/><Relationship Id="rId13" Target="../media/image51.png" Type="http://schemas.openxmlformats.org/officeDocument/2006/relationships/image"/><Relationship Id="rId14" Target="../media/image52.sv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jpe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53.jpe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54.png" Type="http://schemas.openxmlformats.org/officeDocument/2006/relationships/image"/><Relationship Id="rId13" Target="../media/image55.svg" Type="http://schemas.openxmlformats.org/officeDocument/2006/relationships/image"/><Relationship Id="rId14" Target="../media/image56.pn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56.png" Type="http://schemas.openxmlformats.org/officeDocument/2006/relationships/image"/><Relationship Id="rId13" Target="../media/image57.png" Type="http://schemas.openxmlformats.org/officeDocument/2006/relationships/image"/><Relationship Id="rId14" Target="../media/image58.sv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59.png" Type="http://schemas.openxmlformats.org/officeDocument/2006/relationships/image"/><Relationship Id="rId13" Target="../media/image60.svg" Type="http://schemas.openxmlformats.org/officeDocument/2006/relationships/image"/><Relationship Id="rId14" Target="../media/image61.pn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12" Target="../media/image62.png" Type="http://schemas.openxmlformats.org/officeDocument/2006/relationships/image"/><Relationship Id="rId13" Target="../media/image63.gif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0425" y="-1315844"/>
            <a:ext cx="6971540" cy="7373744"/>
          </a:xfrm>
          <a:custGeom>
            <a:avLst/>
            <a:gdLst/>
            <a:ahLst/>
            <a:cxnLst/>
            <a:rect r="r" b="b" t="t" l="l"/>
            <a:pathLst>
              <a:path h="7373744" w="6971540">
                <a:moveTo>
                  <a:pt x="0" y="0"/>
                </a:moveTo>
                <a:lnTo>
                  <a:pt x="6971540" y="0"/>
                </a:lnTo>
                <a:lnTo>
                  <a:pt x="6971540" y="7373744"/>
                </a:lnTo>
                <a:lnTo>
                  <a:pt x="0" y="737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98242" y="951393"/>
            <a:ext cx="8363992" cy="8384215"/>
            <a:chOff x="0" y="0"/>
            <a:chExt cx="21519833" cy="21571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19832" cy="21571863"/>
            </a:xfrm>
            <a:custGeom>
              <a:avLst/>
              <a:gdLst/>
              <a:ahLst/>
              <a:cxnLst/>
              <a:rect r="r" b="b" t="t" l="l"/>
              <a:pathLst>
                <a:path h="21571863" w="21519832">
                  <a:moveTo>
                    <a:pt x="0" y="0"/>
                  </a:moveTo>
                  <a:lnTo>
                    <a:pt x="0" y="21571863"/>
                  </a:lnTo>
                  <a:lnTo>
                    <a:pt x="21519832" y="21571863"/>
                  </a:lnTo>
                  <a:lnTo>
                    <a:pt x="21519832" y="0"/>
                  </a:lnTo>
                  <a:lnTo>
                    <a:pt x="0" y="0"/>
                  </a:lnTo>
                  <a:close/>
                  <a:moveTo>
                    <a:pt x="21458873" y="21510903"/>
                  </a:moveTo>
                  <a:lnTo>
                    <a:pt x="59690" y="21510903"/>
                  </a:lnTo>
                  <a:lnTo>
                    <a:pt x="59690" y="59690"/>
                  </a:lnTo>
                  <a:lnTo>
                    <a:pt x="21458873" y="59690"/>
                  </a:lnTo>
                  <a:lnTo>
                    <a:pt x="21458873" y="21510903"/>
                  </a:lnTo>
                  <a:close/>
                </a:path>
              </a:pathLst>
            </a:custGeom>
            <a:solidFill>
              <a:srgbClr val="22271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42244" y="1305506"/>
            <a:ext cx="7675987" cy="7675987"/>
          </a:xfrm>
          <a:custGeom>
            <a:avLst/>
            <a:gdLst/>
            <a:ahLst/>
            <a:cxnLst/>
            <a:rect r="r" b="b" t="t" l="l"/>
            <a:pathLst>
              <a:path h="7675987" w="7675987">
                <a:moveTo>
                  <a:pt x="0" y="0"/>
                </a:moveTo>
                <a:lnTo>
                  <a:pt x="7675987" y="0"/>
                </a:lnTo>
                <a:lnTo>
                  <a:pt x="7675987" y="7675988"/>
                </a:lnTo>
                <a:lnTo>
                  <a:pt x="0" y="7675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04701" y="1494003"/>
            <a:ext cx="393959" cy="650683"/>
          </a:xfrm>
          <a:custGeom>
            <a:avLst/>
            <a:gdLst/>
            <a:ahLst/>
            <a:cxnLst/>
            <a:rect r="r" b="b" t="t" l="l"/>
            <a:pathLst>
              <a:path h="650683" w="393959">
                <a:moveTo>
                  <a:pt x="0" y="0"/>
                </a:moveTo>
                <a:lnTo>
                  <a:pt x="393959" y="0"/>
                </a:lnTo>
                <a:lnTo>
                  <a:pt x="393959" y="650683"/>
                </a:lnTo>
                <a:lnTo>
                  <a:pt x="0" y="650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08884" y="1494003"/>
            <a:ext cx="393959" cy="650683"/>
          </a:xfrm>
          <a:custGeom>
            <a:avLst/>
            <a:gdLst/>
            <a:ahLst/>
            <a:cxnLst/>
            <a:rect r="r" b="b" t="t" l="l"/>
            <a:pathLst>
              <a:path h="650683" w="393959">
                <a:moveTo>
                  <a:pt x="0" y="0"/>
                </a:moveTo>
                <a:lnTo>
                  <a:pt x="393959" y="0"/>
                </a:lnTo>
                <a:lnTo>
                  <a:pt x="393959" y="650683"/>
                </a:lnTo>
                <a:lnTo>
                  <a:pt x="0" y="650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47402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29212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7" y="0"/>
                </a:lnTo>
                <a:lnTo>
                  <a:pt x="351257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50820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28856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770131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24588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07835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30235" y="249133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0929212" y="1494003"/>
            <a:ext cx="372664" cy="650683"/>
          </a:xfrm>
          <a:custGeom>
            <a:avLst/>
            <a:gdLst/>
            <a:ahLst/>
            <a:cxnLst/>
            <a:rect r="r" b="b" t="t" l="l"/>
            <a:pathLst>
              <a:path h="650683" w="372664">
                <a:moveTo>
                  <a:pt x="372664" y="0"/>
                </a:moveTo>
                <a:lnTo>
                  <a:pt x="0" y="0"/>
                </a:lnTo>
                <a:lnTo>
                  <a:pt x="0" y="650683"/>
                </a:lnTo>
                <a:lnTo>
                  <a:pt x="372664" y="650683"/>
                </a:lnTo>
                <a:lnTo>
                  <a:pt x="37266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70772" y="1494003"/>
            <a:ext cx="372664" cy="650683"/>
          </a:xfrm>
          <a:custGeom>
            <a:avLst/>
            <a:gdLst/>
            <a:ahLst/>
            <a:cxnLst/>
            <a:rect r="r" b="b" t="t" l="l"/>
            <a:pathLst>
              <a:path h="650683" w="372664">
                <a:moveTo>
                  <a:pt x="0" y="0"/>
                </a:moveTo>
                <a:lnTo>
                  <a:pt x="372664" y="0"/>
                </a:lnTo>
                <a:lnTo>
                  <a:pt x="372664" y="650683"/>
                </a:lnTo>
                <a:lnTo>
                  <a:pt x="0" y="6506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865548" y="1439459"/>
            <a:ext cx="357783" cy="759771"/>
          </a:xfrm>
          <a:custGeom>
            <a:avLst/>
            <a:gdLst/>
            <a:ahLst/>
            <a:cxnLst/>
            <a:rect r="r" b="b" t="t" l="l"/>
            <a:pathLst>
              <a:path h="759771" w="357783">
                <a:moveTo>
                  <a:pt x="0" y="0"/>
                </a:moveTo>
                <a:lnTo>
                  <a:pt x="357783" y="0"/>
                </a:lnTo>
                <a:lnTo>
                  <a:pt x="357783" y="759771"/>
                </a:lnTo>
                <a:lnTo>
                  <a:pt x="0" y="759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724588" y="1439459"/>
            <a:ext cx="357783" cy="759771"/>
          </a:xfrm>
          <a:custGeom>
            <a:avLst/>
            <a:gdLst/>
            <a:ahLst/>
            <a:cxnLst/>
            <a:rect r="r" b="b" t="t" l="l"/>
            <a:pathLst>
              <a:path h="759771" w="357783">
                <a:moveTo>
                  <a:pt x="0" y="0"/>
                </a:moveTo>
                <a:lnTo>
                  <a:pt x="357783" y="0"/>
                </a:lnTo>
                <a:lnTo>
                  <a:pt x="357783" y="759771"/>
                </a:lnTo>
                <a:lnTo>
                  <a:pt x="0" y="759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947402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929212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7" y="0"/>
                </a:lnTo>
                <a:lnTo>
                  <a:pt x="351257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850820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828856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770131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724588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707835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630235" y="7217195"/>
            <a:ext cx="351258" cy="631346"/>
          </a:xfrm>
          <a:custGeom>
            <a:avLst/>
            <a:gdLst/>
            <a:ahLst/>
            <a:cxnLst/>
            <a:rect r="r" b="b" t="t" l="l"/>
            <a:pathLst>
              <a:path h="631346" w="351258">
                <a:moveTo>
                  <a:pt x="0" y="0"/>
                </a:moveTo>
                <a:lnTo>
                  <a:pt x="351258" y="0"/>
                </a:lnTo>
                <a:lnTo>
                  <a:pt x="351258" y="631346"/>
                </a:lnTo>
                <a:lnTo>
                  <a:pt x="0" y="631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904701" y="8161390"/>
            <a:ext cx="393959" cy="650683"/>
          </a:xfrm>
          <a:custGeom>
            <a:avLst/>
            <a:gdLst/>
            <a:ahLst/>
            <a:cxnLst/>
            <a:rect r="r" b="b" t="t" l="l"/>
            <a:pathLst>
              <a:path h="650683" w="393959">
                <a:moveTo>
                  <a:pt x="0" y="0"/>
                </a:moveTo>
                <a:lnTo>
                  <a:pt x="393959" y="0"/>
                </a:lnTo>
                <a:lnTo>
                  <a:pt x="393959" y="650683"/>
                </a:lnTo>
                <a:lnTo>
                  <a:pt x="0" y="6506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6608884" y="8161390"/>
            <a:ext cx="393959" cy="650683"/>
          </a:xfrm>
          <a:custGeom>
            <a:avLst/>
            <a:gdLst/>
            <a:ahLst/>
            <a:cxnLst/>
            <a:rect r="r" b="b" t="t" l="l"/>
            <a:pathLst>
              <a:path h="650683" w="393959">
                <a:moveTo>
                  <a:pt x="0" y="0"/>
                </a:moveTo>
                <a:lnTo>
                  <a:pt x="393959" y="0"/>
                </a:lnTo>
                <a:lnTo>
                  <a:pt x="393959" y="650683"/>
                </a:lnTo>
                <a:lnTo>
                  <a:pt x="0" y="6506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0">
            <a:off x="10929212" y="8161390"/>
            <a:ext cx="372664" cy="650683"/>
          </a:xfrm>
          <a:custGeom>
            <a:avLst/>
            <a:gdLst/>
            <a:ahLst/>
            <a:cxnLst/>
            <a:rect r="r" b="b" t="t" l="l"/>
            <a:pathLst>
              <a:path h="650683" w="372664">
                <a:moveTo>
                  <a:pt x="372664" y="0"/>
                </a:moveTo>
                <a:lnTo>
                  <a:pt x="0" y="0"/>
                </a:lnTo>
                <a:lnTo>
                  <a:pt x="0" y="650683"/>
                </a:lnTo>
                <a:lnTo>
                  <a:pt x="372664" y="650683"/>
                </a:lnTo>
                <a:lnTo>
                  <a:pt x="372664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670772" y="8161390"/>
            <a:ext cx="372664" cy="650683"/>
          </a:xfrm>
          <a:custGeom>
            <a:avLst/>
            <a:gdLst/>
            <a:ahLst/>
            <a:cxnLst/>
            <a:rect r="r" b="b" t="t" l="l"/>
            <a:pathLst>
              <a:path h="650683" w="372664">
                <a:moveTo>
                  <a:pt x="0" y="0"/>
                </a:moveTo>
                <a:lnTo>
                  <a:pt x="372664" y="0"/>
                </a:lnTo>
                <a:lnTo>
                  <a:pt x="372664" y="650683"/>
                </a:lnTo>
                <a:lnTo>
                  <a:pt x="0" y="6506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759504" y="8112861"/>
            <a:ext cx="372511" cy="747742"/>
          </a:xfrm>
          <a:custGeom>
            <a:avLst/>
            <a:gdLst/>
            <a:ahLst/>
            <a:cxnLst/>
            <a:rect r="r" b="b" t="t" l="l"/>
            <a:pathLst>
              <a:path h="747742" w="372511">
                <a:moveTo>
                  <a:pt x="0" y="0"/>
                </a:moveTo>
                <a:lnTo>
                  <a:pt x="372512" y="0"/>
                </a:lnTo>
                <a:lnTo>
                  <a:pt x="372512" y="747741"/>
                </a:lnTo>
                <a:lnTo>
                  <a:pt x="0" y="7477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865548" y="8100831"/>
            <a:ext cx="357783" cy="759771"/>
          </a:xfrm>
          <a:custGeom>
            <a:avLst/>
            <a:gdLst/>
            <a:ahLst/>
            <a:cxnLst/>
            <a:rect r="r" b="b" t="t" l="l"/>
            <a:pathLst>
              <a:path h="759771" w="357783">
                <a:moveTo>
                  <a:pt x="0" y="0"/>
                </a:moveTo>
                <a:lnTo>
                  <a:pt x="357783" y="0"/>
                </a:lnTo>
                <a:lnTo>
                  <a:pt x="357783" y="759771"/>
                </a:lnTo>
                <a:lnTo>
                  <a:pt x="0" y="75977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724588" y="8100831"/>
            <a:ext cx="357783" cy="759771"/>
          </a:xfrm>
          <a:custGeom>
            <a:avLst/>
            <a:gdLst/>
            <a:ahLst/>
            <a:cxnLst/>
            <a:rect r="r" b="b" t="t" l="l"/>
            <a:pathLst>
              <a:path h="759771" w="357783">
                <a:moveTo>
                  <a:pt x="0" y="0"/>
                </a:moveTo>
                <a:lnTo>
                  <a:pt x="357783" y="0"/>
                </a:lnTo>
                <a:lnTo>
                  <a:pt x="357783" y="759771"/>
                </a:lnTo>
                <a:lnTo>
                  <a:pt x="0" y="75977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815924" y="1445474"/>
            <a:ext cx="377123" cy="759771"/>
          </a:xfrm>
          <a:custGeom>
            <a:avLst/>
            <a:gdLst/>
            <a:ahLst/>
            <a:cxnLst/>
            <a:rect r="r" b="b" t="t" l="l"/>
            <a:pathLst>
              <a:path h="759771" w="377123">
                <a:moveTo>
                  <a:pt x="0" y="0"/>
                </a:moveTo>
                <a:lnTo>
                  <a:pt x="377123" y="0"/>
                </a:lnTo>
                <a:lnTo>
                  <a:pt x="377123" y="759771"/>
                </a:lnTo>
                <a:lnTo>
                  <a:pt x="0" y="7597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815924" y="8100831"/>
            <a:ext cx="377123" cy="759771"/>
          </a:xfrm>
          <a:custGeom>
            <a:avLst/>
            <a:gdLst/>
            <a:ahLst/>
            <a:cxnLst/>
            <a:rect r="r" b="b" t="t" l="l"/>
            <a:pathLst>
              <a:path h="759771" w="377123">
                <a:moveTo>
                  <a:pt x="0" y="0"/>
                </a:moveTo>
                <a:lnTo>
                  <a:pt x="377123" y="0"/>
                </a:lnTo>
                <a:lnTo>
                  <a:pt x="377123" y="759771"/>
                </a:lnTo>
                <a:lnTo>
                  <a:pt x="0" y="75977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3759504" y="1445474"/>
            <a:ext cx="372511" cy="747742"/>
          </a:xfrm>
          <a:custGeom>
            <a:avLst/>
            <a:gdLst/>
            <a:ahLst/>
            <a:cxnLst/>
            <a:rect r="r" b="b" t="t" l="l"/>
            <a:pathLst>
              <a:path h="747742" w="372511">
                <a:moveTo>
                  <a:pt x="0" y="0"/>
                </a:moveTo>
                <a:lnTo>
                  <a:pt x="372512" y="0"/>
                </a:lnTo>
                <a:lnTo>
                  <a:pt x="372512" y="747741"/>
                </a:lnTo>
                <a:lnTo>
                  <a:pt x="0" y="74774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30"/>
          <a:srcRect l="0" t="0" r="0" b="0"/>
          <a:stretch>
            <a:fillRect/>
          </a:stretch>
        </p:blipFill>
        <p:spPr>
          <a:xfrm flipH="false" flipV="false" rot="0">
            <a:off x="3060835" y="-878288"/>
            <a:ext cx="4646732" cy="5163035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1164940" y="5257800"/>
            <a:ext cx="7659942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b="true" sz="12000">
                <a:solidFill>
                  <a:srgbClr val="22271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CHESSEYE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10683"/>
            <a:ext cx="16230600" cy="5147617"/>
            <a:chOff x="0" y="0"/>
            <a:chExt cx="41759938" cy="13244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59938" cy="13244376"/>
            </a:xfrm>
            <a:custGeom>
              <a:avLst/>
              <a:gdLst/>
              <a:ahLst/>
              <a:cxnLst/>
              <a:rect r="r" b="b" t="t" l="l"/>
              <a:pathLst>
                <a:path h="13244376" w="41759938">
                  <a:moveTo>
                    <a:pt x="0" y="0"/>
                  </a:moveTo>
                  <a:lnTo>
                    <a:pt x="0" y="13244376"/>
                  </a:lnTo>
                  <a:lnTo>
                    <a:pt x="41759938" y="13244376"/>
                  </a:lnTo>
                  <a:lnTo>
                    <a:pt x="41759938" y="0"/>
                  </a:lnTo>
                  <a:lnTo>
                    <a:pt x="0" y="0"/>
                  </a:lnTo>
                  <a:close/>
                  <a:moveTo>
                    <a:pt x="41698977" y="13183415"/>
                  </a:moveTo>
                  <a:lnTo>
                    <a:pt x="59690" y="13183415"/>
                  </a:lnTo>
                  <a:lnTo>
                    <a:pt x="59690" y="59690"/>
                  </a:lnTo>
                  <a:lnTo>
                    <a:pt x="41698977" y="59690"/>
                  </a:lnTo>
                  <a:lnTo>
                    <a:pt x="41698977" y="13183415"/>
                  </a:lnTo>
                  <a:close/>
                </a:path>
              </a:pathLst>
            </a:custGeom>
            <a:solidFill>
              <a:srgbClr val="22271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802" y="4627091"/>
            <a:ext cx="2947693" cy="4114800"/>
          </a:xfrm>
          <a:custGeom>
            <a:avLst/>
            <a:gdLst/>
            <a:ahLst/>
            <a:cxnLst/>
            <a:rect r="r" b="b" t="t" l="l"/>
            <a:pathLst>
              <a:path h="4114800" w="2947693">
                <a:moveTo>
                  <a:pt x="0" y="0"/>
                </a:moveTo>
                <a:lnTo>
                  <a:pt x="2947693" y="0"/>
                </a:lnTo>
                <a:lnTo>
                  <a:pt x="29476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76902" y="4627091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6" y="0"/>
                </a:lnTo>
                <a:lnTo>
                  <a:pt x="31197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41765" y="1270872"/>
            <a:ext cx="12004469" cy="1905554"/>
            <a:chOff x="0" y="0"/>
            <a:chExt cx="16005959" cy="254073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93581"/>
              <a:ext cx="1600595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2271E"/>
                  </a:solidFill>
                  <a:latin typeface="Roboto"/>
                  <a:ea typeface="Roboto"/>
                  <a:cs typeface="Roboto"/>
                  <a:sym typeface="Roboto"/>
                </a:rPr>
                <a:t>Now we are open to questions.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525"/>
              <a:ext cx="16005959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99"/>
                </a:lnSpc>
              </a:pPr>
              <a:r>
                <a:rPr lang="en-US" b="true" sz="6999">
                  <a:solidFill>
                    <a:srgbClr val="22271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99011" y="8758014"/>
            <a:ext cx="4942506" cy="2048893"/>
          </a:xfrm>
          <a:custGeom>
            <a:avLst/>
            <a:gdLst/>
            <a:ahLst/>
            <a:cxnLst/>
            <a:rect r="r" b="b" t="t" l="l"/>
            <a:pathLst>
              <a:path h="2048893" w="4942506">
                <a:moveTo>
                  <a:pt x="0" y="0"/>
                </a:moveTo>
                <a:lnTo>
                  <a:pt x="4942505" y="0"/>
                </a:lnTo>
                <a:lnTo>
                  <a:pt x="4942505" y="2048893"/>
                </a:lnTo>
                <a:lnTo>
                  <a:pt x="0" y="20488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24397" y="1317314"/>
            <a:ext cx="13839206" cy="2818166"/>
          </a:xfrm>
          <a:custGeom>
            <a:avLst/>
            <a:gdLst/>
            <a:ahLst/>
            <a:cxnLst/>
            <a:rect r="r" b="b" t="t" l="l"/>
            <a:pathLst>
              <a:path h="2818166" w="13839206">
                <a:moveTo>
                  <a:pt x="0" y="0"/>
                </a:moveTo>
                <a:lnTo>
                  <a:pt x="13839206" y="0"/>
                </a:lnTo>
                <a:lnTo>
                  <a:pt x="13839206" y="2818165"/>
                </a:lnTo>
                <a:lnTo>
                  <a:pt x="0" y="281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01454" y="2192997"/>
            <a:ext cx="1068509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7000">
                <a:solidFill>
                  <a:srgbClr val="22271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ChessEYE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7125597" y="6578840"/>
            <a:ext cx="8780551" cy="4358346"/>
          </a:xfrm>
          <a:custGeom>
            <a:avLst/>
            <a:gdLst/>
            <a:ahLst/>
            <a:cxnLst/>
            <a:rect r="r" b="b" t="t" l="l"/>
            <a:pathLst>
              <a:path h="4358346" w="8780551">
                <a:moveTo>
                  <a:pt x="0" y="0"/>
                </a:moveTo>
                <a:lnTo>
                  <a:pt x="8780551" y="0"/>
                </a:lnTo>
                <a:lnTo>
                  <a:pt x="8780551" y="4358347"/>
                </a:lnTo>
                <a:lnTo>
                  <a:pt x="0" y="43583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64937" y="7086365"/>
            <a:ext cx="6002834" cy="2171935"/>
          </a:xfrm>
          <a:custGeom>
            <a:avLst/>
            <a:gdLst/>
            <a:ahLst/>
            <a:cxnLst/>
            <a:rect r="r" b="b" t="t" l="l"/>
            <a:pathLst>
              <a:path h="2171935" w="6002834">
                <a:moveTo>
                  <a:pt x="0" y="0"/>
                </a:moveTo>
                <a:lnTo>
                  <a:pt x="6002835" y="0"/>
                </a:lnTo>
                <a:lnTo>
                  <a:pt x="6002835" y="2171935"/>
                </a:lnTo>
                <a:lnTo>
                  <a:pt x="0" y="2171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8162" y="5230282"/>
            <a:ext cx="14522102" cy="147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0"/>
              </a:lnSpc>
            </a:pPr>
            <a:r>
              <a:rPr lang="en-US" b="true" sz="4228">
                <a:solidFill>
                  <a:srgbClr val="2227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FEN Notation from Real-World Chessboards</a:t>
            </a:r>
          </a:p>
          <a:p>
            <a:pPr algn="ctr">
              <a:lnSpc>
                <a:spcPts val="5920"/>
              </a:lnSpc>
            </a:pPr>
            <a:r>
              <a:rPr lang="en-US" b="true" sz="4228">
                <a:solidFill>
                  <a:srgbClr val="2227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By: Aaditya Bir Singh &amp; Chhaveesh Manocha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2226" y="2933392"/>
            <a:ext cx="750707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true">
                <a:solidFill>
                  <a:srgbClr val="22271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</a:t>
            </a:r>
            <a:r>
              <a:rPr lang="en-US" sz="7000" b="true">
                <a:solidFill>
                  <a:srgbClr val="22271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roduction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832226" y="4727348"/>
            <a:ext cx="14623548" cy="0"/>
          </a:xfrm>
          <a:prstGeom prst="line">
            <a:avLst/>
          </a:prstGeom>
          <a:ln cap="rnd" w="19050">
            <a:solidFill>
              <a:srgbClr val="2227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832226" y="6597993"/>
            <a:ext cx="14623548" cy="0"/>
          </a:xfrm>
          <a:prstGeom prst="line">
            <a:avLst/>
          </a:prstGeom>
          <a:ln cap="rnd" w="19050">
            <a:solidFill>
              <a:srgbClr val="2227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832226" y="8468638"/>
            <a:ext cx="14623548" cy="0"/>
          </a:xfrm>
          <a:prstGeom prst="line">
            <a:avLst/>
          </a:prstGeom>
          <a:ln cap="rnd" w="19050">
            <a:solidFill>
              <a:srgbClr val="2227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400000">
            <a:off x="4057492" y="6607518"/>
            <a:ext cx="3741289" cy="0"/>
          </a:xfrm>
          <a:prstGeom prst="line">
            <a:avLst/>
          </a:prstGeom>
          <a:ln cap="rnd" w="19050">
            <a:solidFill>
              <a:srgbClr val="2227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763263" y="1799312"/>
            <a:ext cx="692511" cy="1390076"/>
          </a:xfrm>
          <a:custGeom>
            <a:avLst/>
            <a:gdLst/>
            <a:ahLst/>
            <a:cxnLst/>
            <a:rect r="r" b="b" t="t" l="l"/>
            <a:pathLst>
              <a:path h="1390076" w="692511">
                <a:moveTo>
                  <a:pt x="0" y="0"/>
                </a:moveTo>
                <a:lnTo>
                  <a:pt x="692511" y="0"/>
                </a:lnTo>
                <a:lnTo>
                  <a:pt x="692511" y="1390077"/>
                </a:lnTo>
                <a:lnTo>
                  <a:pt x="0" y="1390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92926" y="-2850746"/>
            <a:ext cx="5390502" cy="5701492"/>
          </a:xfrm>
          <a:custGeom>
            <a:avLst/>
            <a:gdLst/>
            <a:ahLst/>
            <a:cxnLst/>
            <a:rect r="r" b="b" t="t" l="l"/>
            <a:pathLst>
              <a:path h="5701492" w="5390502">
                <a:moveTo>
                  <a:pt x="0" y="0"/>
                </a:moveTo>
                <a:lnTo>
                  <a:pt x="5390502" y="0"/>
                </a:lnTo>
                <a:lnTo>
                  <a:pt x="5390502" y="5701492"/>
                </a:lnTo>
                <a:lnTo>
                  <a:pt x="0" y="5701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74392" y="4989797"/>
            <a:ext cx="10181382" cy="130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4"/>
              </a:lnSpc>
            </a:pPr>
            <a:r>
              <a:rPr lang="en-US" sz="2517">
                <a:solidFill>
                  <a:srgbClr val="22271E"/>
                </a:solidFill>
                <a:latin typeface="Canva Sans"/>
                <a:ea typeface="Canva Sans"/>
                <a:cs typeface="Canva Sans"/>
                <a:sym typeface="Canva Sans"/>
              </a:rPr>
              <a:t>Chessboar</a:t>
            </a:r>
            <a:r>
              <a:rPr lang="en-US" sz="2517">
                <a:solidFill>
                  <a:srgbClr val="22271E"/>
                </a:solidFill>
                <a:latin typeface="Canva Sans"/>
                <a:ea typeface="Canva Sans"/>
                <a:cs typeface="Canva Sans"/>
                <a:sym typeface="Canva Sans"/>
              </a:rPr>
              <a:t>d digitization is essential for bridging physical games with digital platforms.</a:t>
            </a:r>
          </a:p>
          <a:p>
            <a:pPr algn="just">
              <a:lnSpc>
                <a:spcPts val="3524"/>
              </a:lnSpc>
            </a:pPr>
            <a:r>
              <a:rPr lang="en-US" sz="2517">
                <a:solidFill>
                  <a:srgbClr val="22271E"/>
                </a:solidFill>
                <a:latin typeface="Canva Sans"/>
                <a:ea typeface="Canva Sans"/>
                <a:cs typeface="Canva Sans"/>
                <a:sym typeface="Canva Sans"/>
              </a:rPr>
              <a:t> ChessEYE automates this using Computer Vision.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64899" y="5181023"/>
            <a:ext cx="5436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27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61625" y="7055193"/>
            <a:ext cx="55018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27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74392" y="7079516"/>
            <a:ext cx="10181382" cy="86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4"/>
              </a:lnSpc>
            </a:pPr>
            <a:r>
              <a:rPr lang="en-US" sz="2517">
                <a:solidFill>
                  <a:srgbClr val="22271E"/>
                </a:solidFill>
                <a:latin typeface="Canva Sans"/>
                <a:ea typeface="Canva Sans"/>
                <a:cs typeface="Canva Sans"/>
                <a:sym typeface="Canva Sans"/>
              </a:rPr>
              <a:t>Manual input of boar</a:t>
            </a:r>
            <a:r>
              <a:rPr lang="en-US" sz="2517">
                <a:solidFill>
                  <a:srgbClr val="22271E"/>
                </a:solidFill>
                <a:latin typeface="Canva Sans"/>
                <a:ea typeface="Canva Sans"/>
                <a:cs typeface="Canva Sans"/>
                <a:sym typeface="Canva Sans"/>
              </a:rPr>
              <a:t>d states is tedious and error-prone.</a:t>
            </a:r>
          </a:p>
          <a:p>
            <a:pPr algn="just">
              <a:lnSpc>
                <a:spcPts val="3524"/>
              </a:lnSpc>
            </a:pPr>
            <a:r>
              <a:rPr lang="en-US" sz="2517">
                <a:solidFill>
                  <a:srgbClr val="22271E"/>
                </a:solidFill>
                <a:latin typeface="Canva Sans"/>
                <a:ea typeface="Canva Sans"/>
                <a:cs typeface="Canva Sans"/>
                <a:sym typeface="Canva Sans"/>
              </a:rPr>
              <a:t> Need an efficient method for real-time, accurate digitization.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68" y="2400300"/>
            <a:ext cx="7033582" cy="2443594"/>
            <a:chOff x="0" y="0"/>
            <a:chExt cx="9378109" cy="32581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78109" cy="3258125"/>
              <a:chOff x="0" y="0"/>
              <a:chExt cx="41971526" cy="145816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72390" y="72390"/>
                <a:ext cx="41826746" cy="14436892"/>
              </a:xfrm>
              <a:custGeom>
                <a:avLst/>
                <a:gdLst/>
                <a:ahLst/>
                <a:cxnLst/>
                <a:rect r="r" b="b" t="t" l="l"/>
                <a:pathLst>
                  <a:path h="14436892" w="41826746">
                    <a:moveTo>
                      <a:pt x="0" y="0"/>
                    </a:moveTo>
                    <a:lnTo>
                      <a:pt x="41826746" y="0"/>
                    </a:lnTo>
                    <a:lnTo>
                      <a:pt x="41826746" y="14436892"/>
                    </a:lnTo>
                    <a:lnTo>
                      <a:pt x="0" y="14436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971528" cy="14581671"/>
              </a:xfrm>
              <a:custGeom>
                <a:avLst/>
                <a:gdLst/>
                <a:ahLst/>
                <a:cxnLst/>
                <a:rect r="r" b="b" t="t" l="l"/>
                <a:pathLst>
                  <a:path h="14581671" w="41971528">
                    <a:moveTo>
                      <a:pt x="41826746" y="14436891"/>
                    </a:moveTo>
                    <a:lnTo>
                      <a:pt x="41971528" y="14436891"/>
                    </a:lnTo>
                    <a:lnTo>
                      <a:pt x="41971528" y="14581671"/>
                    </a:lnTo>
                    <a:lnTo>
                      <a:pt x="41826746" y="14581671"/>
                    </a:lnTo>
                    <a:lnTo>
                      <a:pt x="41826746" y="1443689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4436891"/>
                    </a:lnTo>
                    <a:lnTo>
                      <a:pt x="0" y="14436891"/>
                    </a:lnTo>
                    <a:lnTo>
                      <a:pt x="0" y="144780"/>
                    </a:lnTo>
                    <a:close/>
                    <a:moveTo>
                      <a:pt x="0" y="14436891"/>
                    </a:moveTo>
                    <a:lnTo>
                      <a:pt x="144780" y="14436891"/>
                    </a:lnTo>
                    <a:lnTo>
                      <a:pt x="144780" y="14581671"/>
                    </a:lnTo>
                    <a:lnTo>
                      <a:pt x="0" y="14581671"/>
                    </a:lnTo>
                    <a:lnTo>
                      <a:pt x="0" y="14436891"/>
                    </a:lnTo>
                    <a:close/>
                    <a:moveTo>
                      <a:pt x="41826746" y="144780"/>
                    </a:moveTo>
                    <a:lnTo>
                      <a:pt x="41971528" y="144780"/>
                    </a:lnTo>
                    <a:lnTo>
                      <a:pt x="41971528" y="14436891"/>
                    </a:lnTo>
                    <a:lnTo>
                      <a:pt x="41826746" y="14436891"/>
                    </a:lnTo>
                    <a:lnTo>
                      <a:pt x="41826746" y="144780"/>
                    </a:lnTo>
                    <a:close/>
                    <a:moveTo>
                      <a:pt x="144780" y="14436891"/>
                    </a:moveTo>
                    <a:lnTo>
                      <a:pt x="41826746" y="14436891"/>
                    </a:lnTo>
                    <a:lnTo>
                      <a:pt x="41826746" y="14581671"/>
                    </a:lnTo>
                    <a:lnTo>
                      <a:pt x="144780" y="14581671"/>
                    </a:lnTo>
                    <a:lnTo>
                      <a:pt x="144780" y="14436891"/>
                    </a:lnTo>
                    <a:close/>
                    <a:moveTo>
                      <a:pt x="41826746" y="0"/>
                    </a:moveTo>
                    <a:lnTo>
                      <a:pt x="41971528" y="0"/>
                    </a:lnTo>
                    <a:lnTo>
                      <a:pt x="41971528" y="144780"/>
                    </a:lnTo>
                    <a:lnTo>
                      <a:pt x="41826746" y="144780"/>
                    </a:lnTo>
                    <a:lnTo>
                      <a:pt x="4182674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1826746" y="0"/>
                    </a:lnTo>
                    <a:lnTo>
                      <a:pt x="4182674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2271E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37654" y="1019463"/>
              <a:ext cx="7702801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22271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Motivation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38486" y="4433241"/>
            <a:ext cx="9720814" cy="4825059"/>
            <a:chOff x="0" y="0"/>
            <a:chExt cx="12961085" cy="64334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61085" cy="6433411"/>
            </a:xfrm>
            <a:custGeom>
              <a:avLst/>
              <a:gdLst/>
              <a:ahLst/>
              <a:cxnLst/>
              <a:rect r="r" b="b" t="t" l="l"/>
              <a:pathLst>
                <a:path h="6433411" w="12961085">
                  <a:moveTo>
                    <a:pt x="0" y="0"/>
                  </a:moveTo>
                  <a:lnTo>
                    <a:pt x="12961085" y="0"/>
                  </a:lnTo>
                  <a:lnTo>
                    <a:pt x="12961085" y="6433411"/>
                  </a:lnTo>
                  <a:lnTo>
                    <a:pt x="0" y="6433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640" y="596360"/>
              <a:ext cx="11868396" cy="5240692"/>
            </a:xfrm>
            <a:custGeom>
              <a:avLst/>
              <a:gdLst/>
              <a:ahLst/>
              <a:cxnLst/>
              <a:rect r="r" b="b" t="t" l="l"/>
              <a:pathLst>
                <a:path h="5240692" w="11868396">
                  <a:moveTo>
                    <a:pt x="0" y="0"/>
                  </a:moveTo>
                  <a:lnTo>
                    <a:pt x="11868396" y="0"/>
                  </a:lnTo>
                  <a:lnTo>
                    <a:pt x="11868396" y="5240692"/>
                  </a:lnTo>
                  <a:lnTo>
                    <a:pt x="0" y="5240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9684" r="0" b="-2129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161301" y="5095875"/>
            <a:ext cx="4830355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ncrease speed and accuracy of chess game recording.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Enable assistive tech for players and educators.</a:t>
            </a:r>
          </a:p>
          <a:p>
            <a:pPr algn="l" marL="539750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Pave the way for AI-powered chess analysis tools.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336017" y="1786602"/>
            <a:ext cx="3394131" cy="870132"/>
          </a:xfrm>
          <a:custGeom>
            <a:avLst/>
            <a:gdLst/>
            <a:ahLst/>
            <a:cxnLst/>
            <a:rect r="r" b="b" t="t" l="l"/>
            <a:pathLst>
              <a:path h="870132" w="3394131">
                <a:moveTo>
                  <a:pt x="0" y="0"/>
                </a:moveTo>
                <a:lnTo>
                  <a:pt x="3394131" y="0"/>
                </a:lnTo>
                <a:lnTo>
                  <a:pt x="3394131" y="870132"/>
                </a:lnTo>
                <a:lnTo>
                  <a:pt x="0" y="870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07716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75728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07716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75728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68" y="2400300"/>
            <a:ext cx="7033582" cy="2443594"/>
            <a:chOff x="0" y="0"/>
            <a:chExt cx="9378109" cy="32581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78109" cy="3258125"/>
              <a:chOff x="0" y="0"/>
              <a:chExt cx="41971526" cy="145816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72390" y="72390"/>
                <a:ext cx="41826746" cy="14436892"/>
              </a:xfrm>
              <a:custGeom>
                <a:avLst/>
                <a:gdLst/>
                <a:ahLst/>
                <a:cxnLst/>
                <a:rect r="r" b="b" t="t" l="l"/>
                <a:pathLst>
                  <a:path h="14436892" w="41826746">
                    <a:moveTo>
                      <a:pt x="0" y="0"/>
                    </a:moveTo>
                    <a:lnTo>
                      <a:pt x="41826746" y="0"/>
                    </a:lnTo>
                    <a:lnTo>
                      <a:pt x="41826746" y="14436892"/>
                    </a:lnTo>
                    <a:lnTo>
                      <a:pt x="0" y="14436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971528" cy="14581671"/>
              </a:xfrm>
              <a:custGeom>
                <a:avLst/>
                <a:gdLst/>
                <a:ahLst/>
                <a:cxnLst/>
                <a:rect r="r" b="b" t="t" l="l"/>
                <a:pathLst>
                  <a:path h="14581671" w="41971528">
                    <a:moveTo>
                      <a:pt x="41826746" y="14436891"/>
                    </a:moveTo>
                    <a:lnTo>
                      <a:pt x="41971528" y="14436891"/>
                    </a:lnTo>
                    <a:lnTo>
                      <a:pt x="41971528" y="14581671"/>
                    </a:lnTo>
                    <a:lnTo>
                      <a:pt x="41826746" y="14581671"/>
                    </a:lnTo>
                    <a:lnTo>
                      <a:pt x="41826746" y="1443689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4436891"/>
                    </a:lnTo>
                    <a:lnTo>
                      <a:pt x="0" y="14436891"/>
                    </a:lnTo>
                    <a:lnTo>
                      <a:pt x="0" y="144780"/>
                    </a:lnTo>
                    <a:close/>
                    <a:moveTo>
                      <a:pt x="0" y="14436891"/>
                    </a:moveTo>
                    <a:lnTo>
                      <a:pt x="144780" y="14436891"/>
                    </a:lnTo>
                    <a:lnTo>
                      <a:pt x="144780" y="14581671"/>
                    </a:lnTo>
                    <a:lnTo>
                      <a:pt x="0" y="14581671"/>
                    </a:lnTo>
                    <a:lnTo>
                      <a:pt x="0" y="14436891"/>
                    </a:lnTo>
                    <a:close/>
                    <a:moveTo>
                      <a:pt x="41826746" y="144780"/>
                    </a:moveTo>
                    <a:lnTo>
                      <a:pt x="41971528" y="144780"/>
                    </a:lnTo>
                    <a:lnTo>
                      <a:pt x="41971528" y="14436891"/>
                    </a:lnTo>
                    <a:lnTo>
                      <a:pt x="41826746" y="14436891"/>
                    </a:lnTo>
                    <a:lnTo>
                      <a:pt x="41826746" y="144780"/>
                    </a:lnTo>
                    <a:close/>
                    <a:moveTo>
                      <a:pt x="144780" y="14436891"/>
                    </a:moveTo>
                    <a:lnTo>
                      <a:pt x="41826746" y="14436891"/>
                    </a:lnTo>
                    <a:lnTo>
                      <a:pt x="41826746" y="14581671"/>
                    </a:lnTo>
                    <a:lnTo>
                      <a:pt x="144780" y="14581671"/>
                    </a:lnTo>
                    <a:lnTo>
                      <a:pt x="144780" y="14436891"/>
                    </a:lnTo>
                    <a:close/>
                    <a:moveTo>
                      <a:pt x="41826746" y="0"/>
                    </a:moveTo>
                    <a:lnTo>
                      <a:pt x="41971528" y="0"/>
                    </a:lnTo>
                    <a:lnTo>
                      <a:pt x="41971528" y="144780"/>
                    </a:lnTo>
                    <a:lnTo>
                      <a:pt x="41826746" y="144780"/>
                    </a:lnTo>
                    <a:lnTo>
                      <a:pt x="4182674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1826746" y="0"/>
                    </a:lnTo>
                    <a:lnTo>
                      <a:pt x="4182674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2271E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37654" y="1019463"/>
              <a:ext cx="7702801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22271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Objectives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36017" y="1786602"/>
            <a:ext cx="3394131" cy="870132"/>
          </a:xfrm>
          <a:custGeom>
            <a:avLst/>
            <a:gdLst/>
            <a:ahLst/>
            <a:cxnLst/>
            <a:rect r="r" b="b" t="t" l="l"/>
            <a:pathLst>
              <a:path h="870132" w="3394131">
                <a:moveTo>
                  <a:pt x="0" y="0"/>
                </a:moveTo>
                <a:lnTo>
                  <a:pt x="3394131" y="0"/>
                </a:lnTo>
                <a:lnTo>
                  <a:pt x="3394131" y="870132"/>
                </a:lnTo>
                <a:lnTo>
                  <a:pt x="0" y="87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07716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5728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07716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75728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24900" y="4843894"/>
            <a:ext cx="4946528" cy="4946528"/>
          </a:xfrm>
          <a:custGeom>
            <a:avLst/>
            <a:gdLst/>
            <a:ahLst/>
            <a:cxnLst/>
            <a:rect r="r" b="b" t="t" l="l"/>
            <a:pathLst>
              <a:path h="4946528" w="4946528">
                <a:moveTo>
                  <a:pt x="0" y="0"/>
                </a:moveTo>
                <a:lnTo>
                  <a:pt x="4946527" y="0"/>
                </a:lnTo>
                <a:lnTo>
                  <a:pt x="4946527" y="4946528"/>
                </a:lnTo>
                <a:lnTo>
                  <a:pt x="0" y="49465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85938" y="5095875"/>
            <a:ext cx="4830355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etect chessboards in real-world images.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Enable manual labeling of squares for dataset creation.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Train </a:t>
            </a:r>
            <a:r>
              <a:rPr lang="en-US" sz="249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a model to recognize square contents and generate FEN.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68" y="2400300"/>
            <a:ext cx="7033582" cy="2443594"/>
            <a:chOff x="0" y="0"/>
            <a:chExt cx="9378109" cy="32581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78109" cy="3258125"/>
              <a:chOff x="0" y="0"/>
              <a:chExt cx="41971526" cy="145816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72390" y="72390"/>
                <a:ext cx="41826746" cy="14436892"/>
              </a:xfrm>
              <a:custGeom>
                <a:avLst/>
                <a:gdLst/>
                <a:ahLst/>
                <a:cxnLst/>
                <a:rect r="r" b="b" t="t" l="l"/>
                <a:pathLst>
                  <a:path h="14436892" w="41826746">
                    <a:moveTo>
                      <a:pt x="0" y="0"/>
                    </a:moveTo>
                    <a:lnTo>
                      <a:pt x="41826746" y="0"/>
                    </a:lnTo>
                    <a:lnTo>
                      <a:pt x="41826746" y="14436892"/>
                    </a:lnTo>
                    <a:lnTo>
                      <a:pt x="0" y="14436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971528" cy="14581671"/>
              </a:xfrm>
              <a:custGeom>
                <a:avLst/>
                <a:gdLst/>
                <a:ahLst/>
                <a:cxnLst/>
                <a:rect r="r" b="b" t="t" l="l"/>
                <a:pathLst>
                  <a:path h="14581671" w="41971528">
                    <a:moveTo>
                      <a:pt x="41826746" y="14436891"/>
                    </a:moveTo>
                    <a:lnTo>
                      <a:pt x="41971528" y="14436891"/>
                    </a:lnTo>
                    <a:lnTo>
                      <a:pt x="41971528" y="14581671"/>
                    </a:lnTo>
                    <a:lnTo>
                      <a:pt x="41826746" y="14581671"/>
                    </a:lnTo>
                    <a:lnTo>
                      <a:pt x="41826746" y="1443689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4436891"/>
                    </a:lnTo>
                    <a:lnTo>
                      <a:pt x="0" y="14436891"/>
                    </a:lnTo>
                    <a:lnTo>
                      <a:pt x="0" y="144780"/>
                    </a:lnTo>
                    <a:close/>
                    <a:moveTo>
                      <a:pt x="0" y="14436891"/>
                    </a:moveTo>
                    <a:lnTo>
                      <a:pt x="144780" y="14436891"/>
                    </a:lnTo>
                    <a:lnTo>
                      <a:pt x="144780" y="14581671"/>
                    </a:lnTo>
                    <a:lnTo>
                      <a:pt x="0" y="14581671"/>
                    </a:lnTo>
                    <a:lnTo>
                      <a:pt x="0" y="14436891"/>
                    </a:lnTo>
                    <a:close/>
                    <a:moveTo>
                      <a:pt x="41826746" y="144780"/>
                    </a:moveTo>
                    <a:lnTo>
                      <a:pt x="41971528" y="144780"/>
                    </a:lnTo>
                    <a:lnTo>
                      <a:pt x="41971528" y="14436891"/>
                    </a:lnTo>
                    <a:lnTo>
                      <a:pt x="41826746" y="14436891"/>
                    </a:lnTo>
                    <a:lnTo>
                      <a:pt x="41826746" y="144780"/>
                    </a:lnTo>
                    <a:close/>
                    <a:moveTo>
                      <a:pt x="144780" y="14436891"/>
                    </a:moveTo>
                    <a:lnTo>
                      <a:pt x="41826746" y="14436891"/>
                    </a:lnTo>
                    <a:lnTo>
                      <a:pt x="41826746" y="14581671"/>
                    </a:lnTo>
                    <a:lnTo>
                      <a:pt x="144780" y="14581671"/>
                    </a:lnTo>
                    <a:lnTo>
                      <a:pt x="144780" y="14436891"/>
                    </a:lnTo>
                    <a:close/>
                    <a:moveTo>
                      <a:pt x="41826746" y="0"/>
                    </a:moveTo>
                    <a:lnTo>
                      <a:pt x="41971528" y="0"/>
                    </a:lnTo>
                    <a:lnTo>
                      <a:pt x="41971528" y="144780"/>
                    </a:lnTo>
                    <a:lnTo>
                      <a:pt x="41826746" y="144780"/>
                    </a:lnTo>
                    <a:lnTo>
                      <a:pt x="4182674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1826746" y="0"/>
                    </a:lnTo>
                    <a:lnTo>
                      <a:pt x="4182674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2271E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37654" y="1019463"/>
              <a:ext cx="7702801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22271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Tech Stack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36017" y="1786602"/>
            <a:ext cx="3394131" cy="870132"/>
          </a:xfrm>
          <a:custGeom>
            <a:avLst/>
            <a:gdLst/>
            <a:ahLst/>
            <a:cxnLst/>
            <a:rect r="r" b="b" t="t" l="l"/>
            <a:pathLst>
              <a:path h="870132" w="3394131">
                <a:moveTo>
                  <a:pt x="0" y="0"/>
                </a:moveTo>
                <a:lnTo>
                  <a:pt x="3394131" y="0"/>
                </a:lnTo>
                <a:lnTo>
                  <a:pt x="3394131" y="870132"/>
                </a:lnTo>
                <a:lnTo>
                  <a:pt x="0" y="87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07716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5728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07716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75728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21759" y="6989892"/>
            <a:ext cx="3583617" cy="4114800"/>
          </a:xfrm>
          <a:custGeom>
            <a:avLst/>
            <a:gdLst/>
            <a:ahLst/>
            <a:cxnLst/>
            <a:rect r="r" b="b" t="t" l="l"/>
            <a:pathLst>
              <a:path h="4114800" w="3583617">
                <a:moveTo>
                  <a:pt x="0" y="0"/>
                </a:moveTo>
                <a:lnTo>
                  <a:pt x="3583617" y="0"/>
                </a:lnTo>
                <a:lnTo>
                  <a:pt x="3583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584447" y="-1565813"/>
            <a:ext cx="5226293" cy="3815194"/>
          </a:xfrm>
          <a:custGeom>
            <a:avLst/>
            <a:gdLst/>
            <a:ahLst/>
            <a:cxnLst/>
            <a:rect r="r" b="b" t="t" l="l"/>
            <a:pathLst>
              <a:path h="3815194" w="5226293">
                <a:moveTo>
                  <a:pt x="0" y="0"/>
                </a:moveTo>
                <a:lnTo>
                  <a:pt x="5226294" y="0"/>
                </a:lnTo>
                <a:lnTo>
                  <a:pt x="5226294" y="3815194"/>
                </a:lnTo>
                <a:lnTo>
                  <a:pt x="0" y="38151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15005" y="5528071"/>
            <a:ext cx="9257990" cy="285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Programming: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 Python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Libraries: OpenCV, NumPy, Matplotlib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abeling: label_squares.py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ing: train_model.py</a:t>
            </a: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68" y="2400300"/>
            <a:ext cx="7033582" cy="2443594"/>
            <a:chOff x="0" y="0"/>
            <a:chExt cx="9378109" cy="32581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78109" cy="3258125"/>
              <a:chOff x="0" y="0"/>
              <a:chExt cx="41971526" cy="145816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72390" y="72390"/>
                <a:ext cx="41826746" cy="14436892"/>
              </a:xfrm>
              <a:custGeom>
                <a:avLst/>
                <a:gdLst/>
                <a:ahLst/>
                <a:cxnLst/>
                <a:rect r="r" b="b" t="t" l="l"/>
                <a:pathLst>
                  <a:path h="14436892" w="41826746">
                    <a:moveTo>
                      <a:pt x="0" y="0"/>
                    </a:moveTo>
                    <a:lnTo>
                      <a:pt x="41826746" y="0"/>
                    </a:lnTo>
                    <a:lnTo>
                      <a:pt x="41826746" y="14436892"/>
                    </a:lnTo>
                    <a:lnTo>
                      <a:pt x="0" y="14436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971528" cy="14581671"/>
              </a:xfrm>
              <a:custGeom>
                <a:avLst/>
                <a:gdLst/>
                <a:ahLst/>
                <a:cxnLst/>
                <a:rect r="r" b="b" t="t" l="l"/>
                <a:pathLst>
                  <a:path h="14581671" w="41971528">
                    <a:moveTo>
                      <a:pt x="41826746" y="14436891"/>
                    </a:moveTo>
                    <a:lnTo>
                      <a:pt x="41971528" y="14436891"/>
                    </a:lnTo>
                    <a:lnTo>
                      <a:pt x="41971528" y="14581671"/>
                    </a:lnTo>
                    <a:lnTo>
                      <a:pt x="41826746" y="14581671"/>
                    </a:lnTo>
                    <a:lnTo>
                      <a:pt x="41826746" y="1443689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4436891"/>
                    </a:lnTo>
                    <a:lnTo>
                      <a:pt x="0" y="14436891"/>
                    </a:lnTo>
                    <a:lnTo>
                      <a:pt x="0" y="144780"/>
                    </a:lnTo>
                    <a:close/>
                    <a:moveTo>
                      <a:pt x="0" y="14436891"/>
                    </a:moveTo>
                    <a:lnTo>
                      <a:pt x="144780" y="14436891"/>
                    </a:lnTo>
                    <a:lnTo>
                      <a:pt x="144780" y="14581671"/>
                    </a:lnTo>
                    <a:lnTo>
                      <a:pt x="0" y="14581671"/>
                    </a:lnTo>
                    <a:lnTo>
                      <a:pt x="0" y="14436891"/>
                    </a:lnTo>
                    <a:close/>
                    <a:moveTo>
                      <a:pt x="41826746" y="144780"/>
                    </a:moveTo>
                    <a:lnTo>
                      <a:pt x="41971528" y="144780"/>
                    </a:lnTo>
                    <a:lnTo>
                      <a:pt x="41971528" y="14436891"/>
                    </a:lnTo>
                    <a:lnTo>
                      <a:pt x="41826746" y="14436891"/>
                    </a:lnTo>
                    <a:lnTo>
                      <a:pt x="41826746" y="144780"/>
                    </a:lnTo>
                    <a:close/>
                    <a:moveTo>
                      <a:pt x="144780" y="14436891"/>
                    </a:moveTo>
                    <a:lnTo>
                      <a:pt x="41826746" y="14436891"/>
                    </a:lnTo>
                    <a:lnTo>
                      <a:pt x="41826746" y="14581671"/>
                    </a:lnTo>
                    <a:lnTo>
                      <a:pt x="144780" y="14581671"/>
                    </a:lnTo>
                    <a:lnTo>
                      <a:pt x="144780" y="14436891"/>
                    </a:lnTo>
                    <a:close/>
                    <a:moveTo>
                      <a:pt x="41826746" y="0"/>
                    </a:moveTo>
                    <a:lnTo>
                      <a:pt x="41971528" y="0"/>
                    </a:lnTo>
                    <a:lnTo>
                      <a:pt x="41971528" y="144780"/>
                    </a:lnTo>
                    <a:lnTo>
                      <a:pt x="41826746" y="144780"/>
                    </a:lnTo>
                    <a:lnTo>
                      <a:pt x="4182674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1826746" y="0"/>
                    </a:lnTo>
                    <a:lnTo>
                      <a:pt x="4182674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2271E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37654" y="1019463"/>
              <a:ext cx="7702801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22271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Methodology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36017" y="1786602"/>
            <a:ext cx="3394131" cy="870132"/>
          </a:xfrm>
          <a:custGeom>
            <a:avLst/>
            <a:gdLst/>
            <a:ahLst/>
            <a:cxnLst/>
            <a:rect r="r" b="b" t="t" l="l"/>
            <a:pathLst>
              <a:path h="870132" w="3394131">
                <a:moveTo>
                  <a:pt x="0" y="0"/>
                </a:moveTo>
                <a:lnTo>
                  <a:pt x="3394131" y="0"/>
                </a:lnTo>
                <a:lnTo>
                  <a:pt x="3394131" y="870132"/>
                </a:lnTo>
                <a:lnTo>
                  <a:pt x="0" y="87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07716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5728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07716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75728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584447" y="-1565813"/>
            <a:ext cx="5226293" cy="3815194"/>
          </a:xfrm>
          <a:custGeom>
            <a:avLst/>
            <a:gdLst/>
            <a:ahLst/>
            <a:cxnLst/>
            <a:rect r="r" b="b" t="t" l="l"/>
            <a:pathLst>
              <a:path h="3815194" w="5226293">
                <a:moveTo>
                  <a:pt x="0" y="0"/>
                </a:moveTo>
                <a:lnTo>
                  <a:pt x="5226294" y="0"/>
                </a:lnTo>
                <a:lnTo>
                  <a:pt x="5226294" y="3815194"/>
                </a:lnTo>
                <a:lnTo>
                  <a:pt x="0" y="3815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97078" y="4843894"/>
            <a:ext cx="5250905" cy="4114800"/>
          </a:xfrm>
          <a:custGeom>
            <a:avLst/>
            <a:gdLst/>
            <a:ahLst/>
            <a:cxnLst/>
            <a:rect r="r" b="b" t="t" l="l"/>
            <a:pathLst>
              <a:path h="4114800" w="5250905">
                <a:moveTo>
                  <a:pt x="0" y="0"/>
                </a:moveTo>
                <a:lnTo>
                  <a:pt x="5250905" y="0"/>
                </a:lnTo>
                <a:lnTo>
                  <a:pt x="5250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90346" y="5651542"/>
            <a:ext cx="9257990" cy="400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Detect chessboards via corner findi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ng.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Ext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ract each square as a Region of Interest (ROI).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Pr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eview and manually label squares in real-time.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Organ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ize labeled images into structured folders. ( Use this data for further detection)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68" y="1943100"/>
            <a:ext cx="7033582" cy="3357994"/>
            <a:chOff x="0" y="0"/>
            <a:chExt cx="9378109" cy="44773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78109" cy="4477325"/>
              <a:chOff x="0" y="0"/>
              <a:chExt cx="41971526" cy="2003817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72390" y="72390"/>
                <a:ext cx="41826746" cy="19893396"/>
              </a:xfrm>
              <a:custGeom>
                <a:avLst/>
                <a:gdLst/>
                <a:ahLst/>
                <a:cxnLst/>
                <a:rect r="r" b="b" t="t" l="l"/>
                <a:pathLst>
                  <a:path h="19893396" w="41826746">
                    <a:moveTo>
                      <a:pt x="0" y="0"/>
                    </a:moveTo>
                    <a:lnTo>
                      <a:pt x="41826746" y="0"/>
                    </a:lnTo>
                    <a:lnTo>
                      <a:pt x="41826746" y="19893396"/>
                    </a:lnTo>
                    <a:lnTo>
                      <a:pt x="0" y="1989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971528" cy="20038175"/>
              </a:xfrm>
              <a:custGeom>
                <a:avLst/>
                <a:gdLst/>
                <a:ahLst/>
                <a:cxnLst/>
                <a:rect r="r" b="b" t="t" l="l"/>
                <a:pathLst>
                  <a:path h="20038175" w="41971528">
                    <a:moveTo>
                      <a:pt x="41826746" y="19893395"/>
                    </a:moveTo>
                    <a:lnTo>
                      <a:pt x="41971528" y="19893395"/>
                    </a:lnTo>
                    <a:lnTo>
                      <a:pt x="41971528" y="20038175"/>
                    </a:lnTo>
                    <a:lnTo>
                      <a:pt x="41826746" y="20038175"/>
                    </a:lnTo>
                    <a:lnTo>
                      <a:pt x="41826746" y="1989339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9893395"/>
                    </a:lnTo>
                    <a:lnTo>
                      <a:pt x="0" y="19893395"/>
                    </a:lnTo>
                    <a:lnTo>
                      <a:pt x="0" y="144780"/>
                    </a:lnTo>
                    <a:close/>
                    <a:moveTo>
                      <a:pt x="0" y="19893395"/>
                    </a:moveTo>
                    <a:lnTo>
                      <a:pt x="144780" y="19893395"/>
                    </a:lnTo>
                    <a:lnTo>
                      <a:pt x="144780" y="20038175"/>
                    </a:lnTo>
                    <a:lnTo>
                      <a:pt x="0" y="20038175"/>
                    </a:lnTo>
                    <a:lnTo>
                      <a:pt x="0" y="19893395"/>
                    </a:lnTo>
                    <a:close/>
                    <a:moveTo>
                      <a:pt x="41826746" y="144780"/>
                    </a:moveTo>
                    <a:lnTo>
                      <a:pt x="41971528" y="144780"/>
                    </a:lnTo>
                    <a:lnTo>
                      <a:pt x="41971528" y="19893395"/>
                    </a:lnTo>
                    <a:lnTo>
                      <a:pt x="41826746" y="19893395"/>
                    </a:lnTo>
                    <a:lnTo>
                      <a:pt x="41826746" y="144780"/>
                    </a:lnTo>
                    <a:close/>
                    <a:moveTo>
                      <a:pt x="144780" y="19893395"/>
                    </a:moveTo>
                    <a:lnTo>
                      <a:pt x="41826746" y="19893395"/>
                    </a:lnTo>
                    <a:lnTo>
                      <a:pt x="41826746" y="20038175"/>
                    </a:lnTo>
                    <a:lnTo>
                      <a:pt x="144780" y="20038175"/>
                    </a:lnTo>
                    <a:lnTo>
                      <a:pt x="144780" y="19893395"/>
                    </a:lnTo>
                    <a:close/>
                    <a:moveTo>
                      <a:pt x="41826746" y="0"/>
                    </a:moveTo>
                    <a:lnTo>
                      <a:pt x="41971528" y="0"/>
                    </a:lnTo>
                    <a:lnTo>
                      <a:pt x="41971528" y="144780"/>
                    </a:lnTo>
                    <a:lnTo>
                      <a:pt x="41826746" y="144780"/>
                    </a:lnTo>
                    <a:lnTo>
                      <a:pt x="4182674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1826746" y="0"/>
                    </a:lnTo>
                    <a:lnTo>
                      <a:pt x="4182674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2271E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37654" y="1019463"/>
              <a:ext cx="7702801" cy="243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22271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Challenges Faced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36017" y="1786602"/>
            <a:ext cx="3394131" cy="870132"/>
          </a:xfrm>
          <a:custGeom>
            <a:avLst/>
            <a:gdLst/>
            <a:ahLst/>
            <a:cxnLst/>
            <a:rect r="r" b="b" t="t" l="l"/>
            <a:pathLst>
              <a:path h="870132" w="3394131">
                <a:moveTo>
                  <a:pt x="0" y="0"/>
                </a:moveTo>
                <a:lnTo>
                  <a:pt x="3394131" y="0"/>
                </a:lnTo>
                <a:lnTo>
                  <a:pt x="3394131" y="870132"/>
                </a:lnTo>
                <a:lnTo>
                  <a:pt x="0" y="87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07716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5728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07716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75728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542493" y="-641096"/>
            <a:ext cx="4152550" cy="4114800"/>
          </a:xfrm>
          <a:custGeom>
            <a:avLst/>
            <a:gdLst/>
            <a:ahLst/>
            <a:cxnLst/>
            <a:rect r="r" b="b" t="t" l="l"/>
            <a:pathLst>
              <a:path h="4114800" w="4152550">
                <a:moveTo>
                  <a:pt x="0" y="0"/>
                </a:moveTo>
                <a:lnTo>
                  <a:pt x="4152550" y="0"/>
                </a:lnTo>
                <a:lnTo>
                  <a:pt x="4152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97078" y="4411370"/>
            <a:ext cx="3974544" cy="5334958"/>
          </a:xfrm>
          <a:custGeom>
            <a:avLst/>
            <a:gdLst/>
            <a:ahLst/>
            <a:cxnLst/>
            <a:rect r="r" b="b" t="t" l="l"/>
            <a:pathLst>
              <a:path h="5334958" w="3974544">
                <a:moveTo>
                  <a:pt x="0" y="0"/>
                </a:moveTo>
                <a:lnTo>
                  <a:pt x="3974543" y="0"/>
                </a:lnTo>
                <a:lnTo>
                  <a:pt x="3974543" y="5334958"/>
                </a:lnTo>
                <a:lnTo>
                  <a:pt x="0" y="5334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94407" y="5329669"/>
            <a:ext cx="9257990" cy="343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Ambiguous corners in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 skewed or blurred images.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Maintaining GUI 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esponsiveness during labeling.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Manag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ing and cleaning corrupted square ROIs.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68" y="1943100"/>
            <a:ext cx="7033582" cy="3357994"/>
            <a:chOff x="0" y="0"/>
            <a:chExt cx="9378109" cy="447732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78109" cy="4477325"/>
              <a:chOff x="0" y="0"/>
              <a:chExt cx="41971526" cy="2003817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72390" y="72390"/>
                <a:ext cx="41826746" cy="19893396"/>
              </a:xfrm>
              <a:custGeom>
                <a:avLst/>
                <a:gdLst/>
                <a:ahLst/>
                <a:cxnLst/>
                <a:rect r="r" b="b" t="t" l="l"/>
                <a:pathLst>
                  <a:path h="19893396" w="41826746">
                    <a:moveTo>
                      <a:pt x="0" y="0"/>
                    </a:moveTo>
                    <a:lnTo>
                      <a:pt x="41826746" y="0"/>
                    </a:lnTo>
                    <a:lnTo>
                      <a:pt x="41826746" y="19893396"/>
                    </a:lnTo>
                    <a:lnTo>
                      <a:pt x="0" y="1989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971528" cy="20038175"/>
              </a:xfrm>
              <a:custGeom>
                <a:avLst/>
                <a:gdLst/>
                <a:ahLst/>
                <a:cxnLst/>
                <a:rect r="r" b="b" t="t" l="l"/>
                <a:pathLst>
                  <a:path h="20038175" w="41971528">
                    <a:moveTo>
                      <a:pt x="41826746" y="19893395"/>
                    </a:moveTo>
                    <a:lnTo>
                      <a:pt x="41971528" y="19893395"/>
                    </a:lnTo>
                    <a:lnTo>
                      <a:pt x="41971528" y="20038175"/>
                    </a:lnTo>
                    <a:lnTo>
                      <a:pt x="41826746" y="20038175"/>
                    </a:lnTo>
                    <a:lnTo>
                      <a:pt x="41826746" y="19893395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9893395"/>
                    </a:lnTo>
                    <a:lnTo>
                      <a:pt x="0" y="19893395"/>
                    </a:lnTo>
                    <a:lnTo>
                      <a:pt x="0" y="144780"/>
                    </a:lnTo>
                    <a:close/>
                    <a:moveTo>
                      <a:pt x="0" y="19893395"/>
                    </a:moveTo>
                    <a:lnTo>
                      <a:pt x="144780" y="19893395"/>
                    </a:lnTo>
                    <a:lnTo>
                      <a:pt x="144780" y="20038175"/>
                    </a:lnTo>
                    <a:lnTo>
                      <a:pt x="0" y="20038175"/>
                    </a:lnTo>
                    <a:lnTo>
                      <a:pt x="0" y="19893395"/>
                    </a:lnTo>
                    <a:close/>
                    <a:moveTo>
                      <a:pt x="41826746" y="144780"/>
                    </a:moveTo>
                    <a:lnTo>
                      <a:pt x="41971528" y="144780"/>
                    </a:lnTo>
                    <a:lnTo>
                      <a:pt x="41971528" y="19893395"/>
                    </a:lnTo>
                    <a:lnTo>
                      <a:pt x="41826746" y="19893395"/>
                    </a:lnTo>
                    <a:lnTo>
                      <a:pt x="41826746" y="144780"/>
                    </a:lnTo>
                    <a:close/>
                    <a:moveTo>
                      <a:pt x="144780" y="19893395"/>
                    </a:moveTo>
                    <a:lnTo>
                      <a:pt x="41826746" y="19893395"/>
                    </a:lnTo>
                    <a:lnTo>
                      <a:pt x="41826746" y="20038175"/>
                    </a:lnTo>
                    <a:lnTo>
                      <a:pt x="144780" y="20038175"/>
                    </a:lnTo>
                    <a:lnTo>
                      <a:pt x="144780" y="19893395"/>
                    </a:lnTo>
                    <a:close/>
                    <a:moveTo>
                      <a:pt x="41826746" y="0"/>
                    </a:moveTo>
                    <a:lnTo>
                      <a:pt x="41971528" y="0"/>
                    </a:lnTo>
                    <a:lnTo>
                      <a:pt x="41971528" y="144780"/>
                    </a:lnTo>
                    <a:lnTo>
                      <a:pt x="41826746" y="144780"/>
                    </a:lnTo>
                    <a:lnTo>
                      <a:pt x="4182674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1826746" y="0"/>
                    </a:lnTo>
                    <a:lnTo>
                      <a:pt x="4182674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22271E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37654" y="1019463"/>
              <a:ext cx="7702801" cy="243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22271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Conclusion &amp; Future Scope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36017" y="1786602"/>
            <a:ext cx="3394131" cy="870132"/>
          </a:xfrm>
          <a:custGeom>
            <a:avLst/>
            <a:gdLst/>
            <a:ahLst/>
            <a:cxnLst/>
            <a:rect r="r" b="b" t="t" l="l"/>
            <a:pathLst>
              <a:path h="870132" w="3394131">
                <a:moveTo>
                  <a:pt x="0" y="0"/>
                </a:moveTo>
                <a:lnTo>
                  <a:pt x="3394131" y="0"/>
                </a:lnTo>
                <a:lnTo>
                  <a:pt x="3394131" y="870132"/>
                </a:lnTo>
                <a:lnTo>
                  <a:pt x="0" y="87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07716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5728" y="2249381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07716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2" y="0"/>
                </a:lnTo>
                <a:lnTo>
                  <a:pt x="889362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75728" y="1416304"/>
            <a:ext cx="889362" cy="740596"/>
          </a:xfrm>
          <a:custGeom>
            <a:avLst/>
            <a:gdLst/>
            <a:ahLst/>
            <a:cxnLst/>
            <a:rect r="r" b="b" t="t" l="l"/>
            <a:pathLst>
              <a:path h="740596" w="889362">
                <a:moveTo>
                  <a:pt x="0" y="0"/>
                </a:moveTo>
                <a:lnTo>
                  <a:pt x="889361" y="0"/>
                </a:lnTo>
                <a:lnTo>
                  <a:pt x="889361" y="740596"/>
                </a:lnTo>
                <a:lnTo>
                  <a:pt x="0" y="74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4057650" y="-111481"/>
            <a:ext cx="8115300" cy="2333149"/>
          </a:xfrm>
          <a:custGeom>
            <a:avLst/>
            <a:gdLst/>
            <a:ahLst/>
            <a:cxnLst/>
            <a:rect r="r" b="b" t="t" l="l"/>
            <a:pathLst>
              <a:path h="2333149" w="8115300">
                <a:moveTo>
                  <a:pt x="0" y="0"/>
                </a:moveTo>
                <a:lnTo>
                  <a:pt x="8115300" y="0"/>
                </a:lnTo>
                <a:lnTo>
                  <a:pt x="8115300" y="2333149"/>
                </a:lnTo>
                <a:lnTo>
                  <a:pt x="0" y="233314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1379621" y="5082527"/>
            <a:ext cx="3912791" cy="3992644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194407" y="5329669"/>
            <a:ext cx="9257990" cy="343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Achieved functional board recognition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 and FEN generation.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Future: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Real-time tracking from webcam.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ntegration with Lichess, Chess.com APIs.</a:t>
            </a:r>
          </a:p>
          <a:p>
            <a:pPr algn="l" marL="707984" indent="-353992" lvl="1">
              <a:lnSpc>
                <a:spcPts val="4590"/>
              </a:lnSpc>
              <a:buFont typeface="Arial"/>
              <a:buChar char="•"/>
            </a:pP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Move-by-move</a:t>
            </a:r>
            <a:r>
              <a:rPr lang="en-US" sz="3279">
                <a:solidFill>
                  <a:srgbClr val="22271E"/>
                </a:solidFill>
                <a:latin typeface="Roboto"/>
                <a:ea typeface="Roboto"/>
                <a:cs typeface="Roboto"/>
                <a:sym typeface="Roboto"/>
              </a:rPr>
              <a:t> live commentary.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DAGmAfiuY6M</dc:identifier>
  <dcterms:modified xsi:type="dcterms:W3CDTF">2011-08-01T06:04:30Z</dcterms:modified>
  <cp:revision>1</cp:revision>
  <dc:title>Blue Digitalism Chess Game Fun Presentation</dc:title>
</cp:coreProperties>
</file>