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7" r:id="rId3"/>
    <p:sldId id="257" r:id="rId4"/>
    <p:sldId id="259" r:id="rId5"/>
    <p:sldId id="260" r:id="rId6"/>
    <p:sldId id="261" r:id="rId7"/>
    <p:sldId id="262" r:id="rId8"/>
    <p:sldId id="263" r:id="rId9"/>
    <p:sldId id="265" r:id="rId10"/>
    <p:sldId id="266" r:id="rId11"/>
    <p:sldId id="267" r:id="rId12"/>
    <p:sldId id="268" r:id="rId13"/>
    <p:sldId id="270" r:id="rId14"/>
    <p:sldId id="271" r:id="rId15"/>
    <p:sldId id="272" r:id="rId16"/>
    <p:sldId id="274" r:id="rId17"/>
    <p:sldId id="275" r:id="rId18"/>
    <p:sldId id="279" r:id="rId19"/>
    <p:sldId id="278"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C2715B50-6EE4-4F9A-A336-ADAC5B415FB9}" type="datetimeFigureOut">
              <a:rPr lang="en-IN" smtClean="0"/>
              <a:t>29-09-2016</a:t>
            </a:fld>
            <a:endParaRPr lang="en-IN"/>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IN"/>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099CBA38-8F19-48C9-A6AD-86923CF61A2A}" type="slidenum">
              <a:rPr lang="en-IN" smtClean="0"/>
              <a:t>‹#›</a:t>
            </a:fld>
            <a:endParaRPr lang="en-IN"/>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65429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715B50-6EE4-4F9A-A336-ADAC5B415FB9}" type="datetimeFigureOut">
              <a:rPr lang="en-IN" smtClean="0"/>
              <a:t>29-09-2016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9CBA38-8F19-48C9-A6AD-86923CF61A2A}" type="slidenum">
              <a:rPr lang="en-IN" smtClean="0"/>
              <a:t>‹#›</a:t>
            </a:fld>
            <a:endParaRPr lang="en-IN"/>
          </a:p>
        </p:txBody>
      </p:sp>
    </p:spTree>
    <p:extLst>
      <p:ext uri="{BB962C8B-B14F-4D97-AF65-F5344CB8AC3E}">
        <p14:creationId xmlns:p14="http://schemas.microsoft.com/office/powerpoint/2010/main" val="3723570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715B50-6EE4-4F9A-A336-ADAC5B415FB9}" type="datetimeFigureOut">
              <a:rPr lang="en-IN" smtClean="0"/>
              <a:t>29-09-2016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9CBA38-8F19-48C9-A6AD-86923CF61A2A}" type="slidenum">
              <a:rPr lang="en-IN" smtClean="0"/>
              <a:t>‹#›</a:t>
            </a:fld>
            <a:endParaRPr lang="en-IN"/>
          </a:p>
        </p:txBody>
      </p:sp>
    </p:spTree>
    <p:extLst>
      <p:ext uri="{BB962C8B-B14F-4D97-AF65-F5344CB8AC3E}">
        <p14:creationId xmlns:p14="http://schemas.microsoft.com/office/powerpoint/2010/main" val="4059203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715B50-6EE4-4F9A-A336-ADAC5B415FB9}" type="datetimeFigureOut">
              <a:rPr lang="en-IN" smtClean="0"/>
              <a:t>29-09-2016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9CBA38-8F19-48C9-A6AD-86923CF61A2A}" type="slidenum">
              <a:rPr lang="en-IN" smtClean="0"/>
              <a:t>‹#›</a:t>
            </a:fld>
            <a:endParaRPr lang="en-IN"/>
          </a:p>
        </p:txBody>
      </p:sp>
    </p:spTree>
    <p:extLst>
      <p:ext uri="{BB962C8B-B14F-4D97-AF65-F5344CB8AC3E}">
        <p14:creationId xmlns:p14="http://schemas.microsoft.com/office/powerpoint/2010/main" val="1006556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C2715B50-6EE4-4F9A-A336-ADAC5B415FB9}" type="datetimeFigureOut">
              <a:rPr lang="en-IN" smtClean="0"/>
              <a:t>29-09-2016</a:t>
            </a:fld>
            <a:endParaRPr lang="en-IN"/>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099CBA38-8F19-48C9-A6AD-86923CF61A2A}" type="slidenum">
              <a:rPr lang="en-IN" smtClean="0"/>
              <a:t>‹#›</a:t>
            </a:fld>
            <a:endParaRPr lang="en-IN"/>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86400580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2715B50-6EE4-4F9A-A336-ADAC5B415FB9}" type="datetimeFigureOut">
              <a:rPr lang="en-IN" smtClean="0"/>
              <a:t>29-09-2016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9CBA38-8F19-48C9-A6AD-86923CF61A2A}" type="slidenum">
              <a:rPr lang="en-IN" smtClean="0"/>
              <a:t>‹#›</a:t>
            </a:fld>
            <a:endParaRPr lang="en-IN"/>
          </a:p>
        </p:txBody>
      </p:sp>
    </p:spTree>
    <p:extLst>
      <p:ext uri="{BB962C8B-B14F-4D97-AF65-F5344CB8AC3E}">
        <p14:creationId xmlns:p14="http://schemas.microsoft.com/office/powerpoint/2010/main" val="46986026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2715B50-6EE4-4F9A-A336-ADAC5B415FB9}" type="datetimeFigureOut">
              <a:rPr lang="en-IN" smtClean="0"/>
              <a:t>29-09-2016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99CBA38-8F19-48C9-A6AD-86923CF61A2A}" type="slidenum">
              <a:rPr lang="en-IN" smtClean="0"/>
              <a:t>‹#›</a:t>
            </a:fld>
            <a:endParaRPr lang="en-IN"/>
          </a:p>
        </p:txBody>
      </p:sp>
    </p:spTree>
    <p:extLst>
      <p:ext uri="{BB962C8B-B14F-4D97-AF65-F5344CB8AC3E}">
        <p14:creationId xmlns:p14="http://schemas.microsoft.com/office/powerpoint/2010/main" val="1629371709"/>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2715B50-6EE4-4F9A-A336-ADAC5B415FB9}" type="datetimeFigureOut">
              <a:rPr lang="en-IN" smtClean="0"/>
              <a:t>29-09-2016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99CBA38-8F19-48C9-A6AD-86923CF61A2A}" type="slidenum">
              <a:rPr lang="en-IN" smtClean="0"/>
              <a:t>‹#›</a:t>
            </a:fld>
            <a:endParaRPr lang="en-IN"/>
          </a:p>
        </p:txBody>
      </p:sp>
    </p:spTree>
    <p:extLst>
      <p:ext uri="{BB962C8B-B14F-4D97-AF65-F5344CB8AC3E}">
        <p14:creationId xmlns:p14="http://schemas.microsoft.com/office/powerpoint/2010/main" val="1210944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15B50-6EE4-4F9A-A336-ADAC5B415FB9}" type="datetimeFigureOut">
              <a:rPr lang="en-IN" smtClean="0"/>
              <a:t>29-09-2016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99CBA38-8F19-48C9-A6AD-86923CF61A2A}" type="slidenum">
              <a:rPr lang="en-IN" smtClean="0"/>
              <a:t>‹#›</a:t>
            </a:fld>
            <a:endParaRPr lang="en-IN"/>
          </a:p>
        </p:txBody>
      </p:sp>
    </p:spTree>
    <p:extLst>
      <p:ext uri="{BB962C8B-B14F-4D97-AF65-F5344CB8AC3E}">
        <p14:creationId xmlns:p14="http://schemas.microsoft.com/office/powerpoint/2010/main" val="2634844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C2715B50-6EE4-4F9A-A336-ADAC5B415FB9}" type="datetimeFigureOut">
              <a:rPr lang="en-IN" smtClean="0"/>
              <a:t>29-09-2016</a:t>
            </a:fld>
            <a:endParaRPr lang="en-IN"/>
          </a:p>
        </p:txBody>
      </p:sp>
      <p:sp>
        <p:nvSpPr>
          <p:cNvPr id="6" name="Footer Placeholder 5"/>
          <p:cNvSpPr>
            <a:spLocks noGrp="1"/>
          </p:cNvSpPr>
          <p:nvPr>
            <p:ph type="ftr" sz="quarter" idx="11"/>
          </p:nvPr>
        </p:nvSpPr>
        <p:spPr>
          <a:xfrm>
            <a:off x="2103620" y="6375679"/>
            <a:ext cx="3482179" cy="345796"/>
          </a:xfrm>
        </p:spPr>
        <p:txBody>
          <a:bodyPr/>
          <a:lstStyle/>
          <a:p>
            <a:endParaRPr lang="en-IN"/>
          </a:p>
        </p:txBody>
      </p:sp>
      <p:sp>
        <p:nvSpPr>
          <p:cNvPr id="7" name="Slide Number Placeholder 6"/>
          <p:cNvSpPr>
            <a:spLocks noGrp="1"/>
          </p:cNvSpPr>
          <p:nvPr>
            <p:ph type="sldNum" sz="quarter" idx="12"/>
          </p:nvPr>
        </p:nvSpPr>
        <p:spPr>
          <a:xfrm>
            <a:off x="5691014" y="6375679"/>
            <a:ext cx="1232456" cy="345796"/>
          </a:xfrm>
        </p:spPr>
        <p:txBody>
          <a:bodyPr/>
          <a:lstStyle/>
          <a:p>
            <a:fld id="{099CBA38-8F19-48C9-A6AD-86923CF61A2A}" type="slidenum">
              <a:rPr lang="en-IN" smtClean="0"/>
              <a:t>‹#›</a:t>
            </a:fld>
            <a:endParaRPr lang="en-IN"/>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5391050"/>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C2715B50-6EE4-4F9A-A336-ADAC5B415FB9}" type="datetimeFigureOut">
              <a:rPr lang="en-IN" smtClean="0"/>
              <a:t>29-09-2016</a:t>
            </a:fld>
            <a:endParaRPr lang="en-IN"/>
          </a:p>
        </p:txBody>
      </p:sp>
      <p:sp>
        <p:nvSpPr>
          <p:cNvPr id="6" name="Footer Placeholder 5"/>
          <p:cNvSpPr>
            <a:spLocks noGrp="1"/>
          </p:cNvSpPr>
          <p:nvPr>
            <p:ph type="ftr" sz="quarter" idx="11"/>
          </p:nvPr>
        </p:nvSpPr>
        <p:spPr>
          <a:xfrm>
            <a:off x="2103621" y="6375679"/>
            <a:ext cx="3482178" cy="345796"/>
          </a:xfrm>
        </p:spPr>
        <p:txBody>
          <a:bodyPr/>
          <a:lstStyle/>
          <a:p>
            <a:endParaRPr lang="en-IN"/>
          </a:p>
        </p:txBody>
      </p:sp>
      <p:sp>
        <p:nvSpPr>
          <p:cNvPr id="7" name="Slide Number Placeholder 6"/>
          <p:cNvSpPr>
            <a:spLocks noGrp="1"/>
          </p:cNvSpPr>
          <p:nvPr>
            <p:ph type="sldNum" sz="quarter" idx="12"/>
          </p:nvPr>
        </p:nvSpPr>
        <p:spPr>
          <a:xfrm>
            <a:off x="5687568" y="6375679"/>
            <a:ext cx="1234440" cy="345796"/>
          </a:xfrm>
        </p:spPr>
        <p:txBody>
          <a:bodyPr/>
          <a:lstStyle/>
          <a:p>
            <a:fld id="{099CBA38-8F19-48C9-A6AD-86923CF61A2A}" type="slidenum">
              <a:rPr lang="en-IN" smtClean="0"/>
              <a:t>‹#›</a:t>
            </a:fld>
            <a:endParaRPr lang="en-IN"/>
          </a:p>
        </p:txBody>
      </p:sp>
    </p:spTree>
    <p:extLst>
      <p:ext uri="{BB962C8B-B14F-4D97-AF65-F5344CB8AC3E}">
        <p14:creationId xmlns:p14="http://schemas.microsoft.com/office/powerpoint/2010/main" val="253677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C2715B50-6EE4-4F9A-A336-ADAC5B415FB9}" type="datetimeFigureOut">
              <a:rPr lang="en-IN" smtClean="0"/>
              <a:t>29-09-2016</a:t>
            </a:fld>
            <a:endParaRPr lang="en-IN"/>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N"/>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099CBA38-8F19-48C9-A6AD-86923CF61A2A}" type="slidenum">
              <a:rPr lang="en-IN" smtClean="0"/>
              <a:t>‹#›</a:t>
            </a:fld>
            <a:endParaRPr lang="en-IN"/>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541544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Mining People’s Trips from Large Scale Geo-tagged Photos</a:t>
            </a:r>
            <a:endParaRPr lang="en-IN" dirty="0"/>
          </a:p>
        </p:txBody>
      </p:sp>
      <p:sp>
        <p:nvSpPr>
          <p:cNvPr id="3" name="Subtitle 2"/>
          <p:cNvSpPr>
            <a:spLocks noGrp="1"/>
          </p:cNvSpPr>
          <p:nvPr>
            <p:ph type="subTitle" idx="1"/>
          </p:nvPr>
        </p:nvSpPr>
        <p:spPr/>
        <p:txBody>
          <a:bodyPr>
            <a:normAutofit lnSpcReduction="10000"/>
          </a:bodyPr>
          <a:lstStyle/>
          <a:p>
            <a:r>
              <a:rPr lang="en-IN" dirty="0" smtClean="0"/>
              <a:t>Presented by :</a:t>
            </a:r>
          </a:p>
          <a:p>
            <a:r>
              <a:rPr lang="en-IN" dirty="0" err="1" smtClean="0"/>
              <a:t>Mridul</a:t>
            </a:r>
            <a:r>
              <a:rPr lang="en-IN" dirty="0" smtClean="0"/>
              <a:t> </a:t>
            </a:r>
            <a:r>
              <a:rPr lang="en-IN" dirty="0" err="1" smtClean="0"/>
              <a:t>Sachan</a:t>
            </a:r>
            <a:r>
              <a:rPr lang="en-IN" dirty="0" smtClean="0"/>
              <a:t> (16IT09F)</a:t>
            </a:r>
          </a:p>
          <a:p>
            <a:endParaRPr lang="en-IN" dirty="0"/>
          </a:p>
        </p:txBody>
      </p:sp>
    </p:spTree>
    <p:extLst>
      <p:ext uri="{BB962C8B-B14F-4D97-AF65-F5344CB8AC3E}">
        <p14:creationId xmlns:p14="http://schemas.microsoft.com/office/powerpoint/2010/main" val="20967542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 Photo trip classification</a:t>
            </a:r>
            <a:endParaRPr lang="en-IN" dirty="0"/>
          </a:p>
        </p:txBody>
      </p:sp>
      <p:sp>
        <p:nvSpPr>
          <p:cNvPr id="3" name="Content Placeholder 2"/>
          <p:cNvSpPr>
            <a:spLocks noGrp="1"/>
          </p:cNvSpPr>
          <p:nvPr>
            <p:ph idx="1"/>
          </p:nvPr>
        </p:nvSpPr>
        <p:spPr>
          <a:xfrm>
            <a:off x="1251678" y="2044701"/>
            <a:ext cx="10178322" cy="3834892"/>
          </a:xfrm>
        </p:spPr>
        <p:txBody>
          <a:bodyPr/>
          <a:lstStyle/>
          <a:p>
            <a:r>
              <a:rPr lang="en-IN" sz="2400" b="1" dirty="0" smtClean="0"/>
              <a:t>Trip Themes</a:t>
            </a:r>
          </a:p>
          <a:p>
            <a:pPr marL="0" indent="0">
              <a:buNone/>
            </a:pPr>
            <a:r>
              <a:rPr lang="en-IN" dirty="0" smtClean="0"/>
              <a:t>   We have defined six categories as the trip themes and proposed an algorithm to classify trips into one of them.</a:t>
            </a:r>
          </a:p>
          <a:p>
            <a:r>
              <a:rPr lang="en-IN" sz="2400" b="1" dirty="0" smtClean="0"/>
              <a:t>Classifier</a:t>
            </a:r>
          </a:p>
          <a:p>
            <a:pPr marL="0" indent="0">
              <a:buNone/>
            </a:pPr>
            <a:r>
              <a:rPr lang="en-IN" dirty="0" smtClean="0"/>
              <a:t>For photo trip classification, we use linear Support Vector Machines (SVMs).</a:t>
            </a:r>
          </a:p>
          <a:p>
            <a:r>
              <a:rPr lang="en-IN" sz="2400" b="1" dirty="0" smtClean="0"/>
              <a:t>Features</a:t>
            </a:r>
          </a:p>
          <a:p>
            <a:pPr marL="0" indent="0">
              <a:buNone/>
            </a:pPr>
            <a:r>
              <a:rPr lang="en-IN" dirty="0" smtClean="0"/>
              <a:t>We represent a photo trip by a </a:t>
            </a:r>
            <a:r>
              <a:rPr lang="en-IN" dirty="0" smtClean="0">
                <a:solidFill>
                  <a:srgbClr val="C00000"/>
                </a:solidFill>
              </a:rPr>
              <a:t>feature vector </a:t>
            </a:r>
            <a:r>
              <a:rPr lang="en-IN" dirty="0" smtClean="0">
                <a:solidFill>
                  <a:schemeClr val="bg2">
                    <a:lumMod val="25000"/>
                  </a:schemeClr>
                </a:solidFill>
              </a:rPr>
              <a:t>by focusing on their spatial and temporal attributes.</a:t>
            </a:r>
            <a:endParaRPr lang="en-IN" dirty="0">
              <a:solidFill>
                <a:schemeClr val="bg2">
                  <a:lumMod val="25000"/>
                </a:schemeClr>
              </a:solidFill>
            </a:endParaRPr>
          </a:p>
        </p:txBody>
      </p:sp>
    </p:spTree>
    <p:extLst>
      <p:ext uri="{BB962C8B-B14F-4D97-AF65-F5344CB8AC3E}">
        <p14:creationId xmlns:p14="http://schemas.microsoft.com/office/powerpoint/2010/main" val="3671986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3.1 Trip Themes :</a:t>
            </a:r>
            <a:endParaRPr lang="en-IN" dirty="0"/>
          </a:p>
        </p:txBody>
      </p:sp>
      <p:sp>
        <p:nvSpPr>
          <p:cNvPr id="3" name="Content Placeholder 2"/>
          <p:cNvSpPr>
            <a:spLocks noGrp="1"/>
          </p:cNvSpPr>
          <p:nvPr>
            <p:ph idx="1"/>
          </p:nvPr>
        </p:nvSpPr>
        <p:spPr>
          <a:xfrm>
            <a:off x="1251678" y="1725769"/>
            <a:ext cx="10178322" cy="4153823"/>
          </a:xfrm>
        </p:spPr>
        <p:txBody>
          <a:bodyPr/>
          <a:lstStyle/>
          <a:p>
            <a:pPr marL="0" indent="0">
              <a:buNone/>
            </a:pPr>
            <a:r>
              <a:rPr lang="en-IN" dirty="0" smtClean="0"/>
              <a:t>After surveying several Websites of travel agencies, travel forums and blogs about travel experiences, we found 6 chief objectives on trips:</a:t>
            </a:r>
          </a:p>
          <a:p>
            <a:r>
              <a:rPr lang="en-IN" b="1" i="1" dirty="0" smtClean="0"/>
              <a:t>Landmark : </a:t>
            </a:r>
            <a:r>
              <a:rPr lang="en-IN" dirty="0" smtClean="0"/>
              <a:t>visiting famous landmarks, e.g. : famous sightseeing spots and world heritages, such as Taj Mahal.</a:t>
            </a:r>
          </a:p>
          <a:p>
            <a:r>
              <a:rPr lang="en-IN" b="1" i="1" dirty="0" smtClean="0"/>
              <a:t>Nature : </a:t>
            </a:r>
            <a:r>
              <a:rPr lang="en-IN" dirty="0" smtClean="0"/>
              <a:t>visiting places famous for rich nature, such as </a:t>
            </a:r>
            <a:r>
              <a:rPr lang="en-IN" dirty="0" err="1" smtClean="0"/>
              <a:t>Surathkal</a:t>
            </a:r>
            <a:r>
              <a:rPr lang="en-IN" dirty="0" smtClean="0"/>
              <a:t> Beach.</a:t>
            </a:r>
          </a:p>
          <a:p>
            <a:r>
              <a:rPr lang="en-IN" b="1" dirty="0" smtClean="0"/>
              <a:t>Gourmet</a:t>
            </a:r>
            <a:r>
              <a:rPr lang="en-IN" dirty="0" smtClean="0"/>
              <a:t> : visiting places to taste delicious foods, such as Dominos Pizza in Mangalore.</a:t>
            </a:r>
          </a:p>
          <a:p>
            <a:r>
              <a:rPr lang="en-IN" b="1" i="1" dirty="0" smtClean="0"/>
              <a:t>Event : </a:t>
            </a:r>
            <a:r>
              <a:rPr lang="en-IN" dirty="0" smtClean="0"/>
              <a:t>visiting places to attend an event, such as Run Delhi Run or a wedding ceremony.</a:t>
            </a:r>
          </a:p>
          <a:p>
            <a:r>
              <a:rPr lang="en-IN" b="1" i="1" dirty="0" smtClean="0"/>
              <a:t>Business : </a:t>
            </a:r>
            <a:r>
              <a:rPr lang="en-IN" dirty="0" smtClean="0"/>
              <a:t>visiting places with business oriented aims.</a:t>
            </a:r>
          </a:p>
          <a:p>
            <a:r>
              <a:rPr lang="en-IN" b="1" i="1" dirty="0" smtClean="0"/>
              <a:t>Local : </a:t>
            </a:r>
            <a:r>
              <a:rPr lang="en-IN" dirty="0" smtClean="0"/>
              <a:t>including small and daily trips to nearby areas, such as getting together with friends at NITK beach.</a:t>
            </a:r>
            <a:endParaRPr lang="en-IN" dirty="0"/>
          </a:p>
        </p:txBody>
      </p:sp>
    </p:spTree>
    <p:extLst>
      <p:ext uri="{BB962C8B-B14F-4D97-AF65-F5344CB8AC3E}">
        <p14:creationId xmlns:p14="http://schemas.microsoft.com/office/powerpoint/2010/main" val="27657925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3.2 Classifier</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For photo trip classification, we use linear Support Vector Machines (SVMs).</a:t>
            </a:r>
          </a:p>
          <a:p>
            <a:endParaRPr lang="en-IN" dirty="0" smtClean="0"/>
          </a:p>
          <a:p>
            <a:r>
              <a:rPr lang="en-IN" dirty="0" smtClean="0"/>
              <a:t>To train SVMs, we manually labelled randomly selected  photo trips by their themes.</a:t>
            </a:r>
          </a:p>
          <a:p>
            <a:endParaRPr lang="en-IN" dirty="0" smtClean="0"/>
          </a:p>
          <a:p>
            <a:r>
              <a:rPr lang="en-IN" dirty="0" smtClean="0"/>
              <a:t>Since we classify trips into six categories, we train a separate SVM using Machine learning technique (Support </a:t>
            </a:r>
            <a:r>
              <a:rPr lang="en-IN" dirty="0"/>
              <a:t>Vector Machine Learning for Interdependent and Structured Output Spaces </a:t>
            </a:r>
            <a:r>
              <a:rPr lang="en-IN" dirty="0" smtClean="0"/>
              <a:t>) for each of the trip themes. </a:t>
            </a:r>
          </a:p>
          <a:p>
            <a:endParaRPr lang="en-IN" dirty="0" smtClean="0"/>
          </a:p>
          <a:p>
            <a:r>
              <a:rPr lang="en-IN" dirty="0" smtClean="0"/>
              <a:t>To perform photo trip classification, we run each of the 6 classifiers on a photo trip and choose the category with the highest score.</a:t>
            </a:r>
            <a:endParaRPr lang="en-IN" dirty="0"/>
          </a:p>
          <a:p>
            <a:endParaRPr lang="en-IN" dirty="0"/>
          </a:p>
        </p:txBody>
      </p:sp>
    </p:spTree>
    <p:extLst>
      <p:ext uri="{BB962C8B-B14F-4D97-AF65-F5344CB8AC3E}">
        <p14:creationId xmlns:p14="http://schemas.microsoft.com/office/powerpoint/2010/main" val="28548455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3.3 Features</a:t>
            </a:r>
          </a:p>
        </p:txBody>
      </p:sp>
      <p:sp>
        <p:nvSpPr>
          <p:cNvPr id="3" name="Content Placeholder 2"/>
          <p:cNvSpPr>
            <a:spLocks noGrp="1"/>
          </p:cNvSpPr>
          <p:nvPr>
            <p:ph idx="1"/>
          </p:nvPr>
        </p:nvSpPr>
        <p:spPr>
          <a:xfrm>
            <a:off x="1251678" y="1549401"/>
            <a:ext cx="10178322" cy="4330192"/>
          </a:xfrm>
        </p:spPr>
        <p:txBody>
          <a:bodyPr/>
          <a:lstStyle/>
          <a:p>
            <a:pPr marL="0" indent="0">
              <a:buNone/>
            </a:pPr>
            <a:r>
              <a:rPr lang="en-IN" dirty="0" smtClean="0"/>
              <a:t>We represent a photo trip by a feature vector by focusing on their spatial and temporal attributes, photo capturing </a:t>
            </a:r>
            <a:r>
              <a:rPr lang="en-IN" dirty="0" err="1" smtClean="0"/>
              <a:t>behaviors</a:t>
            </a:r>
            <a:r>
              <a:rPr lang="en-IN" dirty="0" smtClean="0"/>
              <a:t> in the photo trips, and textual features of photos as listed below.</a:t>
            </a:r>
          </a:p>
          <a:p>
            <a:r>
              <a:rPr lang="en-IN" b="1" i="1" dirty="0" smtClean="0"/>
              <a:t>Spatial Feature</a:t>
            </a:r>
            <a:r>
              <a:rPr lang="en-IN" dirty="0" smtClean="0"/>
              <a:t>:  feature vector of visited cities in the photo trip.</a:t>
            </a:r>
          </a:p>
          <a:p>
            <a:r>
              <a:rPr lang="en-IN" b="1" i="1" dirty="0" smtClean="0"/>
              <a:t>Temporal Feature: </a:t>
            </a:r>
            <a:r>
              <a:rPr lang="en-IN" dirty="0" smtClean="0"/>
              <a:t>month, day of week, time slot that the user spent for his/her photo trip, and the trip duration.</a:t>
            </a:r>
          </a:p>
          <a:p>
            <a:r>
              <a:rPr lang="en-IN" b="1" i="1" dirty="0" err="1" smtClean="0"/>
              <a:t>Behavioral</a:t>
            </a:r>
            <a:r>
              <a:rPr lang="en-IN" b="1" i="1" dirty="0" smtClean="0"/>
              <a:t> Feature: </a:t>
            </a:r>
            <a:r>
              <a:rPr lang="en-IN" dirty="0" smtClean="0"/>
              <a:t>average, median and standard deviation of photo </a:t>
            </a:r>
            <a:r>
              <a:rPr lang="en-IN" dirty="0" smtClean="0"/>
              <a:t>capturing </a:t>
            </a:r>
            <a:r>
              <a:rPr lang="en-IN" dirty="0" smtClean="0"/>
              <a:t>interval and user’s movement speed.</a:t>
            </a:r>
          </a:p>
          <a:p>
            <a:r>
              <a:rPr lang="en-IN" b="1" i="1" dirty="0" smtClean="0"/>
              <a:t>Textual feature : </a:t>
            </a:r>
            <a:r>
              <a:rPr lang="en-IN" dirty="0" smtClean="0"/>
              <a:t>feature vector generated based on tags and titles associated with photos of the trip.</a:t>
            </a:r>
            <a:endParaRPr lang="en-IN" dirty="0"/>
          </a:p>
        </p:txBody>
      </p:sp>
    </p:spTree>
    <p:extLst>
      <p:ext uri="{BB962C8B-B14F-4D97-AF65-F5344CB8AC3E}">
        <p14:creationId xmlns:p14="http://schemas.microsoft.com/office/powerpoint/2010/main" val="30014676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4.</a:t>
            </a:r>
            <a:r>
              <a:rPr lang="en-IN" dirty="0" smtClean="0"/>
              <a:t> </a:t>
            </a:r>
            <a:r>
              <a:rPr lang="en-IN" dirty="0" smtClean="0"/>
              <a:t>Photo TRIP PATTERN MINING</a:t>
            </a:r>
            <a:endParaRPr lang="en-IN" dirty="0"/>
          </a:p>
        </p:txBody>
      </p:sp>
      <p:sp>
        <p:nvSpPr>
          <p:cNvPr id="3" name="Content Placeholder 2"/>
          <p:cNvSpPr>
            <a:spLocks noGrp="1"/>
          </p:cNvSpPr>
          <p:nvPr>
            <p:ph idx="1"/>
          </p:nvPr>
        </p:nvSpPr>
        <p:spPr/>
        <p:txBody>
          <a:bodyPr/>
          <a:lstStyle/>
          <a:p>
            <a:r>
              <a:rPr lang="en-IN" dirty="0" smtClean="0"/>
              <a:t>We detect frequent photo trip patterns for each trip theme.</a:t>
            </a:r>
          </a:p>
          <a:p>
            <a:r>
              <a:rPr lang="en-IN" dirty="0" smtClean="0"/>
              <a:t>Since City sequences annotated with visit durations in a photo trip can be regarded </a:t>
            </a:r>
            <a:r>
              <a:rPr lang="en-IN" smtClean="0"/>
              <a:t>as </a:t>
            </a:r>
            <a:r>
              <a:rPr lang="en-IN" smtClean="0"/>
              <a:t>TAS( </a:t>
            </a:r>
            <a:r>
              <a:rPr lang="en-IN"/>
              <a:t>Temporally Annotated </a:t>
            </a:r>
            <a:r>
              <a:rPr lang="en-IN"/>
              <a:t>Sequences</a:t>
            </a:r>
            <a:r>
              <a:rPr lang="en-IN" smtClean="0"/>
              <a:t>).</a:t>
            </a:r>
            <a:endParaRPr lang="en-IN" dirty="0" smtClean="0"/>
          </a:p>
          <a:p>
            <a:r>
              <a:rPr lang="en-IN" dirty="0" smtClean="0"/>
              <a:t>We apply the TAS( Temporally </a:t>
            </a:r>
            <a:r>
              <a:rPr lang="en-IN" dirty="0"/>
              <a:t>Annotated Sequences</a:t>
            </a:r>
            <a:r>
              <a:rPr lang="en-IN" dirty="0" smtClean="0"/>
              <a:t>) mining algorithm proposed  by the two Italian researchers - </a:t>
            </a:r>
            <a:r>
              <a:rPr lang="en-IN" dirty="0" err="1" smtClean="0"/>
              <a:t>Fosca</a:t>
            </a:r>
            <a:r>
              <a:rPr lang="en-IN" dirty="0" smtClean="0"/>
              <a:t> </a:t>
            </a:r>
            <a:r>
              <a:rPr lang="en-IN" dirty="0" err="1"/>
              <a:t>Giannotti</a:t>
            </a:r>
            <a:r>
              <a:rPr lang="en-IN" dirty="0"/>
              <a:t> </a:t>
            </a:r>
            <a:r>
              <a:rPr lang="en-IN" dirty="0" smtClean="0"/>
              <a:t>and </a:t>
            </a:r>
            <a:r>
              <a:rPr lang="en-IN" dirty="0" err="1" smtClean="0"/>
              <a:t>Mirco</a:t>
            </a:r>
            <a:r>
              <a:rPr lang="en-IN" dirty="0" smtClean="0"/>
              <a:t> </a:t>
            </a:r>
            <a:r>
              <a:rPr lang="en-IN" dirty="0" err="1" smtClean="0"/>
              <a:t>Nanni</a:t>
            </a:r>
            <a:r>
              <a:rPr lang="en-IN" dirty="0" smtClean="0"/>
              <a:t>. </a:t>
            </a:r>
          </a:p>
          <a:p>
            <a:r>
              <a:rPr lang="en-IN" dirty="0" smtClean="0"/>
              <a:t>TAS is an extension of sequential patterns that enrich sequences with information about the typical visit durations between their elements. </a:t>
            </a:r>
            <a:endParaRPr lang="en-IN" dirty="0"/>
          </a:p>
        </p:txBody>
      </p:sp>
    </p:spTree>
    <p:extLst>
      <p:ext uri="{BB962C8B-B14F-4D97-AF65-F5344CB8AC3E}">
        <p14:creationId xmlns:p14="http://schemas.microsoft.com/office/powerpoint/2010/main" val="26254155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5.</a:t>
            </a:r>
            <a:r>
              <a:rPr lang="en-IN" dirty="0" smtClean="0"/>
              <a:t> </a:t>
            </a:r>
            <a:r>
              <a:rPr lang="en-IN" dirty="0" smtClean="0"/>
              <a:t>Trip Description detection</a:t>
            </a:r>
            <a:endParaRPr lang="en-IN" dirty="0"/>
          </a:p>
        </p:txBody>
      </p:sp>
      <p:sp>
        <p:nvSpPr>
          <p:cNvPr id="3" name="Content Placeholder 2"/>
          <p:cNvSpPr>
            <a:spLocks noGrp="1"/>
          </p:cNvSpPr>
          <p:nvPr>
            <p:ph idx="1"/>
          </p:nvPr>
        </p:nvSpPr>
        <p:spPr/>
        <p:txBody>
          <a:bodyPr/>
          <a:lstStyle/>
          <a:p>
            <a:r>
              <a:rPr lang="en-IN" dirty="0" smtClean="0"/>
              <a:t>As the final step, we extract typical descriptions of each photo trip pattern using tags assigned to photos.</a:t>
            </a:r>
          </a:p>
          <a:p>
            <a:r>
              <a:rPr lang="en-IN" dirty="0" smtClean="0"/>
              <a:t>T.D.D is based on the TF/IDF technique, assuming that tags that primarily occur in photos captured in a trip pattern</a:t>
            </a:r>
            <a:r>
              <a:rPr lang="en-IN" dirty="0"/>
              <a:t> </a:t>
            </a:r>
            <a:r>
              <a:rPr lang="en-IN" dirty="0" smtClean="0"/>
              <a:t>and do not frequently occur in others are more representative to the pattern.</a:t>
            </a:r>
          </a:p>
          <a:p>
            <a:r>
              <a:rPr lang="en-IN" dirty="0" smtClean="0"/>
              <a:t>We aim to detect trip descriptions, which represent characteristics of a trip pattern.</a:t>
            </a:r>
          </a:p>
        </p:txBody>
      </p:sp>
    </p:spTree>
    <p:extLst>
      <p:ext uri="{BB962C8B-B14F-4D97-AF65-F5344CB8AC3E}">
        <p14:creationId xmlns:p14="http://schemas.microsoft.com/office/powerpoint/2010/main" val="31517795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a:t>
            </a:r>
            <a:r>
              <a:rPr lang="en-IN" dirty="0" smtClean="0"/>
              <a:t>nnovation</a:t>
            </a:r>
            <a:endParaRPr lang="en-IN" dirty="0"/>
          </a:p>
        </p:txBody>
      </p:sp>
      <p:sp>
        <p:nvSpPr>
          <p:cNvPr id="3" name="Content Placeholder 2"/>
          <p:cNvSpPr>
            <a:spLocks noGrp="1"/>
          </p:cNvSpPr>
          <p:nvPr>
            <p:ph idx="1"/>
          </p:nvPr>
        </p:nvSpPr>
        <p:spPr/>
        <p:txBody>
          <a:bodyPr/>
          <a:lstStyle/>
          <a:p>
            <a:r>
              <a:rPr lang="en-IN" dirty="0" smtClean="0"/>
              <a:t>Scene detection from geo-tagged photos.</a:t>
            </a:r>
          </a:p>
          <a:p>
            <a:endParaRPr lang="en-IN" dirty="0"/>
          </a:p>
          <a:p>
            <a:r>
              <a:rPr lang="en-IN" dirty="0" smtClean="0"/>
              <a:t>We classified a photo trip into a theme, but it is natural to think that people travel with several aims, such as to visit Gateway of India after finishing a business meeting.</a:t>
            </a:r>
          </a:p>
          <a:p>
            <a:endParaRPr lang="en-IN" dirty="0"/>
          </a:p>
          <a:p>
            <a:r>
              <a:rPr lang="en-IN" dirty="0"/>
              <a:t>We can detect additional contexts of trips from photos, which are not described by tags, from physical contexts (such as weather and temperature) to situational contexts (such as how many people are there and who is the main character in the trips). </a:t>
            </a:r>
          </a:p>
        </p:txBody>
      </p:sp>
    </p:spTree>
    <p:extLst>
      <p:ext uri="{BB962C8B-B14F-4D97-AF65-F5344CB8AC3E}">
        <p14:creationId xmlns:p14="http://schemas.microsoft.com/office/powerpoint/2010/main" val="28923719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a:t>
            </a:r>
            <a:r>
              <a:rPr lang="en-IN" dirty="0" smtClean="0"/>
              <a:t>easibility </a:t>
            </a:r>
            <a:r>
              <a:rPr lang="en-IN" dirty="0"/>
              <a:t>S</a:t>
            </a:r>
            <a:r>
              <a:rPr lang="en-IN" dirty="0" smtClean="0"/>
              <a:t>tudy</a:t>
            </a:r>
            <a:endParaRPr lang="en-IN" dirty="0"/>
          </a:p>
        </p:txBody>
      </p:sp>
      <p:sp>
        <p:nvSpPr>
          <p:cNvPr id="3" name="Content Placeholder 2"/>
          <p:cNvSpPr>
            <a:spLocks noGrp="1"/>
          </p:cNvSpPr>
          <p:nvPr>
            <p:ph idx="1"/>
          </p:nvPr>
        </p:nvSpPr>
        <p:spPr>
          <a:xfrm>
            <a:off x="1251678" y="1287887"/>
            <a:ext cx="10178322" cy="5331854"/>
          </a:xfrm>
        </p:spPr>
        <p:txBody>
          <a:bodyPr/>
          <a:lstStyle/>
          <a:p>
            <a:r>
              <a:rPr lang="en-IN" dirty="0" smtClean="0"/>
              <a:t>Here, we have focused on geo-tagged photos and proposed a method to detect people’s frequent trips.</a:t>
            </a:r>
          </a:p>
          <a:p>
            <a:r>
              <a:rPr lang="en-IN" dirty="0" smtClean="0"/>
              <a:t>Data Set : We will be using the dataset of Flickr geo-tagged images for mining the frequent trip patterns.</a:t>
            </a:r>
          </a:p>
          <a:p>
            <a:r>
              <a:rPr lang="en-IN" dirty="0" smtClean="0"/>
              <a:t>For photo segmentation, we will use the Algorithm proposed by </a:t>
            </a:r>
            <a:r>
              <a:rPr lang="en-US" i="1" dirty="0" smtClean="0"/>
              <a:t>Crandall</a:t>
            </a:r>
            <a:r>
              <a:rPr lang="en-US" i="1" dirty="0"/>
              <a:t>, D., </a:t>
            </a:r>
            <a:r>
              <a:rPr lang="en-US" i="1" dirty="0" err="1"/>
              <a:t>Backstrom</a:t>
            </a:r>
            <a:r>
              <a:rPr lang="en-US" i="1" dirty="0"/>
              <a:t>, L., </a:t>
            </a:r>
            <a:r>
              <a:rPr lang="en-US" i="1" dirty="0" err="1"/>
              <a:t>Huttenlocher</a:t>
            </a:r>
            <a:r>
              <a:rPr lang="en-US" i="1" dirty="0"/>
              <a:t>, D. and Kleinberg, J.</a:t>
            </a:r>
            <a:r>
              <a:rPr lang="en-US" dirty="0"/>
              <a:t> </a:t>
            </a:r>
            <a:r>
              <a:rPr lang="en-US" dirty="0" smtClean="0"/>
              <a:t> In their research paper with Title </a:t>
            </a:r>
            <a:r>
              <a:rPr lang="en-US" b="1" dirty="0" smtClean="0"/>
              <a:t>Mapping </a:t>
            </a:r>
            <a:r>
              <a:rPr lang="en-US" b="1" dirty="0"/>
              <a:t>the World’s </a:t>
            </a:r>
            <a:r>
              <a:rPr lang="en-US" b="1" dirty="0" smtClean="0"/>
              <a:t>Photos</a:t>
            </a:r>
            <a:r>
              <a:rPr lang="en-US" dirty="0"/>
              <a:t> in ACM 978-1-60558-487-4/09/04</a:t>
            </a:r>
            <a:r>
              <a:rPr lang="en-US" dirty="0" smtClean="0"/>
              <a:t>.</a:t>
            </a:r>
          </a:p>
          <a:p>
            <a:r>
              <a:rPr lang="en-US" dirty="0" smtClean="0"/>
              <a:t>For City Name Detection, we will use the Flickr’s public Web APIs.</a:t>
            </a:r>
          </a:p>
          <a:p>
            <a:r>
              <a:rPr lang="en-US" dirty="0" smtClean="0"/>
              <a:t>For photo trip classification, we use Support Vector Machines concept of Machine Learning given by </a:t>
            </a:r>
            <a:r>
              <a:rPr lang="en-US" i="1" dirty="0" err="1" smtClean="0"/>
              <a:t>Tsochantaridis</a:t>
            </a:r>
            <a:r>
              <a:rPr lang="en-US" i="1" dirty="0"/>
              <a:t>, I., Hofmann, T., </a:t>
            </a:r>
            <a:r>
              <a:rPr lang="en-US" i="1" dirty="0" err="1"/>
              <a:t>Joachims</a:t>
            </a:r>
            <a:r>
              <a:rPr lang="en-US" i="1" dirty="0"/>
              <a:t>, T. and </a:t>
            </a:r>
            <a:r>
              <a:rPr lang="en-US" i="1" dirty="0" err="1"/>
              <a:t>Altun</a:t>
            </a:r>
            <a:r>
              <a:rPr lang="en-US" i="1" dirty="0"/>
              <a:t>, Y. </a:t>
            </a:r>
            <a:r>
              <a:rPr lang="en-US" i="1" dirty="0" smtClean="0"/>
              <a:t> </a:t>
            </a:r>
            <a:r>
              <a:rPr lang="en-US" dirty="0"/>
              <a:t>i</a:t>
            </a:r>
            <a:r>
              <a:rPr lang="en-US" dirty="0" smtClean="0"/>
              <a:t>n their research paper with Title - </a:t>
            </a:r>
            <a:r>
              <a:rPr lang="en-US" b="1" dirty="0" smtClean="0"/>
              <a:t>Support </a:t>
            </a:r>
            <a:r>
              <a:rPr lang="en-US" b="1" dirty="0"/>
              <a:t>Vector Machine Learning for Interdependent and Structured Output </a:t>
            </a:r>
            <a:r>
              <a:rPr lang="en-US" b="1" dirty="0" smtClean="0"/>
              <a:t>Spaces.</a:t>
            </a:r>
          </a:p>
          <a:p>
            <a:r>
              <a:rPr lang="en-US" dirty="0" smtClean="0"/>
              <a:t>For feature vector selection, we will use an Algorithm given by </a:t>
            </a:r>
            <a:r>
              <a:rPr lang="en-US" i="1" dirty="0" smtClean="0"/>
              <a:t>Porter</a:t>
            </a:r>
            <a:r>
              <a:rPr lang="en-US" i="1" dirty="0"/>
              <a:t>, </a:t>
            </a:r>
            <a:r>
              <a:rPr lang="en-US" i="1" dirty="0" smtClean="0"/>
              <a:t>M.F. </a:t>
            </a:r>
            <a:r>
              <a:rPr lang="en-US" i="1" dirty="0"/>
              <a:t> </a:t>
            </a:r>
            <a:r>
              <a:rPr lang="en-US" i="1" dirty="0" smtClean="0"/>
              <a:t>w</a:t>
            </a:r>
            <a:r>
              <a:rPr lang="en-US" dirty="0" smtClean="0"/>
              <a:t>ith title - </a:t>
            </a:r>
            <a:r>
              <a:rPr lang="en-US" b="1" dirty="0" smtClean="0"/>
              <a:t>An </a:t>
            </a:r>
            <a:r>
              <a:rPr lang="en-US" b="1" dirty="0"/>
              <a:t>Algorithm for Suffix </a:t>
            </a:r>
            <a:r>
              <a:rPr lang="en-US" b="1" dirty="0" smtClean="0"/>
              <a:t>Stripping. </a:t>
            </a:r>
            <a:endParaRPr lang="en-US" b="1"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9804406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a:t>
            </a:r>
            <a:r>
              <a:rPr lang="en-IN" dirty="0" smtClean="0"/>
              <a:t>easibility </a:t>
            </a:r>
            <a:r>
              <a:rPr lang="en-IN" dirty="0"/>
              <a:t>S</a:t>
            </a:r>
            <a:r>
              <a:rPr lang="en-IN" dirty="0" smtClean="0"/>
              <a:t>tudy </a:t>
            </a:r>
            <a:r>
              <a:rPr lang="en-IN" dirty="0" smtClean="0"/>
              <a:t>(</a:t>
            </a:r>
            <a:r>
              <a:rPr lang="en-IN" dirty="0" err="1" smtClean="0"/>
              <a:t>contd</a:t>
            </a:r>
            <a:r>
              <a:rPr lang="en-IN" dirty="0" smtClean="0"/>
              <a:t>…)</a:t>
            </a:r>
            <a:endParaRPr lang="en-US" dirty="0"/>
          </a:p>
        </p:txBody>
      </p:sp>
      <p:sp>
        <p:nvSpPr>
          <p:cNvPr id="3" name="Content Placeholder 2"/>
          <p:cNvSpPr>
            <a:spLocks noGrp="1"/>
          </p:cNvSpPr>
          <p:nvPr>
            <p:ph idx="1"/>
          </p:nvPr>
        </p:nvSpPr>
        <p:spPr>
          <a:xfrm>
            <a:off x="1251678" y="2125015"/>
            <a:ext cx="10178322" cy="3754578"/>
          </a:xfrm>
        </p:spPr>
        <p:txBody>
          <a:bodyPr/>
          <a:lstStyle/>
          <a:p>
            <a:r>
              <a:rPr lang="en-US" dirty="0"/>
              <a:t>TAS Algorithm </a:t>
            </a:r>
            <a:r>
              <a:rPr lang="en-US" dirty="0" smtClean="0"/>
              <a:t>(Temporally </a:t>
            </a:r>
            <a:r>
              <a:rPr lang="en-US" dirty="0"/>
              <a:t>annotated sequential</a:t>
            </a:r>
            <a:r>
              <a:rPr lang="en-US" dirty="0" smtClean="0"/>
              <a:t>) is applied for mining the Photo Trip Patterns proposed by </a:t>
            </a:r>
            <a:r>
              <a:rPr lang="it-IT" i="1" dirty="0" smtClean="0"/>
              <a:t>Giannotti</a:t>
            </a:r>
            <a:r>
              <a:rPr lang="it-IT" i="1" dirty="0"/>
              <a:t>, F., Nanni, M. and Pedreschi, D. </a:t>
            </a:r>
            <a:r>
              <a:rPr lang="it-IT" i="1" dirty="0" smtClean="0"/>
              <a:t> </a:t>
            </a:r>
            <a:r>
              <a:rPr lang="it-IT" dirty="0" smtClean="0"/>
              <a:t>in the year 2007 with title - </a:t>
            </a:r>
            <a:r>
              <a:rPr lang="en-US" b="1" dirty="0"/>
              <a:t>Efficient Mining of Temporally Annotated </a:t>
            </a:r>
            <a:r>
              <a:rPr lang="en-US" b="1" dirty="0" smtClean="0"/>
              <a:t>Sequences.</a:t>
            </a:r>
            <a:endParaRPr lang="it-IT" b="1" i="1" dirty="0"/>
          </a:p>
          <a:p>
            <a:endParaRPr lang="en-US" dirty="0" smtClean="0"/>
          </a:p>
          <a:p>
            <a:r>
              <a:rPr lang="en-US" dirty="0" smtClean="0"/>
              <a:t>For Trip Description Detection, we will use the </a:t>
            </a:r>
            <a:r>
              <a:rPr lang="en-US" dirty="0"/>
              <a:t>techniques proposed by </a:t>
            </a:r>
            <a:r>
              <a:rPr lang="en-US" i="1" dirty="0" err="1"/>
              <a:t>Qiang</a:t>
            </a:r>
            <a:r>
              <a:rPr lang="en-US" i="1" dirty="0"/>
              <a:t> </a:t>
            </a:r>
            <a:r>
              <a:rPr lang="en-US" i="1" dirty="0" err="1"/>
              <a:t>Hao</a:t>
            </a:r>
            <a:r>
              <a:rPr lang="en-US" i="1" dirty="0"/>
              <a:t>†*, </a:t>
            </a:r>
            <a:r>
              <a:rPr lang="en-US" i="1" dirty="0" err="1"/>
              <a:t>Rui</a:t>
            </a:r>
            <a:r>
              <a:rPr lang="en-US" i="1" dirty="0"/>
              <a:t> </a:t>
            </a:r>
            <a:r>
              <a:rPr lang="en-US" i="1" dirty="0" err="1"/>
              <a:t>Cai</a:t>
            </a:r>
            <a:r>
              <a:rPr lang="en-US" i="1" dirty="0"/>
              <a:t>‡ , </a:t>
            </a:r>
            <a:r>
              <a:rPr lang="en-US" i="1" dirty="0" err="1"/>
              <a:t>Xin</a:t>
            </a:r>
            <a:r>
              <a:rPr lang="en-US" i="1" dirty="0"/>
              <a:t>-Jing </a:t>
            </a:r>
            <a:r>
              <a:rPr lang="en-US" i="1" dirty="0" smtClean="0"/>
              <a:t>Wang </a:t>
            </a:r>
            <a:r>
              <a:rPr lang="en-US" i="1" dirty="0"/>
              <a:t>, Jiang-Ming </a:t>
            </a:r>
            <a:r>
              <a:rPr lang="en-US" i="1" dirty="0" smtClean="0"/>
              <a:t>Yang </a:t>
            </a:r>
            <a:r>
              <a:rPr lang="en-US" i="1" dirty="0"/>
              <a:t>, </a:t>
            </a:r>
            <a:r>
              <a:rPr lang="en-US" i="1" dirty="0" err="1"/>
              <a:t>Yanwei</a:t>
            </a:r>
            <a:r>
              <a:rPr lang="en-US" i="1" dirty="0"/>
              <a:t> </a:t>
            </a:r>
            <a:r>
              <a:rPr lang="en-US" i="1" dirty="0" smtClean="0"/>
              <a:t>Pang </a:t>
            </a:r>
            <a:r>
              <a:rPr lang="en-US" i="1" dirty="0"/>
              <a:t>, and Lei </a:t>
            </a:r>
            <a:r>
              <a:rPr lang="en-US" i="1" dirty="0" smtClean="0"/>
              <a:t>Zhang </a:t>
            </a:r>
            <a:r>
              <a:rPr lang="en-US" dirty="0" smtClean="0"/>
              <a:t>in their research paper </a:t>
            </a:r>
            <a:r>
              <a:rPr lang="en-US" dirty="0"/>
              <a:t>with title - </a:t>
            </a:r>
            <a:r>
              <a:rPr lang="en-US" b="1" dirty="0"/>
              <a:t>Generating Location Overviews with Images and Tags by Mining User-Generated </a:t>
            </a:r>
            <a:r>
              <a:rPr lang="en-US" b="1" dirty="0" smtClean="0"/>
              <a:t>Travelogues</a:t>
            </a:r>
            <a:r>
              <a:rPr lang="en-US" dirty="0" smtClean="0"/>
              <a:t>.</a:t>
            </a:r>
            <a:endParaRPr lang="en-US" i="1" dirty="0"/>
          </a:p>
        </p:txBody>
      </p:sp>
    </p:spTree>
    <p:extLst>
      <p:ext uri="{BB962C8B-B14F-4D97-AF65-F5344CB8AC3E}">
        <p14:creationId xmlns:p14="http://schemas.microsoft.com/office/powerpoint/2010/main" val="18504668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We have defined the idea of a photo trip and proposed frequent photo trip pattern mining algorithms that can detect novel trip knowledge from geo-tagged photo collections on the Web.</a:t>
            </a:r>
          </a:p>
          <a:p>
            <a:r>
              <a:rPr lang="en-US" dirty="0" smtClean="0"/>
              <a:t>We first segment photo collections into photo trips and classify them based on their trip themes.</a:t>
            </a:r>
          </a:p>
          <a:p>
            <a:r>
              <a:rPr lang="en-US" dirty="0" smtClean="0"/>
              <a:t>Then we detect frequent photo trip patterns as sequences of frequently visited cities and their typical visit durations.</a:t>
            </a:r>
          </a:p>
          <a:p>
            <a:r>
              <a:rPr lang="en-US" dirty="0" smtClean="0"/>
              <a:t>Furthermore, we mine tags considering their geographical coverage to add descriptions of photo trip patterns.</a:t>
            </a:r>
          </a:p>
        </p:txBody>
      </p:sp>
    </p:spTree>
    <p:extLst>
      <p:ext uri="{BB962C8B-B14F-4D97-AF65-F5344CB8AC3E}">
        <p14:creationId xmlns:p14="http://schemas.microsoft.com/office/powerpoint/2010/main" val="9377332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Identified </a:t>
            </a:r>
            <a:r>
              <a:rPr lang="en-US" dirty="0"/>
              <a:t>R</a:t>
            </a:r>
            <a:r>
              <a:rPr lang="en-US" dirty="0" smtClean="0"/>
              <a:t>esearch Gaps</a:t>
            </a:r>
          </a:p>
          <a:p>
            <a:r>
              <a:rPr lang="en-US" dirty="0" smtClean="0"/>
              <a:t>Methodology</a:t>
            </a:r>
          </a:p>
          <a:p>
            <a:r>
              <a:rPr lang="en-US" dirty="0" smtClean="0"/>
              <a:t>Innovation</a:t>
            </a:r>
          </a:p>
          <a:p>
            <a:r>
              <a:rPr lang="en-US" dirty="0" smtClean="0"/>
              <a:t>Feasibility Study</a:t>
            </a:r>
          </a:p>
          <a:p>
            <a:r>
              <a:rPr lang="en-US" dirty="0" smtClean="0"/>
              <a:t>Conclusion</a:t>
            </a:r>
          </a:p>
          <a:p>
            <a:endParaRPr lang="en-US" dirty="0" smtClean="0"/>
          </a:p>
          <a:p>
            <a:endParaRPr lang="en-US" dirty="0" smtClean="0"/>
          </a:p>
          <a:p>
            <a:endParaRPr lang="en-US" dirty="0"/>
          </a:p>
        </p:txBody>
      </p:sp>
    </p:spTree>
    <p:extLst>
      <p:ext uri="{BB962C8B-B14F-4D97-AF65-F5344CB8AC3E}">
        <p14:creationId xmlns:p14="http://schemas.microsoft.com/office/powerpoint/2010/main" val="32850692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9001" y="508002"/>
            <a:ext cx="8699498" cy="5799666"/>
          </a:xfrm>
        </p:spPr>
      </p:pic>
    </p:spTree>
    <p:extLst>
      <p:ext uri="{BB962C8B-B14F-4D97-AF65-F5344CB8AC3E}">
        <p14:creationId xmlns:p14="http://schemas.microsoft.com/office/powerpoint/2010/main" val="27920019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IN" dirty="0" smtClean="0"/>
              <a:t>Photo Sharing is the most popular Web services.</a:t>
            </a:r>
          </a:p>
          <a:p>
            <a:r>
              <a:rPr lang="en-IN" dirty="0" smtClean="0"/>
              <a:t>Photo sharing sites provide functions to add tags and geo-tags to photos to make photo organization easy.</a:t>
            </a:r>
          </a:p>
          <a:p>
            <a:r>
              <a:rPr lang="en-IN" dirty="0" smtClean="0"/>
              <a:t>We focus on geo-tagged photos and propose a method to detect people’s frequent trip patterns i.e. typical sequences of visited cities and durations of stay as well as descriptive tags that characterize the trip patterns.</a:t>
            </a:r>
          </a:p>
          <a:p>
            <a:r>
              <a:rPr lang="en-IN" dirty="0"/>
              <a:t>Since these geo-tagged photos are associated with locations, we can trace people’s trips from them.</a:t>
            </a:r>
          </a:p>
          <a:p>
            <a:endParaRPr lang="en-IN" dirty="0" smtClean="0"/>
          </a:p>
          <a:p>
            <a:endParaRPr lang="en-IN" dirty="0" smtClean="0"/>
          </a:p>
          <a:p>
            <a:endParaRPr lang="en-IN" dirty="0"/>
          </a:p>
        </p:txBody>
      </p:sp>
    </p:spTree>
    <p:extLst>
      <p:ext uri="{BB962C8B-B14F-4D97-AF65-F5344CB8AC3E}">
        <p14:creationId xmlns:p14="http://schemas.microsoft.com/office/powerpoint/2010/main" val="747752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identified research </a:t>
            </a:r>
            <a:r>
              <a:rPr lang="en-US" dirty="0" smtClean="0"/>
              <a:t>gaps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89877867"/>
              </p:ext>
            </p:extLst>
          </p:nvPr>
        </p:nvGraphicFramePr>
        <p:xfrm>
          <a:off x="1117600" y="1104903"/>
          <a:ext cx="10312401" cy="5552869"/>
        </p:xfrm>
        <a:graphic>
          <a:graphicData uri="http://schemas.openxmlformats.org/drawingml/2006/table">
            <a:tbl>
              <a:tblPr firstRow="1" bandRow="1">
                <a:tableStyleId>{F5AB1C69-6EDB-4FF4-983F-18BD219EF322}</a:tableStyleId>
              </a:tblPr>
              <a:tblGrid>
                <a:gridCol w="3437467"/>
                <a:gridCol w="3437467"/>
                <a:gridCol w="3437467"/>
              </a:tblGrid>
              <a:tr h="517547">
                <a:tc>
                  <a:txBody>
                    <a:bodyPr/>
                    <a:lstStyle/>
                    <a:p>
                      <a:r>
                        <a:rPr lang="en-IN" dirty="0" smtClean="0"/>
                        <a:t>Paper</a:t>
                      </a:r>
                      <a:endParaRPr lang="en-IN" dirty="0"/>
                    </a:p>
                  </a:txBody>
                  <a:tcPr/>
                </a:tc>
                <a:tc>
                  <a:txBody>
                    <a:bodyPr/>
                    <a:lstStyle/>
                    <a:p>
                      <a:r>
                        <a:rPr lang="en-IN" dirty="0" smtClean="0"/>
                        <a:t>Author</a:t>
                      </a:r>
                      <a:endParaRPr lang="en-IN" dirty="0"/>
                    </a:p>
                  </a:txBody>
                  <a:tcPr/>
                </a:tc>
                <a:tc>
                  <a:txBody>
                    <a:bodyPr/>
                    <a:lstStyle/>
                    <a:p>
                      <a:r>
                        <a:rPr lang="en-IN" dirty="0" smtClean="0"/>
                        <a:t>Work </a:t>
                      </a:r>
                      <a:endParaRPr lang="en-IN" dirty="0"/>
                    </a:p>
                  </a:txBody>
                  <a:tcPr/>
                </a:tc>
              </a:tr>
              <a:tr h="1190615">
                <a:tc>
                  <a:txBody>
                    <a:bodyPr/>
                    <a:lstStyle/>
                    <a:p>
                      <a:r>
                        <a:rPr lang="en-IN" sz="1800" kern="1200" dirty="0" smtClean="0">
                          <a:solidFill>
                            <a:schemeClr val="dk1"/>
                          </a:solidFill>
                          <a:effectLst/>
                          <a:latin typeface="+mn-lt"/>
                          <a:ea typeface="+mn-ea"/>
                          <a:cs typeface="+mn-cs"/>
                        </a:rPr>
                        <a:t>PhotoTOC:  Automatic</a:t>
                      </a:r>
                      <a:r>
                        <a:rPr lang="en-IN" sz="1800" kern="1200" baseline="0" dirty="0" smtClean="0">
                          <a:solidFill>
                            <a:schemeClr val="dk1"/>
                          </a:solidFill>
                          <a:effectLst/>
                          <a:latin typeface="+mn-lt"/>
                          <a:ea typeface="+mn-ea"/>
                          <a:cs typeface="+mn-cs"/>
                        </a:rPr>
                        <a:t> </a:t>
                      </a:r>
                      <a:r>
                        <a:rPr lang="en-IN" sz="1800" kern="1200" dirty="0" smtClean="0">
                          <a:solidFill>
                            <a:schemeClr val="dk1"/>
                          </a:solidFill>
                          <a:effectLst/>
                          <a:latin typeface="+mn-lt"/>
                          <a:ea typeface="+mn-ea"/>
                          <a:cs typeface="+mn-cs"/>
                        </a:rPr>
                        <a:t>Clustering</a:t>
                      </a:r>
                      <a:r>
                        <a:rPr lang="en-IN" sz="1800" kern="1200" baseline="0" dirty="0" smtClean="0">
                          <a:solidFill>
                            <a:schemeClr val="dk1"/>
                          </a:solidFill>
                          <a:effectLst/>
                          <a:latin typeface="+mn-lt"/>
                          <a:ea typeface="+mn-ea"/>
                          <a:cs typeface="+mn-cs"/>
                        </a:rPr>
                        <a:t> </a:t>
                      </a:r>
                      <a:r>
                        <a:rPr lang="en-IN" sz="1800" kern="1200" dirty="0" smtClean="0">
                          <a:solidFill>
                            <a:schemeClr val="dk1"/>
                          </a:solidFill>
                          <a:effectLst/>
                          <a:latin typeface="+mn-lt"/>
                          <a:ea typeface="+mn-ea"/>
                          <a:cs typeface="+mn-cs"/>
                        </a:rPr>
                        <a:t>for Browsing Personal Photographs</a:t>
                      </a:r>
                    </a:p>
                    <a:p>
                      <a:endParaRPr lang="en-IN" dirty="0"/>
                    </a:p>
                  </a:txBody>
                  <a:tcPr/>
                </a:tc>
                <a:tc>
                  <a:txBody>
                    <a:bodyPr/>
                    <a:lstStyle/>
                    <a:p>
                      <a:r>
                        <a:rPr lang="en-IN" dirty="0" smtClean="0"/>
                        <a:t>John C. Platt, Mary Czerwinski, Brent A. Field </a:t>
                      </a:r>
                    </a:p>
                    <a:p>
                      <a:r>
                        <a:rPr lang="en-IN" i="1" dirty="0" smtClean="0"/>
                        <a:t>Feb</a:t>
                      </a:r>
                      <a:r>
                        <a:rPr lang="en-IN" i="1" baseline="0" dirty="0" smtClean="0"/>
                        <a:t> </a:t>
                      </a:r>
                      <a:r>
                        <a:rPr lang="en-IN" i="1" dirty="0" smtClean="0"/>
                        <a:t>2002</a:t>
                      </a:r>
                      <a:endParaRPr lang="en-IN" i="1" dirty="0"/>
                    </a:p>
                  </a:txBody>
                  <a:tcPr/>
                </a:tc>
                <a:tc>
                  <a:txBody>
                    <a:bodyPr/>
                    <a:lstStyle/>
                    <a:p>
                      <a:r>
                        <a:rPr lang="en-IN" dirty="0" smtClean="0"/>
                        <a:t>Proposed a method to automatically classify people’s photo</a:t>
                      </a:r>
                      <a:r>
                        <a:rPr lang="en-IN" baseline="0" dirty="0" smtClean="0"/>
                        <a:t> collection into events using captured time stamps.</a:t>
                      </a:r>
                      <a:endParaRPr lang="en-IN" dirty="0"/>
                    </a:p>
                  </a:txBody>
                  <a:tcPr/>
                </a:tc>
              </a:tr>
              <a:tr h="1465372">
                <a:tc>
                  <a:txBody>
                    <a:bodyPr/>
                    <a:lstStyle/>
                    <a:p>
                      <a:r>
                        <a:rPr lang="en-IN" sz="1800" b="0" i="0" u="none" strike="noStrike" kern="1200" baseline="0" dirty="0" smtClean="0">
                          <a:solidFill>
                            <a:schemeClr val="dk1"/>
                          </a:solidFill>
                          <a:latin typeface="+mn-lt"/>
                          <a:ea typeface="+mn-ea"/>
                          <a:cs typeface="+mn-cs"/>
                        </a:rPr>
                        <a:t>Automated Event Clustering and Quality Screening of Consumer Pictures for Digital Albuming </a:t>
                      </a:r>
                    </a:p>
                    <a:p>
                      <a:endParaRPr lang="en-IN" dirty="0"/>
                    </a:p>
                  </a:txBody>
                  <a:tcPr/>
                </a:tc>
                <a:tc>
                  <a:txBody>
                    <a:bodyPr/>
                    <a:lstStyle/>
                    <a:p>
                      <a:r>
                        <a:rPr lang="en-IN" dirty="0" smtClean="0"/>
                        <a:t>Alexander C. </a:t>
                      </a:r>
                      <a:r>
                        <a:rPr lang="en-IN" dirty="0" err="1" smtClean="0"/>
                        <a:t>Loui</a:t>
                      </a:r>
                      <a:endParaRPr lang="en-IN" dirty="0" smtClean="0"/>
                    </a:p>
                    <a:p>
                      <a:endParaRPr lang="en-IN" dirty="0" smtClean="0"/>
                    </a:p>
                    <a:p>
                      <a:r>
                        <a:rPr lang="en-IN" i="1" dirty="0" smtClean="0"/>
                        <a:t>September, 2003</a:t>
                      </a:r>
                      <a:endParaRPr lang="en-IN" i="1" dirty="0"/>
                    </a:p>
                  </a:txBody>
                  <a:tcPr/>
                </a:tc>
                <a:tc>
                  <a:txBody>
                    <a:bodyPr/>
                    <a:lstStyle/>
                    <a:p>
                      <a:r>
                        <a:rPr lang="en-IN" dirty="0" smtClean="0"/>
                        <a:t>Proposed a method for photo classification using a K-means algorithm based on captured times.</a:t>
                      </a:r>
                      <a:endParaRPr lang="en-IN" dirty="0"/>
                    </a:p>
                  </a:txBody>
                  <a:tcPr/>
                </a:tc>
              </a:tr>
              <a:tr h="11906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0" dirty="0" smtClean="0">
                          <a:effectLst/>
                        </a:rPr>
                        <a:t>Automatic organization for digital photographs with geographic coordinates</a:t>
                      </a:r>
                    </a:p>
                    <a:p>
                      <a:endParaRPr lang="en-IN" dirty="0"/>
                    </a:p>
                  </a:txBody>
                  <a:tcPr/>
                </a:tc>
                <a:tc>
                  <a:txBody>
                    <a:bodyPr/>
                    <a:lstStyle/>
                    <a:p>
                      <a:r>
                        <a:rPr lang="en-IN" dirty="0" err="1" smtClean="0"/>
                        <a:t>Mor</a:t>
                      </a:r>
                      <a:r>
                        <a:rPr lang="en-IN" dirty="0" smtClean="0"/>
                        <a:t> </a:t>
                      </a:r>
                      <a:r>
                        <a:rPr lang="en-IN" dirty="0" err="1" smtClean="0"/>
                        <a:t>Naaman</a:t>
                      </a:r>
                      <a:r>
                        <a:rPr lang="en-IN" dirty="0" smtClean="0"/>
                        <a:t>, Yee </a:t>
                      </a:r>
                      <a:r>
                        <a:rPr lang="en-IN" dirty="0" err="1" smtClean="0"/>
                        <a:t>Jiun</a:t>
                      </a:r>
                      <a:r>
                        <a:rPr lang="en-IN" dirty="0" smtClean="0"/>
                        <a:t> Song, Andreas </a:t>
                      </a:r>
                      <a:r>
                        <a:rPr lang="en-IN" dirty="0" err="1" smtClean="0"/>
                        <a:t>Paepcke</a:t>
                      </a:r>
                      <a:r>
                        <a:rPr lang="en-IN" dirty="0" smtClean="0"/>
                        <a:t>, Hector Garcia-Molina </a:t>
                      </a:r>
                      <a:r>
                        <a:rPr lang="en-IN" i="1" dirty="0" smtClean="0"/>
                        <a:t>in 2004</a:t>
                      </a:r>
                      <a:endParaRPr lang="en-IN" i="1" dirty="0"/>
                    </a:p>
                  </a:txBody>
                  <a:tcPr/>
                </a:tc>
                <a:tc>
                  <a:txBody>
                    <a:bodyPr/>
                    <a:lstStyle/>
                    <a:p>
                      <a:r>
                        <a:rPr lang="en-IN" dirty="0" smtClean="0"/>
                        <a:t>Focused on the geographical location of photos for the task of photo organization.</a:t>
                      </a:r>
                      <a:endParaRPr lang="en-IN" dirty="0"/>
                    </a:p>
                  </a:txBody>
                  <a:tcPr/>
                </a:tc>
              </a:tr>
              <a:tr h="1147649">
                <a:tc>
                  <a:txBody>
                    <a:bodyPr/>
                    <a:lstStyle/>
                    <a:p>
                      <a:r>
                        <a:rPr lang="en-IN" sz="1800" b="0" i="0" u="none" strike="noStrike" kern="1200" baseline="0" dirty="0" smtClean="0">
                          <a:solidFill>
                            <a:schemeClr val="dk1"/>
                          </a:solidFill>
                          <a:latin typeface="+mn-lt"/>
                          <a:ea typeface="+mn-ea"/>
                          <a:cs typeface="+mn-cs"/>
                        </a:rPr>
                        <a:t>Methods for Extracting Place Semantics from Flickr Tags </a:t>
                      </a:r>
                    </a:p>
                    <a:p>
                      <a:endParaRPr lang="en-IN" dirty="0"/>
                    </a:p>
                  </a:txBody>
                  <a:tcPr/>
                </a:tc>
                <a:tc>
                  <a:txBody>
                    <a:bodyPr/>
                    <a:lstStyle/>
                    <a:p>
                      <a:r>
                        <a:rPr lang="en-IN" sz="1800" b="0" i="0" u="none" strike="noStrike" kern="1200" baseline="0" dirty="0" err="1" smtClean="0">
                          <a:solidFill>
                            <a:schemeClr val="dk1"/>
                          </a:solidFill>
                          <a:latin typeface="+mn-lt"/>
                          <a:ea typeface="+mn-ea"/>
                          <a:cs typeface="+mn-cs"/>
                        </a:rPr>
                        <a:t>Rattenbury</a:t>
                      </a:r>
                      <a:r>
                        <a:rPr lang="en-IN" sz="1800" b="0" i="0" u="none" strike="noStrike" kern="1200" baseline="0" dirty="0" smtClean="0">
                          <a:solidFill>
                            <a:schemeClr val="dk1"/>
                          </a:solidFill>
                          <a:latin typeface="+mn-lt"/>
                          <a:ea typeface="+mn-ea"/>
                          <a:cs typeface="+mn-cs"/>
                        </a:rPr>
                        <a:t>, T. and </a:t>
                      </a:r>
                      <a:r>
                        <a:rPr lang="en-IN" sz="1800" b="0" i="0" u="none" strike="noStrike" kern="1200" baseline="0" dirty="0" err="1" smtClean="0">
                          <a:solidFill>
                            <a:schemeClr val="dk1"/>
                          </a:solidFill>
                          <a:latin typeface="+mn-lt"/>
                          <a:ea typeface="+mn-ea"/>
                          <a:cs typeface="+mn-cs"/>
                        </a:rPr>
                        <a:t>Naaman</a:t>
                      </a:r>
                      <a:r>
                        <a:rPr lang="en-IN" sz="1800" b="0" i="0" u="none" strike="noStrike" kern="1200" baseline="0" dirty="0" smtClean="0">
                          <a:solidFill>
                            <a:schemeClr val="dk1"/>
                          </a:solidFill>
                          <a:latin typeface="+mn-lt"/>
                          <a:ea typeface="+mn-ea"/>
                          <a:cs typeface="+mn-cs"/>
                        </a:rPr>
                        <a:t>,</a:t>
                      </a:r>
                    </a:p>
                    <a:p>
                      <a:endParaRPr lang="en-IN" sz="1800" b="0" i="0" u="none" strike="noStrike" kern="1200" baseline="0" dirty="0" smtClean="0">
                        <a:solidFill>
                          <a:schemeClr val="dk1"/>
                        </a:solidFill>
                        <a:latin typeface="+mn-lt"/>
                        <a:ea typeface="+mn-ea"/>
                        <a:cs typeface="+mn-cs"/>
                      </a:endParaRPr>
                    </a:p>
                    <a:p>
                      <a:r>
                        <a:rPr lang="en-IN" sz="1800" b="0" i="1" u="none" strike="noStrike" kern="1200" baseline="0" dirty="0" smtClean="0">
                          <a:solidFill>
                            <a:schemeClr val="dk1"/>
                          </a:solidFill>
                          <a:latin typeface="+mn-lt"/>
                          <a:ea typeface="+mn-ea"/>
                          <a:cs typeface="+mn-cs"/>
                        </a:rPr>
                        <a:t>In 2008</a:t>
                      </a:r>
                    </a:p>
                    <a:p>
                      <a:endParaRPr lang="en-IN" i="1" dirty="0"/>
                    </a:p>
                  </a:txBody>
                  <a:tcPr/>
                </a:tc>
                <a:tc>
                  <a:txBody>
                    <a:bodyPr/>
                    <a:lstStyle/>
                    <a:p>
                      <a:r>
                        <a:rPr lang="en-IN" dirty="0" smtClean="0"/>
                        <a:t>Mined</a:t>
                      </a:r>
                      <a:r>
                        <a:rPr lang="en-IN" baseline="0" dirty="0" smtClean="0"/>
                        <a:t> Flickr’s geo-tagged photos to extract semantics of locations.</a:t>
                      </a:r>
                      <a:endParaRPr lang="en-IN" dirty="0"/>
                    </a:p>
                  </a:txBody>
                  <a:tcPr/>
                </a:tc>
              </a:tr>
            </a:tbl>
          </a:graphicData>
        </a:graphic>
      </p:graphicFrame>
    </p:spTree>
    <p:extLst>
      <p:ext uri="{BB962C8B-B14F-4D97-AF65-F5344CB8AC3E}">
        <p14:creationId xmlns:p14="http://schemas.microsoft.com/office/powerpoint/2010/main" val="39537257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a:t>
            </a:r>
            <a:endParaRPr lang="en-IN" dirty="0"/>
          </a:p>
        </p:txBody>
      </p:sp>
      <p:sp>
        <p:nvSpPr>
          <p:cNvPr id="3" name="Content Placeholder 2"/>
          <p:cNvSpPr>
            <a:spLocks noGrp="1"/>
          </p:cNvSpPr>
          <p:nvPr>
            <p:ph idx="1"/>
          </p:nvPr>
        </p:nvSpPr>
        <p:spPr/>
        <p:txBody>
          <a:bodyPr>
            <a:normAutofit/>
          </a:bodyPr>
          <a:lstStyle/>
          <a:p>
            <a:r>
              <a:rPr lang="en-IN" sz="3600" dirty="0" smtClean="0"/>
              <a:t>Photo Collection Segmentation</a:t>
            </a:r>
          </a:p>
          <a:p>
            <a:r>
              <a:rPr lang="en-IN" sz="3600" dirty="0" smtClean="0"/>
              <a:t>City Name Detection</a:t>
            </a:r>
          </a:p>
          <a:p>
            <a:r>
              <a:rPr lang="en-IN" sz="3600" dirty="0" smtClean="0"/>
              <a:t>Photo Trip Classification</a:t>
            </a:r>
          </a:p>
          <a:p>
            <a:r>
              <a:rPr lang="en-IN" sz="3600" dirty="0" smtClean="0"/>
              <a:t>Photo Trip Pattern Mining</a:t>
            </a:r>
          </a:p>
          <a:p>
            <a:r>
              <a:rPr lang="en-IN" sz="3600" dirty="0" smtClean="0"/>
              <a:t>Trip Description Detection</a:t>
            </a:r>
            <a:endParaRPr lang="en-IN" sz="3600" dirty="0"/>
          </a:p>
        </p:txBody>
      </p:sp>
    </p:spTree>
    <p:extLst>
      <p:ext uri="{BB962C8B-B14F-4D97-AF65-F5344CB8AC3E}">
        <p14:creationId xmlns:p14="http://schemas.microsoft.com/office/powerpoint/2010/main" val="1555111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000" dirty="0" smtClean="0"/>
              <a:t>1. Photo collection segmentation</a:t>
            </a:r>
            <a:endParaRPr lang="en-IN" sz="5000" dirty="0"/>
          </a:p>
        </p:txBody>
      </p:sp>
      <p:sp>
        <p:nvSpPr>
          <p:cNvPr id="3" name="Content Placeholder 2"/>
          <p:cNvSpPr>
            <a:spLocks noGrp="1"/>
          </p:cNvSpPr>
          <p:nvPr>
            <p:ph idx="1"/>
          </p:nvPr>
        </p:nvSpPr>
        <p:spPr/>
        <p:txBody>
          <a:bodyPr/>
          <a:lstStyle/>
          <a:p>
            <a:r>
              <a:rPr lang="en-IN" dirty="0" smtClean="0"/>
              <a:t>Common idea of conventional approaches for event detection from a photo is to </a:t>
            </a:r>
            <a:r>
              <a:rPr lang="en-IN" dirty="0" smtClean="0">
                <a:solidFill>
                  <a:srgbClr val="C00000"/>
                </a:solidFill>
              </a:rPr>
              <a:t>use gaps</a:t>
            </a:r>
            <a:r>
              <a:rPr lang="en-IN" dirty="0" smtClean="0"/>
              <a:t> of captured times.</a:t>
            </a:r>
          </a:p>
          <a:p>
            <a:r>
              <a:rPr lang="en-IN" dirty="0" smtClean="0"/>
              <a:t>Additionally, </a:t>
            </a:r>
            <a:r>
              <a:rPr lang="en-IN" dirty="0" smtClean="0">
                <a:solidFill>
                  <a:srgbClr val="C00000"/>
                </a:solidFill>
              </a:rPr>
              <a:t>tags</a:t>
            </a:r>
            <a:r>
              <a:rPr lang="en-IN" dirty="0" smtClean="0"/>
              <a:t> assigned to each photo well </a:t>
            </a:r>
            <a:r>
              <a:rPr lang="en-IN" dirty="0" smtClean="0">
                <a:solidFill>
                  <a:srgbClr val="C00000"/>
                </a:solidFill>
              </a:rPr>
              <a:t>describe the trip</a:t>
            </a:r>
            <a:r>
              <a:rPr lang="en-IN" dirty="0" smtClean="0"/>
              <a:t>, such as landmarks and people captured.</a:t>
            </a:r>
          </a:p>
          <a:p>
            <a:r>
              <a:rPr lang="en-IN" dirty="0" smtClean="0"/>
              <a:t>Moreover, users tend to assign the same tags on groups of consecutive photos, which should enforce the photo collection segmentation algorithm.</a:t>
            </a:r>
          </a:p>
          <a:p>
            <a:r>
              <a:rPr lang="en-IN" dirty="0" smtClean="0"/>
              <a:t>Therefore, we use captured time gaps, location gaps, and tags on photo collection segmentation.</a:t>
            </a:r>
          </a:p>
        </p:txBody>
      </p:sp>
    </p:spTree>
    <p:extLst>
      <p:ext uri="{BB962C8B-B14F-4D97-AF65-F5344CB8AC3E}">
        <p14:creationId xmlns:p14="http://schemas.microsoft.com/office/powerpoint/2010/main" val="286145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000" dirty="0" smtClean="0"/>
              <a:t>Example of photo collection segmentation</a:t>
            </a:r>
            <a:endParaRPr lang="en-IN" sz="5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0601" y="2124370"/>
            <a:ext cx="8714048" cy="3577930"/>
          </a:xfrm>
        </p:spPr>
      </p:pic>
    </p:spTree>
    <p:extLst>
      <p:ext uri="{BB962C8B-B14F-4D97-AF65-F5344CB8AC3E}">
        <p14:creationId xmlns:p14="http://schemas.microsoft.com/office/powerpoint/2010/main" val="36344675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 City name detection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9294" y="1724705"/>
            <a:ext cx="9104405" cy="4110946"/>
          </a:xfrm>
        </p:spPr>
      </p:pic>
    </p:spTree>
    <p:extLst>
      <p:ext uri="{BB962C8B-B14F-4D97-AF65-F5344CB8AC3E}">
        <p14:creationId xmlns:p14="http://schemas.microsoft.com/office/powerpoint/2010/main" val="23938748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City name detection…</a:t>
            </a:r>
            <a:endParaRPr lang="en-IN" dirty="0"/>
          </a:p>
        </p:txBody>
      </p:sp>
      <p:sp>
        <p:nvSpPr>
          <p:cNvPr id="3" name="Content Placeholder 2"/>
          <p:cNvSpPr>
            <a:spLocks noGrp="1"/>
          </p:cNvSpPr>
          <p:nvPr>
            <p:ph idx="1"/>
          </p:nvPr>
        </p:nvSpPr>
        <p:spPr>
          <a:xfrm>
            <a:off x="1251678" y="1874517"/>
            <a:ext cx="10178322" cy="4005075"/>
          </a:xfrm>
        </p:spPr>
        <p:txBody>
          <a:bodyPr/>
          <a:lstStyle/>
          <a:p>
            <a:r>
              <a:rPr lang="en-IN" dirty="0" smtClean="0"/>
              <a:t>Geo tagged photos have a geographical hierarchy, i.e., city, state, and country, which enables us to interpret their locations by different levels of view. </a:t>
            </a:r>
            <a:endParaRPr lang="en-IN" dirty="0"/>
          </a:p>
          <a:p>
            <a:r>
              <a:rPr lang="en-IN" dirty="0" smtClean="0"/>
              <a:t>Therefore, </a:t>
            </a:r>
            <a:r>
              <a:rPr lang="en-IN" dirty="0" smtClean="0">
                <a:solidFill>
                  <a:srgbClr val="C00000"/>
                </a:solidFill>
              </a:rPr>
              <a:t>we focus on the city level of locations </a:t>
            </a:r>
            <a:r>
              <a:rPr lang="en-IN" dirty="0" smtClean="0"/>
              <a:t>for photo trip pattern mining.</a:t>
            </a:r>
          </a:p>
          <a:p>
            <a:r>
              <a:rPr lang="en-IN" dirty="0" smtClean="0"/>
              <a:t>We will  use public Web APIs to convert a latitude/longitude to city/state/country names.</a:t>
            </a:r>
          </a:p>
          <a:p>
            <a:r>
              <a:rPr lang="en-IN" dirty="0" smtClean="0"/>
              <a:t>After associating city names in a photo trip, we detect visit durations on cities. We regard the captured time of the first photo taken in a City as the time a user entered the City. </a:t>
            </a:r>
            <a:endParaRPr lang="en-IN" dirty="0"/>
          </a:p>
        </p:txBody>
      </p:sp>
    </p:spTree>
    <p:extLst>
      <p:ext uri="{BB962C8B-B14F-4D97-AF65-F5344CB8AC3E}">
        <p14:creationId xmlns:p14="http://schemas.microsoft.com/office/powerpoint/2010/main" val="3196768399"/>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415</TotalTime>
  <Words>1463</Words>
  <Application>Microsoft Office PowerPoint</Application>
  <PresentationFormat>Widescreen</PresentationFormat>
  <Paragraphs>119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Gill Sans MT</vt:lpstr>
      <vt:lpstr>Impact</vt:lpstr>
      <vt:lpstr>Badge</vt:lpstr>
      <vt:lpstr>Mining People’s Trips from Large Scale Geo-tagged Photos</vt:lpstr>
      <vt:lpstr>Contents:</vt:lpstr>
      <vt:lpstr>Introduction</vt:lpstr>
      <vt:lpstr>identified research gaps</vt:lpstr>
      <vt:lpstr>Methodology</vt:lpstr>
      <vt:lpstr>1. Photo collection segmentation</vt:lpstr>
      <vt:lpstr>Example of photo collection segmentation</vt:lpstr>
      <vt:lpstr>2. City name detection</vt:lpstr>
      <vt:lpstr>City name detection…</vt:lpstr>
      <vt:lpstr>3. Photo trip classification</vt:lpstr>
      <vt:lpstr>3.1 Trip Themes :</vt:lpstr>
      <vt:lpstr>3.2 Classifier</vt:lpstr>
      <vt:lpstr>3.3 Features</vt:lpstr>
      <vt:lpstr>4. Photo TRIP PATTERN MINING</vt:lpstr>
      <vt:lpstr>5. Trip Description detection</vt:lpstr>
      <vt:lpstr>Innovation</vt:lpstr>
      <vt:lpstr>Feasibility Study</vt:lpstr>
      <vt:lpstr>Feasibility Study (contd…)</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Mining People’s Trips from Large Scale Geo-tagged Photos</dc:title>
  <dc:creator>Shobhit</dc:creator>
  <cp:lastModifiedBy>itadmin</cp:lastModifiedBy>
  <cp:revision>62</cp:revision>
  <dcterms:created xsi:type="dcterms:W3CDTF">2016-09-28T11:35:09Z</dcterms:created>
  <dcterms:modified xsi:type="dcterms:W3CDTF">2016-09-29T08:40:23Z</dcterms:modified>
</cp:coreProperties>
</file>