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Average"/>
      <p:regular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swald-regular.fntdata"/><Relationship Id="rId27"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a90b184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a90b184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a90b184a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3a90b184a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a90b184a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3a90b184a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a90b184a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a90b184a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a90b184a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a90b184a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a90b184a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a90b184a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a90b184a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a90b184a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aca64c72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aca64c72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aca64c72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aca64c72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aca64c72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aca64c72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3a78ff135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3a78ff135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3aca64c72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3aca64c72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aca64c72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aca64c72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a78ff135d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a78ff135d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3a78ff135d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3a78ff135d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a78ff135d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a78ff135d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a78ff135d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a78ff135d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a78ff135d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a78ff135d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a78ff135d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a78ff135d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3a78ff135d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3a78ff135d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rgbClr val="43434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82325" y="0"/>
            <a:ext cx="9226324" cy="51434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7" name="Shape 127"/>
        <p:cNvGrpSpPr/>
        <p:nvPr/>
      </p:nvGrpSpPr>
      <p:grpSpPr>
        <a:xfrm>
          <a:off x="0" y="0"/>
          <a:ext cx="0" cy="0"/>
          <a:chOff x="0" y="0"/>
          <a:chExt cx="0" cy="0"/>
        </a:xfrm>
      </p:grpSpPr>
      <p:sp>
        <p:nvSpPr>
          <p:cNvPr id="128" name="Google Shape;128;p22"/>
          <p:cNvSpPr txBox="1"/>
          <p:nvPr/>
        </p:nvSpPr>
        <p:spPr>
          <a:xfrm>
            <a:off x="877650" y="530675"/>
            <a:ext cx="7358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t>What are </a:t>
            </a:r>
            <a:r>
              <a:rPr b="1" lang="en" sz="2000"/>
              <a:t>python</a:t>
            </a:r>
            <a:r>
              <a:rPr b="1" lang="en" sz="2000"/>
              <a:t> packages?</a:t>
            </a:r>
            <a:endParaRPr b="1" sz="2000"/>
          </a:p>
        </p:txBody>
      </p:sp>
      <p:sp>
        <p:nvSpPr>
          <p:cNvPr id="129" name="Google Shape;129;p22"/>
          <p:cNvSpPr txBox="1"/>
          <p:nvPr/>
        </p:nvSpPr>
        <p:spPr>
          <a:xfrm>
            <a:off x="714375" y="1234850"/>
            <a:ext cx="76335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t>Python packages are the modules that other developer wrote. We can import that and use the functions to perform desired work.</a:t>
            </a:r>
            <a:endParaRPr sz="2000"/>
          </a:p>
        </p:txBody>
      </p:sp>
      <p:sp>
        <p:nvSpPr>
          <p:cNvPr id="130" name="Google Shape;130;p22"/>
          <p:cNvSpPr txBox="1"/>
          <p:nvPr/>
        </p:nvSpPr>
        <p:spPr>
          <a:xfrm>
            <a:off x="1132800" y="2571750"/>
            <a:ext cx="6868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t>How can we import those packages into our project?</a:t>
            </a:r>
            <a:endParaRPr b="1" sz="2000"/>
          </a:p>
        </p:txBody>
      </p:sp>
      <p:sp>
        <p:nvSpPr>
          <p:cNvPr id="131" name="Google Shape;131;p22"/>
          <p:cNvSpPr txBox="1"/>
          <p:nvPr/>
        </p:nvSpPr>
        <p:spPr>
          <a:xfrm>
            <a:off x="683750" y="3204475"/>
            <a:ext cx="79398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t>First, we need to install them into our PC.</a:t>
            </a:r>
            <a:endParaRPr sz="2000"/>
          </a:p>
          <a:p>
            <a:pPr indent="0" lvl="0" marL="0" rtl="0" algn="ctr">
              <a:spcBef>
                <a:spcPts val="0"/>
              </a:spcBef>
              <a:spcAft>
                <a:spcPts val="0"/>
              </a:spcAft>
              <a:buNone/>
            </a:pPr>
            <a:r>
              <a:t/>
            </a:r>
            <a:endParaRPr sz="2000"/>
          </a:p>
          <a:p>
            <a:pPr indent="0" lvl="0" marL="0" rtl="0" algn="ctr">
              <a:spcBef>
                <a:spcPts val="0"/>
              </a:spcBef>
              <a:spcAft>
                <a:spcPts val="0"/>
              </a:spcAft>
              <a:buNone/>
            </a:pPr>
            <a:r>
              <a:rPr lang="en" sz="2000"/>
              <a:t>And then we need to import them into our project.</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5" name="Shape 135"/>
        <p:cNvGrpSpPr/>
        <p:nvPr/>
      </p:nvGrpSpPr>
      <p:grpSpPr>
        <a:xfrm>
          <a:off x="0" y="0"/>
          <a:ext cx="0" cy="0"/>
          <a:chOff x="0" y="0"/>
          <a:chExt cx="0" cy="0"/>
        </a:xfrm>
      </p:grpSpPr>
      <p:sp>
        <p:nvSpPr>
          <p:cNvPr id="136" name="Google Shape;136;p23"/>
          <p:cNvSpPr txBox="1"/>
          <p:nvPr/>
        </p:nvSpPr>
        <p:spPr>
          <a:xfrm>
            <a:off x="699000" y="51025"/>
            <a:ext cx="7746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t>But, how can we create our own python class??</a:t>
            </a:r>
            <a:endParaRPr b="1" sz="2500"/>
          </a:p>
        </p:txBody>
      </p:sp>
      <p:sp>
        <p:nvSpPr>
          <p:cNvPr id="137" name="Google Shape;137;p23"/>
          <p:cNvSpPr txBox="1"/>
          <p:nvPr/>
        </p:nvSpPr>
        <p:spPr>
          <a:xfrm>
            <a:off x="71400" y="620425"/>
            <a:ext cx="9001200" cy="203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t>When have our own class, we can build our own objects and work with them.</a:t>
            </a:r>
            <a:endParaRPr sz="2000"/>
          </a:p>
          <a:p>
            <a:pPr indent="0" lvl="0" marL="0" rtl="0" algn="l">
              <a:spcBef>
                <a:spcPts val="0"/>
              </a:spcBef>
              <a:spcAft>
                <a:spcPts val="0"/>
              </a:spcAft>
              <a:buNone/>
            </a:pPr>
            <a:r>
              <a:t/>
            </a:r>
            <a:endParaRPr sz="2000"/>
          </a:p>
          <a:p>
            <a:pPr indent="0" lvl="0" marL="0" rtl="0" algn="ctr">
              <a:spcBef>
                <a:spcPts val="0"/>
              </a:spcBef>
              <a:spcAft>
                <a:spcPts val="0"/>
              </a:spcAft>
              <a:buNone/>
            </a:pPr>
            <a:r>
              <a:t/>
            </a:r>
            <a:endParaRPr sz="2000"/>
          </a:p>
          <a:p>
            <a:pPr indent="0" lvl="0" marL="0" rtl="0" algn="ctr">
              <a:spcBef>
                <a:spcPts val="0"/>
              </a:spcBef>
              <a:spcAft>
                <a:spcPts val="0"/>
              </a:spcAft>
              <a:buNone/>
            </a:pPr>
            <a:r>
              <a:rPr lang="en" sz="2000"/>
              <a:t>So, How do we do it?</a:t>
            </a:r>
            <a:endParaRPr sz="2000"/>
          </a:p>
          <a:p>
            <a:pPr indent="0" lvl="0" marL="0" rtl="0" algn="ctr">
              <a:spcBef>
                <a:spcPts val="0"/>
              </a:spcBef>
              <a:spcAft>
                <a:spcPts val="0"/>
              </a:spcAft>
              <a:buNone/>
            </a:pPr>
            <a:r>
              <a:rPr lang="en" sz="2000"/>
              <a:t>First, we start with class keyword and give our class the name. </a:t>
            </a:r>
            <a:r>
              <a:rPr lang="en" sz="2000"/>
              <a:t>i</a:t>
            </a:r>
            <a:r>
              <a:rPr lang="en" sz="2000"/>
              <a:t>.e. “</a:t>
            </a:r>
            <a:r>
              <a:rPr b="1" lang="en" sz="2000"/>
              <a:t>class &lt;</a:t>
            </a:r>
            <a:r>
              <a:rPr i="1" lang="en" sz="2000"/>
              <a:t>classname</a:t>
            </a:r>
            <a:r>
              <a:rPr b="1" lang="en" sz="2000"/>
              <a:t>&gt;:</a:t>
            </a:r>
            <a:r>
              <a:rPr lang="en" sz="2000"/>
              <a:t>”</a:t>
            </a:r>
            <a:endParaRPr sz="2000"/>
          </a:p>
        </p:txBody>
      </p:sp>
      <p:pic>
        <p:nvPicPr>
          <p:cNvPr id="138" name="Google Shape;138;p23"/>
          <p:cNvPicPr preferRelativeResize="0"/>
          <p:nvPr/>
        </p:nvPicPr>
        <p:blipFill>
          <a:blip r:embed="rId3">
            <a:alphaModFix/>
          </a:blip>
          <a:stretch>
            <a:fillRect/>
          </a:stretch>
        </p:blipFill>
        <p:spPr>
          <a:xfrm>
            <a:off x="2476325" y="2571750"/>
            <a:ext cx="4426194" cy="2465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a:blip r:embed="rId3">
            <a:alphaModFix/>
          </a:blip>
          <a:stretch>
            <a:fillRect/>
          </a:stretch>
        </p:blipFill>
        <p:spPr>
          <a:xfrm>
            <a:off x="0" y="0"/>
            <a:ext cx="9144000"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7" name="Shape 147"/>
        <p:cNvGrpSpPr/>
        <p:nvPr/>
      </p:nvGrpSpPr>
      <p:grpSpPr>
        <a:xfrm>
          <a:off x="0" y="0"/>
          <a:ext cx="0" cy="0"/>
          <a:chOff x="0" y="0"/>
          <a:chExt cx="0" cy="0"/>
        </a:xfrm>
      </p:grpSpPr>
      <p:pic>
        <p:nvPicPr>
          <p:cNvPr id="148" name="Google Shape;148;p25"/>
          <p:cNvPicPr preferRelativeResize="0"/>
          <p:nvPr/>
        </p:nvPicPr>
        <p:blipFill>
          <a:blip r:embed="rId3">
            <a:alphaModFix/>
          </a:blip>
          <a:stretch>
            <a:fillRect/>
          </a:stretch>
        </p:blipFill>
        <p:spPr>
          <a:xfrm>
            <a:off x="49" y="1184275"/>
            <a:ext cx="9143951" cy="24954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2" name="Shape 152"/>
        <p:cNvGrpSpPr/>
        <p:nvPr/>
      </p:nvGrpSpPr>
      <p:grpSpPr>
        <a:xfrm>
          <a:off x="0" y="0"/>
          <a:ext cx="0" cy="0"/>
          <a:chOff x="0" y="0"/>
          <a:chExt cx="0" cy="0"/>
        </a:xfrm>
      </p:grpSpPr>
      <p:sp>
        <p:nvSpPr>
          <p:cNvPr id="153" name="Google Shape;153;p26"/>
          <p:cNvSpPr txBox="1"/>
          <p:nvPr/>
        </p:nvSpPr>
        <p:spPr>
          <a:xfrm>
            <a:off x="660450" y="139800"/>
            <a:ext cx="7823100" cy="4863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t>Now, </a:t>
            </a:r>
            <a:r>
              <a:rPr lang="en" sz="1900"/>
              <a:t>the method we used previously is very error prone and there is high chance that we will make basic errors which will slow down the development process.</a:t>
            </a:r>
            <a:endParaRPr sz="1900"/>
          </a:p>
          <a:p>
            <a:pPr indent="0" lvl="0" marL="0" rtl="0" algn="ctr">
              <a:spcBef>
                <a:spcPts val="0"/>
              </a:spcBef>
              <a:spcAft>
                <a:spcPts val="0"/>
              </a:spcAft>
              <a:buNone/>
            </a:pPr>
            <a:r>
              <a:t/>
            </a:r>
            <a:endParaRPr sz="1900"/>
          </a:p>
          <a:p>
            <a:pPr indent="0" lvl="0" marL="0" rtl="0" algn="ctr">
              <a:spcBef>
                <a:spcPts val="0"/>
              </a:spcBef>
              <a:spcAft>
                <a:spcPts val="0"/>
              </a:spcAft>
              <a:buNone/>
            </a:pPr>
            <a:r>
              <a:rPr lang="en" sz="1900"/>
              <a:t>So, how can we minimize the error???</a:t>
            </a:r>
            <a:endParaRPr sz="1900"/>
          </a:p>
          <a:p>
            <a:pPr indent="0" lvl="0" marL="0" rtl="0" algn="ctr">
              <a:spcBef>
                <a:spcPts val="0"/>
              </a:spcBef>
              <a:spcAft>
                <a:spcPts val="0"/>
              </a:spcAft>
              <a:buNone/>
            </a:pPr>
            <a:r>
              <a:rPr lang="en" sz="1900"/>
              <a:t>We can achieve that by something called Constructor.</a:t>
            </a:r>
            <a:endParaRPr sz="1900"/>
          </a:p>
          <a:p>
            <a:pPr indent="0" lvl="0" marL="0" rtl="0" algn="ctr">
              <a:spcBef>
                <a:spcPts val="0"/>
              </a:spcBef>
              <a:spcAft>
                <a:spcPts val="0"/>
              </a:spcAft>
              <a:buNone/>
            </a:pPr>
            <a:r>
              <a:t/>
            </a:r>
            <a:endParaRPr sz="1900"/>
          </a:p>
          <a:p>
            <a:pPr indent="0" lvl="0" marL="0" rtl="0" algn="ctr">
              <a:spcBef>
                <a:spcPts val="0"/>
              </a:spcBef>
              <a:spcAft>
                <a:spcPts val="0"/>
              </a:spcAft>
              <a:buNone/>
            </a:pPr>
            <a:r>
              <a:rPr lang="en" sz="1900"/>
              <a:t>so, what exactly is this constructor???</a:t>
            </a:r>
            <a:endParaRPr sz="1900"/>
          </a:p>
          <a:p>
            <a:pPr indent="0" lvl="0" marL="0" rtl="0" algn="ctr">
              <a:spcBef>
                <a:spcPts val="0"/>
              </a:spcBef>
              <a:spcAft>
                <a:spcPts val="0"/>
              </a:spcAft>
              <a:buNone/>
            </a:pPr>
            <a:r>
              <a:rPr lang="en" sz="1900"/>
              <a:t>Constructor is basically the part of the blueprint that allows us to define what should happen when our object is being created.</a:t>
            </a:r>
            <a:endParaRPr sz="1900"/>
          </a:p>
          <a:p>
            <a:pPr indent="0" lvl="0" marL="0" rtl="0" algn="ctr">
              <a:spcBef>
                <a:spcPts val="0"/>
              </a:spcBef>
              <a:spcAft>
                <a:spcPts val="0"/>
              </a:spcAft>
              <a:buNone/>
            </a:pPr>
            <a:r>
              <a:t/>
            </a:r>
            <a:endParaRPr sz="1900"/>
          </a:p>
          <a:p>
            <a:pPr indent="0" lvl="0" marL="0" rtl="0" algn="ctr">
              <a:spcBef>
                <a:spcPts val="0"/>
              </a:spcBef>
              <a:spcAft>
                <a:spcPts val="0"/>
              </a:spcAft>
              <a:buNone/>
            </a:pPr>
            <a:r>
              <a:rPr lang="en" sz="1900"/>
              <a:t>In programming languages, this is also called initialization of object. i.e. While initializing the object, we can set the starting values for attributes. </a:t>
            </a:r>
            <a:endParaRPr sz="1900"/>
          </a:p>
          <a:p>
            <a:pPr indent="0" lvl="0" marL="0" rtl="0" algn="ctr">
              <a:spcBef>
                <a:spcPts val="0"/>
              </a:spcBef>
              <a:spcAft>
                <a:spcPts val="0"/>
              </a:spcAft>
              <a:buNone/>
            </a:pPr>
            <a:r>
              <a:t/>
            </a:r>
            <a:endParaRPr sz="1900"/>
          </a:p>
          <a:p>
            <a:pPr indent="0" lvl="0" marL="0" rtl="0" algn="ctr">
              <a:spcBef>
                <a:spcPts val="0"/>
              </a:spcBef>
              <a:spcAft>
                <a:spcPts val="0"/>
              </a:spcAft>
              <a:buNone/>
            </a:pPr>
            <a:r>
              <a:rPr lang="en" sz="1900"/>
              <a:t>In python we create constructor by using a special function called “</a:t>
            </a:r>
            <a:r>
              <a:rPr b="1" lang="en" sz="1900"/>
              <a:t>__init__</a:t>
            </a:r>
            <a:r>
              <a:rPr lang="en" sz="1900"/>
              <a:t>”</a:t>
            </a:r>
            <a:endParaRPr sz="1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7" name="Shape 157"/>
        <p:cNvGrpSpPr/>
        <p:nvPr/>
      </p:nvGrpSpPr>
      <p:grpSpPr>
        <a:xfrm>
          <a:off x="0" y="0"/>
          <a:ext cx="0" cy="0"/>
          <a:chOff x="0" y="0"/>
          <a:chExt cx="0" cy="0"/>
        </a:xfrm>
      </p:grpSpPr>
      <p:pic>
        <p:nvPicPr>
          <p:cNvPr id="158" name="Google Shape;158;p27"/>
          <p:cNvPicPr preferRelativeResize="0"/>
          <p:nvPr/>
        </p:nvPicPr>
        <p:blipFill>
          <a:blip r:embed="rId3">
            <a:alphaModFix/>
          </a:blip>
          <a:stretch>
            <a:fillRect/>
          </a:stretch>
        </p:blipFill>
        <p:spPr>
          <a:xfrm>
            <a:off x="0" y="1040275"/>
            <a:ext cx="9143999" cy="2197965"/>
          </a:xfrm>
          <a:prstGeom prst="rect">
            <a:avLst/>
          </a:prstGeom>
          <a:noFill/>
          <a:ln>
            <a:noFill/>
          </a:ln>
        </p:spPr>
      </p:pic>
      <p:sp>
        <p:nvSpPr>
          <p:cNvPr id="159" name="Google Shape;159;p27"/>
          <p:cNvSpPr txBox="1"/>
          <p:nvPr/>
        </p:nvSpPr>
        <p:spPr>
          <a:xfrm>
            <a:off x="479700" y="3684175"/>
            <a:ext cx="8184600" cy="1108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2000" u="sng"/>
              <a:t>Note :</a:t>
            </a:r>
            <a:endParaRPr b="1" sz="2000" u="sng"/>
          </a:p>
          <a:p>
            <a:pPr indent="0" lvl="0" marL="0" rtl="0" algn="just">
              <a:spcBef>
                <a:spcPts val="0"/>
              </a:spcBef>
              <a:spcAft>
                <a:spcPts val="0"/>
              </a:spcAft>
              <a:buNone/>
            </a:pPr>
            <a:r>
              <a:t/>
            </a:r>
            <a:endParaRPr b="1" sz="2000" u="sng"/>
          </a:p>
          <a:p>
            <a:pPr indent="0" lvl="0" marL="0" rtl="0" algn="ctr">
              <a:spcBef>
                <a:spcPts val="0"/>
              </a:spcBef>
              <a:spcAft>
                <a:spcPts val="0"/>
              </a:spcAft>
              <a:buNone/>
            </a:pPr>
            <a:r>
              <a:rPr lang="en" sz="2000"/>
              <a:t>“</a:t>
            </a:r>
            <a:r>
              <a:rPr b="1" lang="en" sz="2000"/>
              <a:t>__init__</a:t>
            </a:r>
            <a:r>
              <a:rPr lang="en" sz="2000"/>
              <a:t>”</a:t>
            </a:r>
            <a:r>
              <a:rPr b="1" lang="en" sz="2000"/>
              <a:t> function is going to be called everytime we call a class.</a:t>
            </a:r>
            <a:endParaRPr b="1"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3" name="Shape 163"/>
        <p:cNvGrpSpPr/>
        <p:nvPr/>
      </p:nvGrpSpPr>
      <p:grpSpPr>
        <a:xfrm>
          <a:off x="0" y="0"/>
          <a:ext cx="0" cy="0"/>
          <a:chOff x="0" y="0"/>
          <a:chExt cx="0" cy="0"/>
        </a:xfrm>
      </p:grpSpPr>
      <p:sp>
        <p:nvSpPr>
          <p:cNvPr id="164" name="Google Shape;164;p28"/>
          <p:cNvSpPr txBox="1"/>
          <p:nvPr/>
        </p:nvSpPr>
        <p:spPr>
          <a:xfrm>
            <a:off x="872550" y="102075"/>
            <a:ext cx="7398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t>Let’s look at example of constructor:</a:t>
            </a:r>
            <a:endParaRPr sz="2000"/>
          </a:p>
        </p:txBody>
      </p:sp>
      <p:pic>
        <p:nvPicPr>
          <p:cNvPr id="165" name="Google Shape;165;p28"/>
          <p:cNvPicPr preferRelativeResize="0"/>
          <p:nvPr/>
        </p:nvPicPr>
        <p:blipFill>
          <a:blip r:embed="rId3">
            <a:alphaModFix/>
          </a:blip>
          <a:stretch>
            <a:fillRect/>
          </a:stretch>
        </p:blipFill>
        <p:spPr>
          <a:xfrm>
            <a:off x="1964175" y="665825"/>
            <a:ext cx="5215625" cy="4360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9" name="Shape 169"/>
        <p:cNvGrpSpPr/>
        <p:nvPr/>
      </p:nvGrpSpPr>
      <p:grpSpPr>
        <a:xfrm>
          <a:off x="0" y="0"/>
          <a:ext cx="0" cy="0"/>
          <a:chOff x="0" y="0"/>
          <a:chExt cx="0" cy="0"/>
        </a:xfrm>
      </p:grpSpPr>
      <p:sp>
        <p:nvSpPr>
          <p:cNvPr id="170" name="Google Shape;170;p29"/>
          <p:cNvSpPr txBox="1"/>
          <p:nvPr/>
        </p:nvSpPr>
        <p:spPr>
          <a:xfrm>
            <a:off x="765400" y="418425"/>
            <a:ext cx="7837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t>Output </a:t>
            </a:r>
            <a:r>
              <a:rPr lang="en" sz="2000"/>
              <a:t>of previous</a:t>
            </a:r>
            <a:r>
              <a:rPr lang="en" sz="2000"/>
              <a:t> program is :</a:t>
            </a:r>
            <a:endParaRPr sz="2000"/>
          </a:p>
        </p:txBody>
      </p:sp>
      <p:pic>
        <p:nvPicPr>
          <p:cNvPr id="171" name="Google Shape;171;p29"/>
          <p:cNvPicPr preferRelativeResize="0"/>
          <p:nvPr/>
        </p:nvPicPr>
        <p:blipFill>
          <a:blip r:embed="rId3">
            <a:alphaModFix/>
          </a:blip>
          <a:stretch>
            <a:fillRect/>
          </a:stretch>
        </p:blipFill>
        <p:spPr>
          <a:xfrm>
            <a:off x="591525" y="1114175"/>
            <a:ext cx="7960950" cy="2675005"/>
          </a:xfrm>
          <a:prstGeom prst="rect">
            <a:avLst/>
          </a:prstGeom>
          <a:noFill/>
          <a:ln>
            <a:noFill/>
          </a:ln>
        </p:spPr>
      </p:pic>
      <p:sp>
        <p:nvSpPr>
          <p:cNvPr id="172" name="Google Shape;172;p29"/>
          <p:cNvSpPr txBox="1"/>
          <p:nvPr/>
        </p:nvSpPr>
        <p:spPr>
          <a:xfrm>
            <a:off x="449475" y="4214800"/>
            <a:ext cx="8103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t>“__main__.User object at 0x0000015F172B6740” means that the object is created at that specific location from class User</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6" name="Shape 176"/>
        <p:cNvGrpSpPr/>
        <p:nvPr/>
      </p:nvGrpSpPr>
      <p:grpSpPr>
        <a:xfrm>
          <a:off x="0" y="0"/>
          <a:ext cx="0" cy="0"/>
          <a:chOff x="0" y="0"/>
          <a:chExt cx="0" cy="0"/>
        </a:xfrm>
      </p:grpSpPr>
      <p:sp>
        <p:nvSpPr>
          <p:cNvPr id="177" name="Google Shape;177;p30"/>
          <p:cNvSpPr txBox="1"/>
          <p:nvPr/>
        </p:nvSpPr>
        <p:spPr>
          <a:xfrm>
            <a:off x="500075" y="131450"/>
            <a:ext cx="8256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t>Previously we have said that the constructor is </a:t>
            </a:r>
            <a:r>
              <a:rPr lang="en" sz="2100"/>
              <a:t>execute</a:t>
            </a:r>
            <a:r>
              <a:rPr lang="en" sz="2100"/>
              <a:t>d everytime we create an object no matter what. Let’s look that </a:t>
            </a:r>
            <a:r>
              <a:rPr lang="en" sz="2100"/>
              <a:t>in</a:t>
            </a:r>
            <a:r>
              <a:rPr lang="en" sz="2100"/>
              <a:t> practice.</a:t>
            </a:r>
            <a:endParaRPr sz="2100"/>
          </a:p>
        </p:txBody>
      </p:sp>
      <p:pic>
        <p:nvPicPr>
          <p:cNvPr id="178" name="Google Shape;178;p30"/>
          <p:cNvPicPr preferRelativeResize="0"/>
          <p:nvPr/>
        </p:nvPicPr>
        <p:blipFill rotWithShape="1">
          <a:blip r:embed="rId3">
            <a:alphaModFix/>
          </a:blip>
          <a:srcRect b="-1980" l="0" r="0" t="1980"/>
          <a:stretch/>
        </p:blipFill>
        <p:spPr>
          <a:xfrm>
            <a:off x="2951675" y="962750"/>
            <a:ext cx="3352800" cy="2066925"/>
          </a:xfrm>
          <a:prstGeom prst="rect">
            <a:avLst/>
          </a:prstGeom>
          <a:noFill/>
          <a:ln>
            <a:noFill/>
          </a:ln>
        </p:spPr>
      </p:pic>
      <p:sp>
        <p:nvSpPr>
          <p:cNvPr id="179" name="Google Shape;179;p30"/>
          <p:cNvSpPr txBox="1"/>
          <p:nvPr/>
        </p:nvSpPr>
        <p:spPr>
          <a:xfrm>
            <a:off x="775625" y="2928950"/>
            <a:ext cx="7429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Output for this is:</a:t>
            </a:r>
            <a:endParaRPr sz="2000"/>
          </a:p>
        </p:txBody>
      </p:sp>
      <p:pic>
        <p:nvPicPr>
          <p:cNvPr id="180" name="Google Shape;180;p30"/>
          <p:cNvPicPr preferRelativeResize="0"/>
          <p:nvPr/>
        </p:nvPicPr>
        <p:blipFill>
          <a:blip r:embed="rId4">
            <a:alphaModFix/>
          </a:blip>
          <a:stretch>
            <a:fillRect/>
          </a:stretch>
        </p:blipFill>
        <p:spPr>
          <a:xfrm>
            <a:off x="672875" y="3419088"/>
            <a:ext cx="3619500" cy="1495425"/>
          </a:xfrm>
          <a:prstGeom prst="rect">
            <a:avLst/>
          </a:prstGeom>
          <a:noFill/>
          <a:ln>
            <a:noFill/>
          </a:ln>
        </p:spPr>
      </p:pic>
      <p:sp>
        <p:nvSpPr>
          <p:cNvPr id="181" name="Google Shape;181;p30"/>
          <p:cNvSpPr txBox="1"/>
          <p:nvPr/>
        </p:nvSpPr>
        <p:spPr>
          <a:xfrm>
            <a:off x="4408700" y="3766613"/>
            <a:ext cx="4653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We can see that our object is created and the constructor is executed as well.</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5" name="Shape 185"/>
        <p:cNvGrpSpPr/>
        <p:nvPr/>
      </p:nvGrpSpPr>
      <p:grpSpPr>
        <a:xfrm>
          <a:off x="0" y="0"/>
          <a:ext cx="0" cy="0"/>
          <a:chOff x="0" y="0"/>
          <a:chExt cx="0" cy="0"/>
        </a:xfrm>
      </p:grpSpPr>
      <p:sp>
        <p:nvSpPr>
          <p:cNvPr id="186" name="Google Shape;186;p31"/>
          <p:cNvSpPr txBox="1"/>
          <p:nvPr/>
        </p:nvSpPr>
        <p:spPr>
          <a:xfrm>
            <a:off x="612325" y="234700"/>
            <a:ext cx="795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t>We can also make the class to take parameters while creating object so that we can create many object with different attributes while initializing an object. We can add as many parameters as per need.</a:t>
            </a:r>
            <a:endParaRPr sz="2000"/>
          </a:p>
        </p:txBody>
      </p:sp>
      <p:pic>
        <p:nvPicPr>
          <p:cNvPr id="187" name="Google Shape;187;p31"/>
          <p:cNvPicPr preferRelativeResize="0"/>
          <p:nvPr/>
        </p:nvPicPr>
        <p:blipFill>
          <a:blip r:embed="rId3">
            <a:alphaModFix/>
          </a:blip>
          <a:stretch>
            <a:fillRect/>
          </a:stretch>
        </p:blipFill>
        <p:spPr>
          <a:xfrm>
            <a:off x="152400" y="2505650"/>
            <a:ext cx="8839199" cy="1864789"/>
          </a:xfrm>
          <a:prstGeom prst="rect">
            <a:avLst/>
          </a:prstGeom>
          <a:noFill/>
          <a:ln>
            <a:noFill/>
          </a:ln>
        </p:spPr>
      </p:pic>
      <p:sp>
        <p:nvSpPr>
          <p:cNvPr id="188" name="Google Shape;188;p31"/>
          <p:cNvSpPr txBox="1"/>
          <p:nvPr/>
        </p:nvSpPr>
        <p:spPr>
          <a:xfrm>
            <a:off x="61225" y="1613975"/>
            <a:ext cx="9052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t>We can achieve this by just adding parameters in “__init__” function and using self.&lt;variable_name&gt;=&lt;parameter_name&gt;</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112275" y="418400"/>
            <a:ext cx="43476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dk1"/>
                </a:solidFill>
              </a:rPr>
              <a:t>Object Oriented Programming?</a:t>
            </a:r>
            <a:endParaRPr b="1" sz="2200">
              <a:solidFill>
                <a:schemeClr val="dk1"/>
              </a:solidFill>
            </a:endParaRPr>
          </a:p>
        </p:txBody>
      </p:sp>
      <p:sp>
        <p:nvSpPr>
          <p:cNvPr id="65" name="Google Shape;65;p14"/>
          <p:cNvSpPr txBox="1"/>
          <p:nvPr>
            <p:ph idx="1" type="subTitle"/>
          </p:nvPr>
        </p:nvSpPr>
        <p:spPr>
          <a:xfrm>
            <a:off x="263475" y="1549150"/>
            <a:ext cx="4045200" cy="19614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770"/>
              <a:buNone/>
            </a:pPr>
            <a:r>
              <a:rPr lang="en" sz="2070">
                <a:latin typeface="Arial"/>
                <a:ea typeface="Arial"/>
                <a:cs typeface="Arial"/>
                <a:sym typeface="Arial"/>
              </a:rPr>
              <a:t>Object Oriented Programming concept is a way of programming in which every possible agent is broken down into </a:t>
            </a:r>
            <a:r>
              <a:rPr lang="en" sz="2070">
                <a:latin typeface="Arial"/>
                <a:ea typeface="Arial"/>
                <a:cs typeface="Arial"/>
                <a:sym typeface="Arial"/>
              </a:rPr>
              <a:t>elements</a:t>
            </a:r>
            <a:r>
              <a:rPr lang="en" sz="2070">
                <a:latin typeface="Arial"/>
                <a:ea typeface="Arial"/>
                <a:cs typeface="Arial"/>
                <a:sym typeface="Arial"/>
              </a:rPr>
              <a:t> called “object”. </a:t>
            </a:r>
            <a:r>
              <a:rPr lang="en" sz="2070">
                <a:latin typeface="Arial"/>
                <a:ea typeface="Arial"/>
                <a:cs typeface="Arial"/>
                <a:sym typeface="Arial"/>
              </a:rPr>
              <a:t>i</a:t>
            </a:r>
            <a:r>
              <a:rPr lang="en" sz="2070">
                <a:latin typeface="Arial"/>
                <a:ea typeface="Arial"/>
                <a:cs typeface="Arial"/>
                <a:sym typeface="Arial"/>
              </a:rPr>
              <a:t>.e. It is oriented around entity called objects which are basically models of </a:t>
            </a:r>
            <a:r>
              <a:rPr lang="en" sz="2070">
                <a:latin typeface="Arial"/>
                <a:ea typeface="Arial"/>
                <a:cs typeface="Arial"/>
                <a:sym typeface="Arial"/>
              </a:rPr>
              <a:t>the real world.</a:t>
            </a:r>
            <a:endParaRPr sz="2070">
              <a:latin typeface="Arial"/>
              <a:ea typeface="Arial"/>
              <a:cs typeface="Arial"/>
              <a:sym typeface="Arial"/>
            </a:endParaRPr>
          </a:p>
          <a:p>
            <a:pPr indent="0" lvl="0" marL="0" rtl="0" algn="ctr">
              <a:lnSpc>
                <a:spcPct val="80000"/>
              </a:lnSpc>
              <a:spcBef>
                <a:spcPts val="0"/>
              </a:spcBef>
              <a:spcAft>
                <a:spcPts val="0"/>
              </a:spcAft>
              <a:buSzPts val="770"/>
              <a:buNone/>
            </a:pPr>
            <a:r>
              <a:t/>
            </a:r>
            <a:endParaRPr sz="2070">
              <a:latin typeface="Arial"/>
              <a:ea typeface="Arial"/>
              <a:cs typeface="Arial"/>
              <a:sym typeface="Arial"/>
            </a:endParaRPr>
          </a:p>
          <a:p>
            <a:pPr indent="0" lvl="0" marL="0" rtl="0" algn="ctr">
              <a:lnSpc>
                <a:spcPct val="80000"/>
              </a:lnSpc>
              <a:spcBef>
                <a:spcPts val="0"/>
              </a:spcBef>
              <a:spcAft>
                <a:spcPts val="0"/>
              </a:spcAft>
              <a:buSzPts val="770"/>
              <a:buNone/>
            </a:pPr>
            <a:r>
              <a:t/>
            </a:r>
            <a:endParaRPr sz="2070">
              <a:latin typeface="Arial"/>
              <a:ea typeface="Arial"/>
              <a:cs typeface="Arial"/>
              <a:sym typeface="Arial"/>
            </a:endParaRPr>
          </a:p>
          <a:p>
            <a:pPr indent="0" lvl="0" marL="0" rtl="0" algn="ctr">
              <a:lnSpc>
                <a:spcPct val="80000"/>
              </a:lnSpc>
              <a:spcBef>
                <a:spcPts val="0"/>
              </a:spcBef>
              <a:spcAft>
                <a:spcPts val="0"/>
              </a:spcAft>
              <a:buSzPts val="770"/>
              <a:buNone/>
            </a:pPr>
            <a:r>
              <a:rPr lang="en" sz="2070">
                <a:latin typeface="Arial"/>
                <a:ea typeface="Arial"/>
                <a:cs typeface="Arial"/>
                <a:sym typeface="Arial"/>
              </a:rPr>
              <a:t>Some examples of OOPL are Python, Ruby, C# etc.</a:t>
            </a:r>
            <a:endParaRPr sz="2070">
              <a:latin typeface="Arial"/>
              <a:ea typeface="Arial"/>
              <a:cs typeface="Arial"/>
              <a:sym typeface="Arial"/>
            </a:endParaRPr>
          </a:p>
        </p:txBody>
      </p:sp>
      <p:pic>
        <p:nvPicPr>
          <p:cNvPr id="66" name="Google Shape;66;p14"/>
          <p:cNvPicPr preferRelativeResize="0"/>
          <p:nvPr/>
        </p:nvPicPr>
        <p:blipFill>
          <a:blip r:embed="rId3">
            <a:alphaModFix/>
          </a:blip>
          <a:stretch>
            <a:fillRect/>
          </a:stretch>
        </p:blipFill>
        <p:spPr>
          <a:xfrm>
            <a:off x="4613475" y="1441000"/>
            <a:ext cx="4530524" cy="2511053"/>
          </a:xfrm>
          <a:prstGeom prst="rect">
            <a:avLst/>
          </a:prstGeom>
          <a:noFill/>
          <a:ln>
            <a:noFill/>
          </a:ln>
        </p:spPr>
      </p:pic>
      <p:pic>
        <p:nvPicPr>
          <p:cNvPr id="67" name="Google Shape;67;p14"/>
          <p:cNvPicPr preferRelativeResize="0"/>
          <p:nvPr/>
        </p:nvPicPr>
        <p:blipFill>
          <a:blip r:embed="rId4">
            <a:alphaModFix/>
          </a:blip>
          <a:stretch>
            <a:fillRect/>
          </a:stretch>
        </p:blipFill>
        <p:spPr>
          <a:xfrm>
            <a:off x="4684250" y="3898350"/>
            <a:ext cx="1393027" cy="928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2" name="Shape 192"/>
        <p:cNvGrpSpPr/>
        <p:nvPr/>
      </p:nvGrpSpPr>
      <p:grpSpPr>
        <a:xfrm>
          <a:off x="0" y="0"/>
          <a:ext cx="0" cy="0"/>
          <a:chOff x="0" y="0"/>
          <a:chExt cx="0" cy="0"/>
        </a:xfrm>
      </p:grpSpPr>
      <p:sp>
        <p:nvSpPr>
          <p:cNvPr id="193" name="Google Shape;193;p32"/>
          <p:cNvSpPr txBox="1"/>
          <p:nvPr/>
        </p:nvSpPr>
        <p:spPr>
          <a:xfrm>
            <a:off x="722250" y="1224625"/>
            <a:ext cx="3673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Let’s look at the example:</a:t>
            </a:r>
            <a:endParaRPr sz="2000"/>
          </a:p>
        </p:txBody>
      </p:sp>
      <p:pic>
        <p:nvPicPr>
          <p:cNvPr id="194" name="Google Shape;194;p32"/>
          <p:cNvPicPr preferRelativeResize="0"/>
          <p:nvPr/>
        </p:nvPicPr>
        <p:blipFill>
          <a:blip r:embed="rId3">
            <a:alphaModFix/>
          </a:blip>
          <a:stretch>
            <a:fillRect/>
          </a:stretch>
        </p:blipFill>
        <p:spPr>
          <a:xfrm>
            <a:off x="4857075" y="61250"/>
            <a:ext cx="3166326" cy="2837075"/>
          </a:xfrm>
          <a:prstGeom prst="rect">
            <a:avLst/>
          </a:prstGeom>
          <a:noFill/>
          <a:ln>
            <a:noFill/>
          </a:ln>
        </p:spPr>
      </p:pic>
      <p:sp>
        <p:nvSpPr>
          <p:cNvPr id="195" name="Google Shape;195;p32"/>
          <p:cNvSpPr txBox="1"/>
          <p:nvPr/>
        </p:nvSpPr>
        <p:spPr>
          <a:xfrm>
            <a:off x="0" y="3050725"/>
            <a:ext cx="4272000" cy="203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t>It’s output is:</a:t>
            </a:r>
            <a:endParaRPr sz="2000"/>
          </a:p>
          <a:p>
            <a:pPr indent="0" lvl="0" marL="0" rtl="0" algn="ctr">
              <a:spcBef>
                <a:spcPts val="0"/>
              </a:spcBef>
              <a:spcAft>
                <a:spcPts val="0"/>
              </a:spcAft>
              <a:buNone/>
            </a:pPr>
            <a:r>
              <a:t/>
            </a:r>
            <a:endParaRPr sz="2000"/>
          </a:p>
          <a:p>
            <a:pPr indent="0" lvl="0" marL="0" rtl="0" algn="ctr">
              <a:spcBef>
                <a:spcPts val="0"/>
              </a:spcBef>
              <a:spcAft>
                <a:spcPts val="0"/>
              </a:spcAft>
              <a:buNone/>
            </a:pPr>
            <a:r>
              <a:t/>
            </a:r>
            <a:endParaRPr sz="2000"/>
          </a:p>
          <a:p>
            <a:pPr indent="0" lvl="0" marL="0" rtl="0" algn="ctr">
              <a:spcBef>
                <a:spcPts val="0"/>
              </a:spcBef>
              <a:spcAft>
                <a:spcPts val="0"/>
              </a:spcAft>
              <a:buNone/>
            </a:pPr>
            <a:r>
              <a:rPr lang="en" sz="2000"/>
              <a:t>We can see that the </a:t>
            </a:r>
            <a:r>
              <a:rPr lang="en" sz="2000"/>
              <a:t>constructor</a:t>
            </a:r>
            <a:r>
              <a:rPr lang="en" sz="2000"/>
              <a:t> is called and executed everytime we create a new object.</a:t>
            </a:r>
            <a:endParaRPr sz="2000"/>
          </a:p>
        </p:txBody>
      </p:sp>
      <p:pic>
        <p:nvPicPr>
          <p:cNvPr id="196" name="Google Shape;196;p32"/>
          <p:cNvPicPr preferRelativeResize="0"/>
          <p:nvPr/>
        </p:nvPicPr>
        <p:blipFill>
          <a:blip r:embed="rId4">
            <a:alphaModFix/>
          </a:blip>
          <a:stretch>
            <a:fillRect/>
          </a:stretch>
        </p:blipFill>
        <p:spPr>
          <a:xfrm>
            <a:off x="4396050" y="3050725"/>
            <a:ext cx="4088364" cy="19403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0" name="Shape 200"/>
        <p:cNvGrpSpPr/>
        <p:nvPr/>
      </p:nvGrpSpPr>
      <p:grpSpPr>
        <a:xfrm>
          <a:off x="0" y="0"/>
          <a:ext cx="0" cy="0"/>
          <a:chOff x="0" y="0"/>
          <a:chExt cx="0" cy="0"/>
        </a:xfrm>
      </p:grpSpPr>
      <p:sp>
        <p:nvSpPr>
          <p:cNvPr id="201" name="Google Shape;201;p33"/>
          <p:cNvSpPr txBox="1"/>
          <p:nvPr/>
        </p:nvSpPr>
        <p:spPr>
          <a:xfrm>
            <a:off x="1367525" y="2171550"/>
            <a:ext cx="62457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t>Thank You!!!</a:t>
            </a:r>
            <a:endParaRPr b="1"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nvSpPr>
        <p:spPr>
          <a:xfrm>
            <a:off x="112275" y="693950"/>
            <a:ext cx="43476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dk1"/>
                </a:solidFill>
              </a:rPr>
              <a:t>Basic Element of OOP</a:t>
            </a:r>
            <a:endParaRPr b="1" sz="2200">
              <a:solidFill>
                <a:schemeClr val="dk1"/>
              </a:solidFill>
            </a:endParaRPr>
          </a:p>
        </p:txBody>
      </p:sp>
      <p:sp>
        <p:nvSpPr>
          <p:cNvPr id="73" name="Google Shape;73;p15"/>
          <p:cNvSpPr txBox="1"/>
          <p:nvPr>
            <p:ph idx="1" type="subTitle"/>
          </p:nvPr>
        </p:nvSpPr>
        <p:spPr>
          <a:xfrm>
            <a:off x="263475" y="1561375"/>
            <a:ext cx="4045200" cy="24594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770"/>
              <a:buNone/>
            </a:pPr>
            <a:r>
              <a:rPr lang="en" sz="2070">
                <a:latin typeface="Arial"/>
                <a:ea typeface="Arial"/>
                <a:cs typeface="Arial"/>
                <a:sym typeface="Arial"/>
              </a:rPr>
              <a:t>The most basic element in OOP are classes. They are the blueprint for objects. Whenever we </a:t>
            </a:r>
            <a:r>
              <a:rPr lang="en" sz="2070">
                <a:latin typeface="Arial"/>
                <a:ea typeface="Arial"/>
                <a:cs typeface="Arial"/>
                <a:sym typeface="Arial"/>
              </a:rPr>
              <a:t>need to create objects, we invoke classes.</a:t>
            </a:r>
            <a:endParaRPr sz="2070">
              <a:latin typeface="Arial"/>
              <a:ea typeface="Arial"/>
              <a:cs typeface="Arial"/>
              <a:sym typeface="Arial"/>
            </a:endParaRPr>
          </a:p>
          <a:p>
            <a:pPr indent="0" lvl="0" marL="0" rtl="0" algn="ctr">
              <a:lnSpc>
                <a:spcPct val="80000"/>
              </a:lnSpc>
              <a:spcBef>
                <a:spcPts val="0"/>
              </a:spcBef>
              <a:spcAft>
                <a:spcPts val="0"/>
              </a:spcAft>
              <a:buSzPts val="770"/>
              <a:buNone/>
            </a:pPr>
            <a:r>
              <a:t/>
            </a:r>
            <a:endParaRPr sz="2070">
              <a:latin typeface="Arial"/>
              <a:ea typeface="Arial"/>
              <a:cs typeface="Arial"/>
              <a:sym typeface="Arial"/>
            </a:endParaRPr>
          </a:p>
          <a:p>
            <a:pPr indent="0" lvl="0" marL="0" rtl="0" algn="ctr">
              <a:lnSpc>
                <a:spcPct val="80000"/>
              </a:lnSpc>
              <a:spcBef>
                <a:spcPts val="0"/>
              </a:spcBef>
              <a:spcAft>
                <a:spcPts val="0"/>
              </a:spcAft>
              <a:buSzPts val="770"/>
              <a:buNone/>
            </a:pPr>
            <a:r>
              <a:rPr lang="en" sz="2070">
                <a:latin typeface="Arial"/>
                <a:ea typeface="Arial"/>
                <a:cs typeface="Arial"/>
                <a:sym typeface="Arial"/>
              </a:rPr>
              <a:t>Class consist of “attributes” that define characteristics of objects and “functions” that define what task can the object perform.</a:t>
            </a:r>
            <a:endParaRPr sz="2070">
              <a:latin typeface="Arial"/>
              <a:ea typeface="Arial"/>
              <a:cs typeface="Arial"/>
              <a:sym typeface="Arial"/>
            </a:endParaRPr>
          </a:p>
        </p:txBody>
      </p:sp>
      <p:pic>
        <p:nvPicPr>
          <p:cNvPr id="74" name="Google Shape;74;p15"/>
          <p:cNvPicPr preferRelativeResize="0"/>
          <p:nvPr/>
        </p:nvPicPr>
        <p:blipFill>
          <a:blip r:embed="rId3">
            <a:alphaModFix/>
          </a:blip>
          <a:stretch>
            <a:fillRect/>
          </a:stretch>
        </p:blipFill>
        <p:spPr>
          <a:xfrm>
            <a:off x="4684250" y="3898350"/>
            <a:ext cx="1393027" cy="928675"/>
          </a:xfrm>
          <a:prstGeom prst="rect">
            <a:avLst/>
          </a:prstGeom>
          <a:noFill/>
          <a:ln>
            <a:noFill/>
          </a:ln>
        </p:spPr>
      </p:pic>
      <p:pic>
        <p:nvPicPr>
          <p:cNvPr id="75" name="Google Shape;75;p15"/>
          <p:cNvPicPr preferRelativeResize="0"/>
          <p:nvPr/>
        </p:nvPicPr>
        <p:blipFill>
          <a:blip r:embed="rId4">
            <a:alphaModFix/>
          </a:blip>
          <a:stretch>
            <a:fillRect/>
          </a:stretch>
        </p:blipFill>
        <p:spPr>
          <a:xfrm>
            <a:off x="4572000" y="1415475"/>
            <a:ext cx="4572001" cy="23337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9" name="Shape 79"/>
        <p:cNvGrpSpPr/>
        <p:nvPr/>
      </p:nvGrpSpPr>
      <p:grpSpPr>
        <a:xfrm>
          <a:off x="0" y="0"/>
          <a:ext cx="0" cy="0"/>
          <a:chOff x="0" y="0"/>
          <a:chExt cx="0" cy="0"/>
        </a:xfrm>
      </p:grpSpPr>
      <p:pic>
        <p:nvPicPr>
          <p:cNvPr id="80" name="Google Shape;80;p16"/>
          <p:cNvPicPr preferRelativeResize="0"/>
          <p:nvPr/>
        </p:nvPicPr>
        <p:blipFill>
          <a:blip r:embed="rId3">
            <a:alphaModFix/>
          </a:blip>
          <a:stretch>
            <a:fillRect/>
          </a:stretch>
        </p:blipFill>
        <p:spPr>
          <a:xfrm>
            <a:off x="405488" y="243550"/>
            <a:ext cx="8333020" cy="4838700"/>
          </a:xfrm>
          <a:prstGeom prst="rect">
            <a:avLst/>
          </a:prstGeom>
          <a:noFill/>
          <a:ln>
            <a:noFill/>
          </a:ln>
        </p:spPr>
      </p:pic>
      <p:pic>
        <p:nvPicPr>
          <p:cNvPr id="81" name="Google Shape;81;p16"/>
          <p:cNvPicPr preferRelativeResize="0"/>
          <p:nvPr/>
        </p:nvPicPr>
        <p:blipFill>
          <a:blip r:embed="rId4">
            <a:alphaModFix/>
          </a:blip>
          <a:stretch>
            <a:fillRect/>
          </a:stretch>
        </p:blipFill>
        <p:spPr>
          <a:xfrm>
            <a:off x="121098" y="2660875"/>
            <a:ext cx="1779575" cy="2330225"/>
          </a:xfrm>
          <a:prstGeom prst="rect">
            <a:avLst/>
          </a:prstGeom>
          <a:noFill/>
          <a:ln>
            <a:noFill/>
          </a:ln>
        </p:spPr>
      </p:pic>
      <p:sp>
        <p:nvSpPr>
          <p:cNvPr id="82" name="Google Shape;82;p16"/>
          <p:cNvSpPr txBox="1"/>
          <p:nvPr/>
        </p:nvSpPr>
        <p:spPr>
          <a:xfrm>
            <a:off x="2122700" y="0"/>
            <a:ext cx="5347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t>Object &amp; Class Intuition</a:t>
            </a:r>
            <a:endParaRPr b="1" sz="2200"/>
          </a:p>
        </p:txBody>
      </p:sp>
      <p:sp>
        <p:nvSpPr>
          <p:cNvPr id="83" name="Google Shape;83;p16"/>
          <p:cNvSpPr txBox="1"/>
          <p:nvPr/>
        </p:nvSpPr>
        <p:spPr>
          <a:xfrm>
            <a:off x="121100" y="2775850"/>
            <a:ext cx="1889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t>Here, Waiter is a class</a:t>
            </a:r>
            <a:endParaRPr b="1"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7" name="Shape 87"/>
        <p:cNvGrpSpPr/>
        <p:nvPr/>
      </p:nvGrpSpPr>
      <p:grpSpPr>
        <a:xfrm>
          <a:off x="0" y="0"/>
          <a:ext cx="0" cy="0"/>
          <a:chOff x="0" y="0"/>
          <a:chExt cx="0" cy="0"/>
        </a:xfrm>
      </p:grpSpPr>
      <p:pic>
        <p:nvPicPr>
          <p:cNvPr id="88" name="Google Shape;88;p17"/>
          <p:cNvPicPr preferRelativeResize="0"/>
          <p:nvPr/>
        </p:nvPicPr>
        <p:blipFill>
          <a:blip r:embed="rId3">
            <a:alphaModFix/>
          </a:blip>
          <a:stretch>
            <a:fillRect/>
          </a:stretch>
        </p:blipFill>
        <p:spPr>
          <a:xfrm>
            <a:off x="121098" y="2660875"/>
            <a:ext cx="1779575" cy="2330225"/>
          </a:xfrm>
          <a:prstGeom prst="rect">
            <a:avLst/>
          </a:prstGeom>
          <a:noFill/>
          <a:ln>
            <a:noFill/>
          </a:ln>
        </p:spPr>
      </p:pic>
      <p:sp>
        <p:nvSpPr>
          <p:cNvPr id="89" name="Google Shape;89;p17"/>
          <p:cNvSpPr txBox="1"/>
          <p:nvPr/>
        </p:nvSpPr>
        <p:spPr>
          <a:xfrm>
            <a:off x="2122700" y="0"/>
            <a:ext cx="5347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t>Object &amp; Class Intuition</a:t>
            </a:r>
            <a:endParaRPr b="1" sz="2200"/>
          </a:p>
        </p:txBody>
      </p:sp>
      <p:pic>
        <p:nvPicPr>
          <p:cNvPr id="90" name="Google Shape;90;p17"/>
          <p:cNvPicPr preferRelativeResize="0"/>
          <p:nvPr/>
        </p:nvPicPr>
        <p:blipFill>
          <a:blip r:embed="rId4">
            <a:alphaModFix/>
          </a:blip>
          <a:stretch>
            <a:fillRect/>
          </a:stretch>
        </p:blipFill>
        <p:spPr>
          <a:xfrm>
            <a:off x="1600386" y="523200"/>
            <a:ext cx="6392129" cy="4315498"/>
          </a:xfrm>
          <a:prstGeom prst="rect">
            <a:avLst/>
          </a:prstGeom>
          <a:noFill/>
          <a:ln>
            <a:noFill/>
          </a:ln>
        </p:spPr>
      </p:pic>
      <p:sp>
        <p:nvSpPr>
          <p:cNvPr id="91" name="Google Shape;91;p17"/>
          <p:cNvSpPr txBox="1"/>
          <p:nvPr/>
        </p:nvSpPr>
        <p:spPr>
          <a:xfrm>
            <a:off x="2081900" y="3316750"/>
            <a:ext cx="587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92" name="Google Shape;92;p17"/>
          <p:cNvSpPr txBox="1"/>
          <p:nvPr/>
        </p:nvSpPr>
        <p:spPr>
          <a:xfrm>
            <a:off x="1836975" y="3071825"/>
            <a:ext cx="1224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t>Class</a:t>
            </a:r>
            <a:endParaRPr sz="2000"/>
          </a:p>
        </p:txBody>
      </p:sp>
      <p:sp>
        <p:nvSpPr>
          <p:cNvPr id="93" name="Google Shape;93;p17"/>
          <p:cNvSpPr txBox="1"/>
          <p:nvPr/>
        </p:nvSpPr>
        <p:spPr>
          <a:xfrm>
            <a:off x="6388550" y="1816550"/>
            <a:ext cx="1255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t>Object</a:t>
            </a:r>
            <a:endParaRPr sz="2000"/>
          </a:p>
        </p:txBody>
      </p:sp>
      <p:sp>
        <p:nvSpPr>
          <p:cNvPr id="94" name="Google Shape;94;p17"/>
          <p:cNvSpPr txBox="1"/>
          <p:nvPr/>
        </p:nvSpPr>
        <p:spPr>
          <a:xfrm>
            <a:off x="6352850" y="4235225"/>
            <a:ext cx="1326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t>Object</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nvSpPr>
        <p:spPr>
          <a:xfrm>
            <a:off x="112275" y="704150"/>
            <a:ext cx="43476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dk1"/>
                </a:solidFill>
              </a:rPr>
              <a:t>Object and Class Intuition</a:t>
            </a:r>
            <a:endParaRPr b="1" sz="2200">
              <a:solidFill>
                <a:schemeClr val="dk1"/>
              </a:solidFill>
            </a:endParaRPr>
          </a:p>
        </p:txBody>
      </p:sp>
      <p:sp>
        <p:nvSpPr>
          <p:cNvPr id="100" name="Google Shape;100;p18"/>
          <p:cNvSpPr txBox="1"/>
          <p:nvPr>
            <p:ph idx="1" type="subTitle"/>
          </p:nvPr>
        </p:nvSpPr>
        <p:spPr>
          <a:xfrm>
            <a:off x="263475" y="1796100"/>
            <a:ext cx="4045200" cy="24594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770"/>
              <a:buNone/>
            </a:pPr>
            <a:r>
              <a:rPr lang="en" sz="1970">
                <a:latin typeface="Arial"/>
                <a:ea typeface="Arial"/>
                <a:cs typeface="Arial"/>
                <a:sym typeface="Arial"/>
              </a:rPr>
              <a:t>The blueprint is called class.</a:t>
            </a:r>
            <a:endParaRPr sz="1970">
              <a:latin typeface="Arial"/>
              <a:ea typeface="Arial"/>
              <a:cs typeface="Arial"/>
              <a:sym typeface="Arial"/>
            </a:endParaRPr>
          </a:p>
          <a:p>
            <a:pPr indent="0" lvl="0" marL="0" rtl="0" algn="ctr">
              <a:lnSpc>
                <a:spcPct val="80000"/>
              </a:lnSpc>
              <a:spcBef>
                <a:spcPts val="0"/>
              </a:spcBef>
              <a:spcAft>
                <a:spcPts val="0"/>
              </a:spcAft>
              <a:buSzPts val="770"/>
              <a:buNone/>
            </a:pPr>
            <a:r>
              <a:t/>
            </a:r>
            <a:endParaRPr sz="1970">
              <a:latin typeface="Arial"/>
              <a:ea typeface="Arial"/>
              <a:cs typeface="Arial"/>
              <a:sym typeface="Arial"/>
            </a:endParaRPr>
          </a:p>
          <a:p>
            <a:pPr indent="0" lvl="0" marL="0" rtl="0" algn="ctr">
              <a:lnSpc>
                <a:spcPct val="80000"/>
              </a:lnSpc>
              <a:spcBef>
                <a:spcPts val="0"/>
              </a:spcBef>
              <a:spcAft>
                <a:spcPts val="0"/>
              </a:spcAft>
              <a:buSzPts val="770"/>
              <a:buNone/>
            </a:pPr>
            <a:r>
              <a:t/>
            </a:r>
            <a:endParaRPr sz="1970">
              <a:latin typeface="Arial"/>
              <a:ea typeface="Arial"/>
              <a:cs typeface="Arial"/>
              <a:sym typeface="Arial"/>
            </a:endParaRPr>
          </a:p>
          <a:p>
            <a:pPr indent="0" lvl="0" marL="0" rtl="0" algn="ctr">
              <a:lnSpc>
                <a:spcPct val="80000"/>
              </a:lnSpc>
              <a:spcBef>
                <a:spcPts val="0"/>
              </a:spcBef>
              <a:spcAft>
                <a:spcPts val="0"/>
              </a:spcAft>
              <a:buSzPts val="770"/>
              <a:buNone/>
            </a:pPr>
            <a:r>
              <a:rPr lang="en" sz="1970">
                <a:latin typeface="Arial"/>
                <a:ea typeface="Arial"/>
                <a:cs typeface="Arial"/>
                <a:sym typeface="Arial"/>
              </a:rPr>
              <a:t>The entities created using class are called objects.</a:t>
            </a:r>
            <a:endParaRPr sz="1970">
              <a:latin typeface="Arial"/>
              <a:ea typeface="Arial"/>
              <a:cs typeface="Arial"/>
              <a:sym typeface="Arial"/>
            </a:endParaRPr>
          </a:p>
        </p:txBody>
      </p:sp>
      <p:pic>
        <p:nvPicPr>
          <p:cNvPr id="101" name="Google Shape;101;p18"/>
          <p:cNvPicPr preferRelativeResize="0"/>
          <p:nvPr/>
        </p:nvPicPr>
        <p:blipFill>
          <a:blip r:embed="rId3">
            <a:alphaModFix/>
          </a:blip>
          <a:stretch>
            <a:fillRect/>
          </a:stretch>
        </p:blipFill>
        <p:spPr>
          <a:xfrm>
            <a:off x="4684250" y="3898350"/>
            <a:ext cx="1393027" cy="928675"/>
          </a:xfrm>
          <a:prstGeom prst="rect">
            <a:avLst/>
          </a:prstGeom>
          <a:noFill/>
          <a:ln>
            <a:noFill/>
          </a:ln>
        </p:spPr>
      </p:pic>
      <p:pic>
        <p:nvPicPr>
          <p:cNvPr id="102" name="Google Shape;102;p18"/>
          <p:cNvPicPr preferRelativeResize="0"/>
          <p:nvPr/>
        </p:nvPicPr>
        <p:blipFill>
          <a:blip r:embed="rId4">
            <a:alphaModFix/>
          </a:blip>
          <a:stretch>
            <a:fillRect/>
          </a:stretch>
        </p:blipFill>
        <p:spPr>
          <a:xfrm>
            <a:off x="4572000" y="1369525"/>
            <a:ext cx="4572001" cy="200862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6" name="Shape 106"/>
        <p:cNvGrpSpPr/>
        <p:nvPr/>
      </p:nvGrpSpPr>
      <p:grpSpPr>
        <a:xfrm>
          <a:off x="0" y="0"/>
          <a:ext cx="0" cy="0"/>
          <a:chOff x="0" y="0"/>
          <a:chExt cx="0" cy="0"/>
        </a:xfrm>
      </p:grpSpPr>
      <p:sp>
        <p:nvSpPr>
          <p:cNvPr id="107" name="Google Shape;107;p19"/>
          <p:cNvSpPr txBox="1"/>
          <p:nvPr/>
        </p:nvSpPr>
        <p:spPr>
          <a:xfrm>
            <a:off x="1010325" y="561300"/>
            <a:ext cx="72969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t>Example of how classes are invoked in Python</a:t>
            </a:r>
            <a:endParaRPr b="1" sz="2500"/>
          </a:p>
        </p:txBody>
      </p:sp>
      <p:pic>
        <p:nvPicPr>
          <p:cNvPr id="108" name="Google Shape;108;p19"/>
          <p:cNvPicPr preferRelativeResize="0"/>
          <p:nvPr/>
        </p:nvPicPr>
        <p:blipFill>
          <a:blip r:embed="rId3">
            <a:alphaModFix/>
          </a:blip>
          <a:stretch>
            <a:fillRect/>
          </a:stretch>
        </p:blipFill>
        <p:spPr>
          <a:xfrm>
            <a:off x="0" y="1599475"/>
            <a:ext cx="9144001" cy="24761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2" name="Shape 112"/>
        <p:cNvGrpSpPr/>
        <p:nvPr/>
      </p:nvGrpSpPr>
      <p:grpSpPr>
        <a:xfrm>
          <a:off x="0" y="0"/>
          <a:ext cx="0" cy="0"/>
          <a:chOff x="0" y="0"/>
          <a:chExt cx="0" cy="0"/>
        </a:xfrm>
      </p:grpSpPr>
      <p:sp>
        <p:nvSpPr>
          <p:cNvPr id="113" name="Google Shape;113;p20"/>
          <p:cNvSpPr txBox="1"/>
          <p:nvPr/>
        </p:nvSpPr>
        <p:spPr>
          <a:xfrm>
            <a:off x="321450" y="45375"/>
            <a:ext cx="8501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t>Let’s have a look at a basic example:</a:t>
            </a:r>
            <a:endParaRPr sz="2000"/>
          </a:p>
        </p:txBody>
      </p:sp>
      <p:sp>
        <p:nvSpPr>
          <p:cNvPr id="114" name="Google Shape;114;p20"/>
          <p:cNvSpPr txBox="1"/>
          <p:nvPr/>
        </p:nvSpPr>
        <p:spPr>
          <a:xfrm>
            <a:off x="0" y="1036125"/>
            <a:ext cx="47862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t>Initially we created a file and named it “</a:t>
            </a:r>
            <a:r>
              <a:rPr b="1" lang="en" sz="2000"/>
              <a:t>another_module.py</a:t>
            </a:r>
            <a:r>
              <a:rPr lang="en" sz="2000"/>
              <a:t>” and </a:t>
            </a:r>
            <a:endParaRPr sz="2000"/>
          </a:p>
          <a:p>
            <a:pPr indent="0" lvl="0" marL="0" rtl="0" algn="ctr">
              <a:spcBef>
                <a:spcPts val="0"/>
              </a:spcBef>
              <a:spcAft>
                <a:spcPts val="0"/>
              </a:spcAft>
              <a:buNone/>
            </a:pPr>
            <a:r>
              <a:rPr lang="en" sz="2000"/>
              <a:t>c</a:t>
            </a:r>
            <a:r>
              <a:rPr lang="en" sz="2000"/>
              <a:t>reate a variable and give it a value.</a:t>
            </a:r>
            <a:endParaRPr sz="2000"/>
          </a:p>
        </p:txBody>
      </p:sp>
      <p:pic>
        <p:nvPicPr>
          <p:cNvPr id="115" name="Google Shape;115;p20"/>
          <p:cNvPicPr preferRelativeResize="0"/>
          <p:nvPr/>
        </p:nvPicPr>
        <p:blipFill>
          <a:blip r:embed="rId3">
            <a:alphaModFix/>
          </a:blip>
          <a:stretch>
            <a:fillRect/>
          </a:stretch>
        </p:blipFill>
        <p:spPr>
          <a:xfrm>
            <a:off x="4936038" y="688088"/>
            <a:ext cx="3539155" cy="1804275"/>
          </a:xfrm>
          <a:prstGeom prst="rect">
            <a:avLst/>
          </a:prstGeom>
          <a:noFill/>
          <a:ln>
            <a:noFill/>
          </a:ln>
        </p:spPr>
      </p:pic>
      <p:sp>
        <p:nvSpPr>
          <p:cNvPr id="116" name="Google Shape;116;p20"/>
          <p:cNvSpPr txBox="1"/>
          <p:nvPr/>
        </p:nvSpPr>
        <p:spPr>
          <a:xfrm>
            <a:off x="0" y="2724100"/>
            <a:ext cx="4786200" cy="2232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t>Now, we created a new file called “</a:t>
            </a:r>
            <a:r>
              <a:rPr b="1" lang="en" sz="1900"/>
              <a:t>main.py</a:t>
            </a:r>
            <a:r>
              <a:rPr lang="en" sz="1900"/>
              <a:t>” and imported “</a:t>
            </a:r>
            <a:r>
              <a:rPr b="1" lang="en" sz="1900"/>
              <a:t>another_module.py</a:t>
            </a:r>
            <a:r>
              <a:rPr lang="en" sz="1900"/>
              <a:t>” using “</a:t>
            </a:r>
            <a:r>
              <a:rPr b="1" lang="en" sz="1900"/>
              <a:t>import</a:t>
            </a:r>
            <a:r>
              <a:rPr lang="en" sz="1900"/>
              <a:t>” command.</a:t>
            </a:r>
            <a:endParaRPr sz="1900"/>
          </a:p>
          <a:p>
            <a:pPr indent="0" lvl="0" marL="0" rtl="0" algn="ctr">
              <a:spcBef>
                <a:spcPts val="0"/>
              </a:spcBef>
              <a:spcAft>
                <a:spcPts val="0"/>
              </a:spcAft>
              <a:buNone/>
            </a:pPr>
            <a:r>
              <a:rPr lang="en" sz="1900"/>
              <a:t>After importing, we now can use variables inside “</a:t>
            </a:r>
            <a:r>
              <a:rPr b="1" lang="en" sz="1900"/>
              <a:t>another_module.py</a:t>
            </a:r>
            <a:r>
              <a:rPr lang="en" sz="1900"/>
              <a:t>” in “</a:t>
            </a:r>
            <a:r>
              <a:rPr b="1" lang="en" sz="1900"/>
              <a:t>main.py</a:t>
            </a:r>
            <a:r>
              <a:rPr lang="en" sz="1900"/>
              <a:t>”</a:t>
            </a:r>
            <a:r>
              <a:rPr b="1" lang="en" sz="1900"/>
              <a:t> </a:t>
            </a:r>
            <a:r>
              <a:rPr lang="en" sz="1900"/>
              <a:t>as shown below:</a:t>
            </a:r>
            <a:endParaRPr sz="1900"/>
          </a:p>
        </p:txBody>
      </p:sp>
      <p:pic>
        <p:nvPicPr>
          <p:cNvPr id="117" name="Google Shape;117;p20"/>
          <p:cNvPicPr preferRelativeResize="0"/>
          <p:nvPr/>
        </p:nvPicPr>
        <p:blipFill>
          <a:blip r:embed="rId4">
            <a:alphaModFix/>
          </a:blip>
          <a:stretch>
            <a:fillRect/>
          </a:stretch>
        </p:blipFill>
        <p:spPr>
          <a:xfrm>
            <a:off x="4859125" y="3063650"/>
            <a:ext cx="4221600" cy="1681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1" name="Shape 121"/>
        <p:cNvGrpSpPr/>
        <p:nvPr/>
      </p:nvGrpSpPr>
      <p:grpSpPr>
        <a:xfrm>
          <a:off x="0" y="0"/>
          <a:ext cx="0" cy="0"/>
          <a:chOff x="0" y="0"/>
          <a:chExt cx="0" cy="0"/>
        </a:xfrm>
      </p:grpSpPr>
      <p:sp>
        <p:nvSpPr>
          <p:cNvPr id="122" name="Google Shape;122;p21"/>
          <p:cNvSpPr txBox="1"/>
          <p:nvPr/>
        </p:nvSpPr>
        <p:spPr>
          <a:xfrm>
            <a:off x="867450" y="510275"/>
            <a:ext cx="7429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t>The output we get is :</a:t>
            </a:r>
            <a:endParaRPr sz="2400"/>
          </a:p>
        </p:txBody>
      </p:sp>
      <p:pic>
        <p:nvPicPr>
          <p:cNvPr id="123" name="Google Shape;123;p21"/>
          <p:cNvPicPr preferRelativeResize="0"/>
          <p:nvPr/>
        </p:nvPicPr>
        <p:blipFill>
          <a:blip r:embed="rId3">
            <a:alphaModFix/>
          </a:blip>
          <a:stretch>
            <a:fillRect/>
          </a:stretch>
        </p:blipFill>
        <p:spPr>
          <a:xfrm>
            <a:off x="1506238" y="1471628"/>
            <a:ext cx="6233625" cy="3069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