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65" r:id="rId3"/>
    <p:sldId id="257" r:id="rId4"/>
    <p:sldId id="258" r:id="rId5"/>
    <p:sldId id="260" r:id="rId6"/>
    <p:sldId id="259" r:id="rId7"/>
    <p:sldId id="263" r:id="rId8"/>
    <p:sldId id="261" r:id="rId9"/>
    <p:sldId id="266" r:id="rId10"/>
    <p:sldId id="264" r:id="rId11"/>
    <p:sldId id="262"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6F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85421" autoAdjust="0"/>
  </p:normalViewPr>
  <p:slideViewPr>
    <p:cSldViewPr snapToGrid="0">
      <p:cViewPr varScale="1">
        <p:scale>
          <a:sx n="106" d="100"/>
          <a:sy n="106" d="100"/>
        </p:scale>
        <p:origin x="78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86459E-E6D2-4058-BFB1-477EAD99A359}" type="datetimeFigureOut">
              <a:rPr lang="en-GB" smtClean="0"/>
              <a:t>12/02/2025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49381-A570-495C-9DDE-E95F034B9AC0}" type="slidenum">
              <a:rPr lang="en-GB" smtClean="0"/>
              <a:t>‹#›</a:t>
            </a:fld>
            <a:endParaRPr lang="en-GB"/>
          </a:p>
        </p:txBody>
      </p:sp>
    </p:spTree>
    <p:extLst>
      <p:ext uri="{BB962C8B-B14F-4D97-AF65-F5344CB8AC3E}">
        <p14:creationId xmlns:p14="http://schemas.microsoft.com/office/powerpoint/2010/main" val="2533312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5E49381-A570-495C-9DDE-E95F034B9AC0}" type="slidenum">
              <a:rPr lang="en-GB" smtClean="0"/>
              <a:t>4</a:t>
            </a:fld>
            <a:endParaRPr lang="en-GB"/>
          </a:p>
        </p:txBody>
      </p:sp>
    </p:spTree>
    <p:extLst>
      <p:ext uri="{BB962C8B-B14F-4D97-AF65-F5344CB8AC3E}">
        <p14:creationId xmlns:p14="http://schemas.microsoft.com/office/powerpoint/2010/main" val="288210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70F65-7CD9-52D1-222D-4640409B98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5F2F74-E7E8-4ACA-C96A-1AA0D22C0E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542944-E95F-FB65-4021-0956EFC144D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248966E-35B5-83C4-C623-C5C3E8BDC8FC}"/>
              </a:ext>
            </a:extLst>
          </p:cNvPr>
          <p:cNvSpPr>
            <a:spLocks noGrp="1"/>
          </p:cNvSpPr>
          <p:nvPr>
            <p:ph type="sldNum" sz="quarter" idx="5"/>
          </p:nvPr>
        </p:nvSpPr>
        <p:spPr/>
        <p:txBody>
          <a:bodyPr/>
          <a:lstStyle/>
          <a:p>
            <a:fld id="{25E49381-A570-495C-9DDE-E95F034B9AC0}" type="slidenum">
              <a:rPr lang="en-GB" smtClean="0"/>
              <a:t>10</a:t>
            </a:fld>
            <a:endParaRPr lang="en-GB"/>
          </a:p>
        </p:txBody>
      </p:sp>
    </p:spTree>
    <p:extLst>
      <p:ext uri="{BB962C8B-B14F-4D97-AF65-F5344CB8AC3E}">
        <p14:creationId xmlns:p14="http://schemas.microsoft.com/office/powerpoint/2010/main" val="805020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5E49381-A570-495C-9DDE-E95F034B9AC0}" type="slidenum">
              <a:rPr lang="en-GB" smtClean="0"/>
              <a:t>11</a:t>
            </a:fld>
            <a:endParaRPr lang="en-GB"/>
          </a:p>
        </p:txBody>
      </p:sp>
    </p:spTree>
    <p:extLst>
      <p:ext uri="{BB962C8B-B14F-4D97-AF65-F5344CB8AC3E}">
        <p14:creationId xmlns:p14="http://schemas.microsoft.com/office/powerpoint/2010/main" val="30590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5C7E854-9911-4868-97CF-E76A0DF49095}" type="datetimeFigureOut">
              <a:rPr lang="en-GB" smtClean="0"/>
              <a:t>12/02/2025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D9071B-F9E0-40CC-AC31-A1BCB1C4484E}" type="slidenum">
              <a:rPr lang="en-GB" smtClean="0"/>
              <a:t>‹#›</a:t>
            </a:fld>
            <a:endParaRPr lang="en-GB"/>
          </a:p>
        </p:txBody>
      </p:sp>
    </p:spTree>
    <p:extLst>
      <p:ext uri="{BB962C8B-B14F-4D97-AF65-F5344CB8AC3E}">
        <p14:creationId xmlns:p14="http://schemas.microsoft.com/office/powerpoint/2010/main" val="587991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5C7E854-9911-4868-97CF-E76A0DF49095}" type="datetimeFigureOut">
              <a:rPr lang="en-GB" smtClean="0"/>
              <a:t>12/02/2025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D9071B-F9E0-40CC-AC31-A1BCB1C4484E}" type="slidenum">
              <a:rPr lang="en-GB" smtClean="0"/>
              <a:t>‹#›</a:t>
            </a:fld>
            <a:endParaRPr lang="en-GB"/>
          </a:p>
        </p:txBody>
      </p:sp>
    </p:spTree>
    <p:extLst>
      <p:ext uri="{BB962C8B-B14F-4D97-AF65-F5344CB8AC3E}">
        <p14:creationId xmlns:p14="http://schemas.microsoft.com/office/powerpoint/2010/main" val="198426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5C7E854-9911-4868-97CF-E76A0DF49095}" type="datetimeFigureOut">
              <a:rPr lang="en-GB" smtClean="0"/>
              <a:t>12/02/2025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D9071B-F9E0-40CC-AC31-A1BCB1C4484E}" type="slidenum">
              <a:rPr lang="en-GB" smtClean="0"/>
              <a:t>‹#›</a:t>
            </a:fld>
            <a:endParaRPr lang="en-GB"/>
          </a:p>
        </p:txBody>
      </p:sp>
    </p:spTree>
    <p:extLst>
      <p:ext uri="{BB962C8B-B14F-4D97-AF65-F5344CB8AC3E}">
        <p14:creationId xmlns:p14="http://schemas.microsoft.com/office/powerpoint/2010/main" val="2545110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5C7E854-9911-4868-97CF-E76A0DF49095}" type="datetimeFigureOut">
              <a:rPr lang="en-GB" smtClean="0"/>
              <a:t>12/02/2025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D9071B-F9E0-40CC-AC31-A1BCB1C4484E}" type="slidenum">
              <a:rPr lang="en-GB" smtClean="0"/>
              <a:t>‹#›</a:t>
            </a:fld>
            <a:endParaRPr lang="en-GB"/>
          </a:p>
        </p:txBody>
      </p:sp>
    </p:spTree>
    <p:extLst>
      <p:ext uri="{BB962C8B-B14F-4D97-AF65-F5344CB8AC3E}">
        <p14:creationId xmlns:p14="http://schemas.microsoft.com/office/powerpoint/2010/main" val="417111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5C7E854-9911-4868-97CF-E76A0DF49095}" type="datetimeFigureOut">
              <a:rPr lang="en-GB" smtClean="0"/>
              <a:t>12/02/2025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D9071B-F9E0-40CC-AC31-A1BCB1C4484E}" type="slidenum">
              <a:rPr lang="en-GB" smtClean="0"/>
              <a:t>‹#›</a:t>
            </a:fld>
            <a:endParaRPr lang="en-GB"/>
          </a:p>
        </p:txBody>
      </p:sp>
    </p:spTree>
    <p:extLst>
      <p:ext uri="{BB962C8B-B14F-4D97-AF65-F5344CB8AC3E}">
        <p14:creationId xmlns:p14="http://schemas.microsoft.com/office/powerpoint/2010/main" val="3315454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C7E854-9911-4868-97CF-E76A0DF49095}" type="datetimeFigureOut">
              <a:rPr lang="en-GB" smtClean="0"/>
              <a:t>12/02/2025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D9071B-F9E0-40CC-AC31-A1BCB1C4484E}" type="slidenum">
              <a:rPr lang="en-GB" smtClean="0"/>
              <a:t>‹#›</a:t>
            </a:fld>
            <a:endParaRPr lang="en-GB"/>
          </a:p>
        </p:txBody>
      </p:sp>
    </p:spTree>
    <p:extLst>
      <p:ext uri="{BB962C8B-B14F-4D97-AF65-F5344CB8AC3E}">
        <p14:creationId xmlns:p14="http://schemas.microsoft.com/office/powerpoint/2010/main" val="21083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5C7E854-9911-4868-97CF-E76A0DF49095}" type="datetimeFigureOut">
              <a:rPr lang="en-GB" smtClean="0"/>
              <a:t>12/02/2025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FD9071B-F9E0-40CC-AC31-A1BCB1C4484E}" type="slidenum">
              <a:rPr lang="en-GB" smtClean="0"/>
              <a:t>‹#›</a:t>
            </a:fld>
            <a:endParaRPr lang="en-GB"/>
          </a:p>
        </p:txBody>
      </p:sp>
    </p:spTree>
    <p:extLst>
      <p:ext uri="{BB962C8B-B14F-4D97-AF65-F5344CB8AC3E}">
        <p14:creationId xmlns:p14="http://schemas.microsoft.com/office/powerpoint/2010/main" val="412130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5C7E854-9911-4868-97CF-E76A0DF49095}" type="datetimeFigureOut">
              <a:rPr lang="en-GB" smtClean="0"/>
              <a:t>12/02/2025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FD9071B-F9E0-40CC-AC31-A1BCB1C4484E}" type="slidenum">
              <a:rPr lang="en-GB" smtClean="0"/>
              <a:t>‹#›</a:t>
            </a:fld>
            <a:endParaRPr lang="en-GB"/>
          </a:p>
        </p:txBody>
      </p:sp>
    </p:spTree>
    <p:extLst>
      <p:ext uri="{BB962C8B-B14F-4D97-AF65-F5344CB8AC3E}">
        <p14:creationId xmlns:p14="http://schemas.microsoft.com/office/powerpoint/2010/main" val="30144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C7E854-9911-4868-97CF-E76A0DF49095}" type="datetimeFigureOut">
              <a:rPr lang="en-GB" smtClean="0"/>
              <a:t>12/02/2025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FD9071B-F9E0-40CC-AC31-A1BCB1C4484E}" type="slidenum">
              <a:rPr lang="en-GB" smtClean="0"/>
              <a:t>‹#›</a:t>
            </a:fld>
            <a:endParaRPr lang="en-GB"/>
          </a:p>
        </p:txBody>
      </p:sp>
    </p:spTree>
    <p:extLst>
      <p:ext uri="{BB962C8B-B14F-4D97-AF65-F5344CB8AC3E}">
        <p14:creationId xmlns:p14="http://schemas.microsoft.com/office/powerpoint/2010/main" val="361126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5C7E854-9911-4868-97CF-E76A0DF49095}" type="datetimeFigureOut">
              <a:rPr lang="en-GB" smtClean="0"/>
              <a:t>12/02/2025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D9071B-F9E0-40CC-AC31-A1BCB1C4484E}" type="slidenum">
              <a:rPr lang="en-GB" smtClean="0"/>
              <a:t>‹#›</a:t>
            </a:fld>
            <a:endParaRPr lang="en-GB"/>
          </a:p>
        </p:txBody>
      </p:sp>
    </p:spTree>
    <p:extLst>
      <p:ext uri="{BB962C8B-B14F-4D97-AF65-F5344CB8AC3E}">
        <p14:creationId xmlns:p14="http://schemas.microsoft.com/office/powerpoint/2010/main" val="2604391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5C7E854-9911-4868-97CF-E76A0DF49095}" type="datetimeFigureOut">
              <a:rPr lang="en-GB" smtClean="0"/>
              <a:t>12/02/2025</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9071B-F9E0-40CC-AC31-A1BCB1C4484E}" type="slidenum">
              <a:rPr lang="en-GB" smtClean="0"/>
              <a:t>‹#›</a:t>
            </a:fld>
            <a:endParaRPr lang="en-GB"/>
          </a:p>
        </p:txBody>
      </p:sp>
    </p:spTree>
    <p:extLst>
      <p:ext uri="{BB962C8B-B14F-4D97-AF65-F5344CB8AC3E}">
        <p14:creationId xmlns:p14="http://schemas.microsoft.com/office/powerpoint/2010/main" val="139530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7E854-9911-4868-97CF-E76A0DF49095}" type="datetimeFigureOut">
              <a:rPr lang="en-GB" smtClean="0"/>
              <a:t>12/02/2025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9071B-F9E0-40CC-AC31-A1BCB1C4484E}" type="slidenum">
              <a:rPr lang="en-GB" smtClean="0"/>
              <a:t>‹#›</a:t>
            </a:fld>
            <a:endParaRPr lang="en-GB"/>
          </a:p>
        </p:txBody>
      </p:sp>
    </p:spTree>
    <p:extLst>
      <p:ext uri="{BB962C8B-B14F-4D97-AF65-F5344CB8AC3E}">
        <p14:creationId xmlns:p14="http://schemas.microsoft.com/office/powerpoint/2010/main" val="14660958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D3671F-2C08-A333-73B2-40D0C2D2536D}"/>
              </a:ext>
            </a:extLst>
          </p:cNvPr>
          <p:cNvSpPr/>
          <p:nvPr/>
        </p:nvSpPr>
        <p:spPr>
          <a:xfrm>
            <a:off x="334978" y="425513"/>
            <a:ext cx="10981854" cy="5730843"/>
          </a:xfrm>
          <a:prstGeom prst="rect">
            <a:avLst/>
          </a:prstGeom>
          <a:solidFill>
            <a:srgbClr val="516F6A"/>
          </a:solidFill>
          <a:ln>
            <a:solidFill>
              <a:srgbClr val="516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7B1ABC-E12B-F660-BA53-F092E64C04A5}"/>
              </a:ext>
            </a:extLst>
          </p:cNvPr>
          <p:cNvSpPr>
            <a:spLocks noGrp="1"/>
          </p:cNvSpPr>
          <p:nvPr>
            <p:ph type="ctrTitle"/>
          </p:nvPr>
        </p:nvSpPr>
        <p:spPr/>
        <p:txBody>
          <a:bodyPr/>
          <a:lstStyle/>
          <a:p>
            <a:r>
              <a:rPr lang="en-GB" b="1" dirty="0">
                <a:solidFill>
                  <a:schemeClr val="bg2">
                    <a:lumMod val="75000"/>
                  </a:schemeClr>
                </a:solidFill>
              </a:rPr>
              <a:t>Technical Use Cases</a:t>
            </a:r>
          </a:p>
        </p:txBody>
      </p:sp>
      <p:sp>
        <p:nvSpPr>
          <p:cNvPr id="3" name="Subtitle 2">
            <a:extLst>
              <a:ext uri="{FF2B5EF4-FFF2-40B4-BE49-F238E27FC236}">
                <a16:creationId xmlns:a16="http://schemas.microsoft.com/office/drawing/2014/main" id="{7C7DB8F9-CFBD-569D-8C44-AA805B180F03}"/>
              </a:ext>
            </a:extLst>
          </p:cNvPr>
          <p:cNvSpPr>
            <a:spLocks noGrp="1"/>
          </p:cNvSpPr>
          <p:nvPr>
            <p:ph type="subTitle" idx="1"/>
          </p:nvPr>
        </p:nvSpPr>
        <p:spPr>
          <a:xfrm>
            <a:off x="5531666" y="4780230"/>
            <a:ext cx="5136333" cy="477570"/>
          </a:xfrm>
        </p:spPr>
        <p:txBody>
          <a:bodyPr/>
          <a:lstStyle/>
          <a:p>
            <a:r>
              <a:rPr lang="en-GB" b="1" dirty="0">
                <a:solidFill>
                  <a:schemeClr val="bg2">
                    <a:lumMod val="75000"/>
                  </a:schemeClr>
                </a:solidFill>
              </a:rPr>
              <a:t>Mridula Prasad</a:t>
            </a:r>
          </a:p>
        </p:txBody>
      </p:sp>
    </p:spTree>
    <p:extLst>
      <p:ext uri="{BB962C8B-B14F-4D97-AF65-F5344CB8AC3E}">
        <p14:creationId xmlns:p14="http://schemas.microsoft.com/office/powerpoint/2010/main" val="1461417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E6A13-C674-652F-A8C1-A9CD4D0F43C4}"/>
            </a:ext>
          </a:extLst>
        </p:cNvPr>
        <p:cNvGrpSpPr/>
        <p:nvPr/>
      </p:nvGrpSpPr>
      <p:grpSpPr>
        <a:xfrm>
          <a:off x="0" y="0"/>
          <a:ext cx="0" cy="0"/>
          <a:chOff x="0" y="0"/>
          <a:chExt cx="0" cy="0"/>
        </a:xfrm>
      </p:grpSpPr>
      <p:sp>
        <p:nvSpPr>
          <p:cNvPr id="21" name="TextBox 20">
            <a:extLst>
              <a:ext uri="{FF2B5EF4-FFF2-40B4-BE49-F238E27FC236}">
                <a16:creationId xmlns:a16="http://schemas.microsoft.com/office/drawing/2014/main" id="{22987545-64BF-0646-4951-F9C882842C64}"/>
              </a:ext>
            </a:extLst>
          </p:cNvPr>
          <p:cNvSpPr txBox="1"/>
          <p:nvPr/>
        </p:nvSpPr>
        <p:spPr>
          <a:xfrm>
            <a:off x="19277" y="721585"/>
            <a:ext cx="6126480" cy="369332"/>
          </a:xfrm>
          <a:prstGeom prst="rect">
            <a:avLst/>
          </a:prstGeom>
          <a:noFill/>
        </p:spPr>
        <p:txBody>
          <a:bodyPr wrap="square">
            <a:spAutoFit/>
          </a:bodyPr>
          <a:lstStyle/>
          <a:p>
            <a:r>
              <a:rPr lang="en-GB" u="sng" dirty="0"/>
              <a:t>Performance overview based on sales data for </a:t>
            </a:r>
            <a:r>
              <a:rPr lang="en-GB" b="1" u="sng" dirty="0">
                <a:solidFill>
                  <a:schemeClr val="accent5">
                    <a:lumMod val="50000"/>
                  </a:schemeClr>
                </a:solidFill>
              </a:rPr>
              <a:t>2024</a:t>
            </a:r>
          </a:p>
        </p:txBody>
      </p:sp>
      <p:pic>
        <p:nvPicPr>
          <p:cNvPr id="31" name="Picture 30">
            <a:extLst>
              <a:ext uri="{FF2B5EF4-FFF2-40B4-BE49-F238E27FC236}">
                <a16:creationId xmlns:a16="http://schemas.microsoft.com/office/drawing/2014/main" id="{BEF43B14-F368-926E-39FF-2CC5C6F98489}"/>
              </a:ext>
            </a:extLst>
          </p:cNvPr>
          <p:cNvPicPr>
            <a:picLocks noChangeAspect="1"/>
          </p:cNvPicPr>
          <p:nvPr/>
        </p:nvPicPr>
        <p:blipFill>
          <a:blip r:embed="rId3"/>
          <a:srcRect l="50000" t="7336" b="1"/>
          <a:stretch/>
        </p:blipFill>
        <p:spPr>
          <a:xfrm>
            <a:off x="9303140" y="187074"/>
            <a:ext cx="2082558" cy="606317"/>
          </a:xfrm>
          <a:prstGeom prst="rect">
            <a:avLst/>
          </a:prstGeom>
        </p:spPr>
      </p:pic>
      <p:pic>
        <p:nvPicPr>
          <p:cNvPr id="42" name="Picture 41">
            <a:extLst>
              <a:ext uri="{FF2B5EF4-FFF2-40B4-BE49-F238E27FC236}">
                <a16:creationId xmlns:a16="http://schemas.microsoft.com/office/drawing/2014/main" id="{10556B19-4B64-4B2A-C9CF-5D4937961B16}"/>
              </a:ext>
            </a:extLst>
          </p:cNvPr>
          <p:cNvPicPr>
            <a:picLocks noChangeAspect="1"/>
          </p:cNvPicPr>
          <p:nvPr/>
        </p:nvPicPr>
        <p:blipFill>
          <a:blip r:embed="rId4"/>
          <a:srcRect t="8053" b="50001"/>
          <a:stretch/>
        </p:blipFill>
        <p:spPr>
          <a:xfrm>
            <a:off x="6458847" y="365860"/>
            <a:ext cx="1063256" cy="965839"/>
          </a:xfrm>
          <a:prstGeom prst="rect">
            <a:avLst/>
          </a:prstGeom>
        </p:spPr>
      </p:pic>
      <p:sp>
        <p:nvSpPr>
          <p:cNvPr id="43" name="TextBox 42">
            <a:extLst>
              <a:ext uri="{FF2B5EF4-FFF2-40B4-BE49-F238E27FC236}">
                <a16:creationId xmlns:a16="http://schemas.microsoft.com/office/drawing/2014/main" id="{568FC4BF-B071-9FBB-F609-F4504168620D}"/>
              </a:ext>
            </a:extLst>
          </p:cNvPr>
          <p:cNvSpPr txBox="1"/>
          <p:nvPr/>
        </p:nvSpPr>
        <p:spPr>
          <a:xfrm>
            <a:off x="4844031" y="1682760"/>
            <a:ext cx="4134048" cy="338554"/>
          </a:xfrm>
          <a:prstGeom prst="rect">
            <a:avLst/>
          </a:prstGeom>
          <a:noFill/>
        </p:spPr>
        <p:txBody>
          <a:bodyPr wrap="square" rtlCol="0">
            <a:spAutoFit/>
          </a:bodyPr>
          <a:lstStyle/>
          <a:p>
            <a:r>
              <a:rPr lang="en-GB" sz="1600" dirty="0"/>
              <a:t>Flavours with </a:t>
            </a:r>
            <a:r>
              <a:rPr lang="en-GB" sz="1600" b="1" dirty="0">
                <a:solidFill>
                  <a:srgbClr val="00B050"/>
                </a:solidFill>
              </a:rPr>
              <a:t>increase</a:t>
            </a:r>
            <a:r>
              <a:rPr lang="en-GB" sz="1600" b="1" dirty="0"/>
              <a:t> </a:t>
            </a:r>
            <a:r>
              <a:rPr lang="en-GB" sz="1600" dirty="0"/>
              <a:t>in sales </a:t>
            </a:r>
          </a:p>
        </p:txBody>
      </p:sp>
      <p:pic>
        <p:nvPicPr>
          <p:cNvPr id="45" name="Picture 44">
            <a:extLst>
              <a:ext uri="{FF2B5EF4-FFF2-40B4-BE49-F238E27FC236}">
                <a16:creationId xmlns:a16="http://schemas.microsoft.com/office/drawing/2014/main" id="{C411F45B-A8D5-CC1E-D930-63481E567813}"/>
              </a:ext>
            </a:extLst>
          </p:cNvPr>
          <p:cNvPicPr>
            <a:picLocks noChangeAspect="1"/>
          </p:cNvPicPr>
          <p:nvPr/>
        </p:nvPicPr>
        <p:blipFill>
          <a:blip r:embed="rId5"/>
          <a:stretch>
            <a:fillRect/>
          </a:stretch>
        </p:blipFill>
        <p:spPr>
          <a:xfrm>
            <a:off x="8393423" y="2135394"/>
            <a:ext cx="3717055" cy="2806637"/>
          </a:xfrm>
          <a:prstGeom prst="rect">
            <a:avLst/>
          </a:prstGeom>
        </p:spPr>
      </p:pic>
      <p:pic>
        <p:nvPicPr>
          <p:cNvPr id="47" name="Picture 46">
            <a:extLst>
              <a:ext uri="{FF2B5EF4-FFF2-40B4-BE49-F238E27FC236}">
                <a16:creationId xmlns:a16="http://schemas.microsoft.com/office/drawing/2014/main" id="{3054157B-989B-7E2D-BECB-418033388738}"/>
              </a:ext>
            </a:extLst>
          </p:cNvPr>
          <p:cNvPicPr>
            <a:picLocks noChangeAspect="1"/>
          </p:cNvPicPr>
          <p:nvPr/>
        </p:nvPicPr>
        <p:blipFill>
          <a:blip r:embed="rId6"/>
          <a:srcRect b="22279"/>
          <a:stretch/>
        </p:blipFill>
        <p:spPr>
          <a:xfrm>
            <a:off x="125309" y="2141178"/>
            <a:ext cx="4243347" cy="1151273"/>
          </a:xfrm>
          <a:prstGeom prst="rect">
            <a:avLst/>
          </a:prstGeom>
        </p:spPr>
      </p:pic>
      <p:pic>
        <p:nvPicPr>
          <p:cNvPr id="49" name="Picture 48">
            <a:extLst>
              <a:ext uri="{FF2B5EF4-FFF2-40B4-BE49-F238E27FC236}">
                <a16:creationId xmlns:a16="http://schemas.microsoft.com/office/drawing/2014/main" id="{1BD5C4D2-5231-2A33-37BA-A341820B33F5}"/>
              </a:ext>
            </a:extLst>
          </p:cNvPr>
          <p:cNvPicPr>
            <a:picLocks noChangeAspect="1"/>
          </p:cNvPicPr>
          <p:nvPr/>
        </p:nvPicPr>
        <p:blipFill>
          <a:blip r:embed="rId7"/>
          <a:stretch>
            <a:fillRect/>
          </a:stretch>
        </p:blipFill>
        <p:spPr>
          <a:xfrm>
            <a:off x="4774837" y="2143668"/>
            <a:ext cx="3242089" cy="1724091"/>
          </a:xfrm>
          <a:prstGeom prst="rect">
            <a:avLst/>
          </a:prstGeom>
        </p:spPr>
      </p:pic>
      <p:sp>
        <p:nvSpPr>
          <p:cNvPr id="51" name="TextBox 50">
            <a:extLst>
              <a:ext uri="{FF2B5EF4-FFF2-40B4-BE49-F238E27FC236}">
                <a16:creationId xmlns:a16="http://schemas.microsoft.com/office/drawing/2014/main" id="{49874F6B-3D3D-DB91-8AD0-37F7C7D5B1D2}"/>
              </a:ext>
            </a:extLst>
          </p:cNvPr>
          <p:cNvSpPr txBox="1"/>
          <p:nvPr/>
        </p:nvSpPr>
        <p:spPr>
          <a:xfrm>
            <a:off x="5781761" y="39673"/>
            <a:ext cx="3914500" cy="338554"/>
          </a:xfrm>
          <a:prstGeom prst="rect">
            <a:avLst/>
          </a:prstGeom>
          <a:noFill/>
        </p:spPr>
        <p:txBody>
          <a:bodyPr wrap="square">
            <a:spAutoFit/>
          </a:bodyPr>
          <a:lstStyle/>
          <a:p>
            <a:r>
              <a:rPr lang="en-GB" sz="1600" dirty="0"/>
              <a:t>Sales </a:t>
            </a:r>
            <a:r>
              <a:rPr lang="en-GB" sz="1600" b="1" dirty="0">
                <a:solidFill>
                  <a:srgbClr val="00B050"/>
                </a:solidFill>
              </a:rPr>
              <a:t>increases</a:t>
            </a:r>
            <a:r>
              <a:rPr lang="en-GB" sz="1600" dirty="0"/>
              <a:t> by this much amount</a:t>
            </a:r>
          </a:p>
        </p:txBody>
      </p:sp>
      <p:sp>
        <p:nvSpPr>
          <p:cNvPr id="53" name="TextBox 52">
            <a:extLst>
              <a:ext uri="{FF2B5EF4-FFF2-40B4-BE49-F238E27FC236}">
                <a16:creationId xmlns:a16="http://schemas.microsoft.com/office/drawing/2014/main" id="{FCB56E5A-81E7-9F11-FCCE-53A403FC7035}"/>
              </a:ext>
            </a:extLst>
          </p:cNvPr>
          <p:cNvSpPr txBox="1"/>
          <p:nvPr/>
        </p:nvSpPr>
        <p:spPr>
          <a:xfrm>
            <a:off x="64603" y="1796840"/>
            <a:ext cx="4235208" cy="338554"/>
          </a:xfrm>
          <a:prstGeom prst="rect">
            <a:avLst/>
          </a:prstGeom>
          <a:noFill/>
        </p:spPr>
        <p:txBody>
          <a:bodyPr wrap="square">
            <a:spAutoFit/>
          </a:bodyPr>
          <a:lstStyle/>
          <a:p>
            <a:r>
              <a:rPr lang="en-GB" sz="1600" dirty="0"/>
              <a:t>Countries with </a:t>
            </a:r>
            <a:r>
              <a:rPr lang="en-GB" sz="1600" b="1" dirty="0">
                <a:solidFill>
                  <a:srgbClr val="00B050"/>
                </a:solidFill>
              </a:rPr>
              <a:t>increase</a:t>
            </a:r>
            <a:r>
              <a:rPr lang="en-GB" sz="1600" dirty="0"/>
              <a:t> and </a:t>
            </a:r>
            <a:r>
              <a:rPr lang="en-GB" sz="1600" b="1" dirty="0">
                <a:solidFill>
                  <a:srgbClr val="FF0000"/>
                </a:solidFill>
              </a:rPr>
              <a:t>decrease</a:t>
            </a:r>
            <a:r>
              <a:rPr lang="en-GB" sz="1600" dirty="0"/>
              <a:t> in sales</a:t>
            </a:r>
          </a:p>
        </p:txBody>
      </p:sp>
      <p:sp>
        <p:nvSpPr>
          <p:cNvPr id="55" name="TextBox 54">
            <a:extLst>
              <a:ext uri="{FF2B5EF4-FFF2-40B4-BE49-F238E27FC236}">
                <a16:creationId xmlns:a16="http://schemas.microsoft.com/office/drawing/2014/main" id="{5F76533D-0C40-9C8D-5BC9-10E9234F74E0}"/>
              </a:ext>
            </a:extLst>
          </p:cNvPr>
          <p:cNvSpPr txBox="1"/>
          <p:nvPr/>
        </p:nvSpPr>
        <p:spPr>
          <a:xfrm>
            <a:off x="8978079" y="1682760"/>
            <a:ext cx="4012865" cy="338554"/>
          </a:xfrm>
          <a:prstGeom prst="rect">
            <a:avLst/>
          </a:prstGeom>
          <a:noFill/>
        </p:spPr>
        <p:txBody>
          <a:bodyPr wrap="square">
            <a:spAutoFit/>
          </a:bodyPr>
          <a:lstStyle/>
          <a:p>
            <a:r>
              <a:rPr lang="en-GB" sz="1600" dirty="0"/>
              <a:t>Customers with </a:t>
            </a:r>
            <a:r>
              <a:rPr lang="en-GB" sz="1600" b="1" dirty="0">
                <a:solidFill>
                  <a:srgbClr val="00B050"/>
                </a:solidFill>
              </a:rPr>
              <a:t>increase</a:t>
            </a:r>
            <a:r>
              <a:rPr lang="en-GB" sz="1600" b="1" dirty="0"/>
              <a:t> </a:t>
            </a:r>
            <a:r>
              <a:rPr lang="en-GB" sz="1600" dirty="0"/>
              <a:t>in sales</a:t>
            </a:r>
          </a:p>
        </p:txBody>
      </p:sp>
      <p:pic>
        <p:nvPicPr>
          <p:cNvPr id="59" name="Picture 58">
            <a:extLst>
              <a:ext uri="{FF2B5EF4-FFF2-40B4-BE49-F238E27FC236}">
                <a16:creationId xmlns:a16="http://schemas.microsoft.com/office/drawing/2014/main" id="{0DD1EFDB-764C-6226-4F93-20921F83B3DA}"/>
              </a:ext>
            </a:extLst>
          </p:cNvPr>
          <p:cNvPicPr>
            <a:picLocks noChangeAspect="1"/>
          </p:cNvPicPr>
          <p:nvPr/>
        </p:nvPicPr>
        <p:blipFill>
          <a:blip r:embed="rId8"/>
          <a:stretch>
            <a:fillRect/>
          </a:stretch>
        </p:blipFill>
        <p:spPr>
          <a:xfrm>
            <a:off x="125309" y="3429000"/>
            <a:ext cx="4243347" cy="1232997"/>
          </a:xfrm>
          <a:prstGeom prst="rect">
            <a:avLst/>
          </a:prstGeom>
        </p:spPr>
      </p:pic>
      <p:pic>
        <p:nvPicPr>
          <p:cNvPr id="61" name="Picture 60">
            <a:extLst>
              <a:ext uri="{FF2B5EF4-FFF2-40B4-BE49-F238E27FC236}">
                <a16:creationId xmlns:a16="http://schemas.microsoft.com/office/drawing/2014/main" id="{6ADD588F-3911-6D51-22F6-57E580CAF406}"/>
              </a:ext>
            </a:extLst>
          </p:cNvPr>
          <p:cNvPicPr>
            <a:picLocks noChangeAspect="1"/>
          </p:cNvPicPr>
          <p:nvPr/>
        </p:nvPicPr>
        <p:blipFill>
          <a:blip r:embed="rId9"/>
          <a:stretch>
            <a:fillRect/>
          </a:stretch>
        </p:blipFill>
        <p:spPr>
          <a:xfrm>
            <a:off x="4774837" y="3870318"/>
            <a:ext cx="3242472" cy="1583357"/>
          </a:xfrm>
          <a:prstGeom prst="rect">
            <a:avLst/>
          </a:prstGeom>
        </p:spPr>
      </p:pic>
      <p:pic>
        <p:nvPicPr>
          <p:cNvPr id="63" name="Picture 62">
            <a:extLst>
              <a:ext uri="{FF2B5EF4-FFF2-40B4-BE49-F238E27FC236}">
                <a16:creationId xmlns:a16="http://schemas.microsoft.com/office/drawing/2014/main" id="{E87B7378-4FEF-251F-FD6C-C1182138B193}"/>
              </a:ext>
            </a:extLst>
          </p:cNvPr>
          <p:cNvPicPr>
            <a:picLocks noChangeAspect="1"/>
          </p:cNvPicPr>
          <p:nvPr/>
        </p:nvPicPr>
        <p:blipFill>
          <a:blip r:embed="rId10"/>
          <a:stretch>
            <a:fillRect/>
          </a:stretch>
        </p:blipFill>
        <p:spPr>
          <a:xfrm>
            <a:off x="0" y="-17288"/>
            <a:ext cx="5334744" cy="609685"/>
          </a:xfrm>
          <a:prstGeom prst="rect">
            <a:avLst/>
          </a:prstGeom>
        </p:spPr>
      </p:pic>
      <p:cxnSp>
        <p:nvCxnSpPr>
          <p:cNvPr id="2" name="Straight Connector 1">
            <a:extLst>
              <a:ext uri="{FF2B5EF4-FFF2-40B4-BE49-F238E27FC236}">
                <a16:creationId xmlns:a16="http://schemas.microsoft.com/office/drawing/2014/main" id="{46B455DD-0FD9-B97B-CF0D-14BD2D8E7283}"/>
              </a:ext>
            </a:extLst>
          </p:cNvPr>
          <p:cNvCxnSpPr>
            <a:cxnSpLocks/>
          </p:cNvCxnSpPr>
          <p:nvPr/>
        </p:nvCxnSpPr>
        <p:spPr>
          <a:xfrm>
            <a:off x="4531238" y="1847919"/>
            <a:ext cx="0" cy="2923257"/>
          </a:xfrm>
          <a:prstGeom prst="line">
            <a:avLst/>
          </a:prstGeom>
          <a:ln>
            <a:solidFill>
              <a:srgbClr val="516F6A"/>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73E86D8B-89DF-9DCF-1424-C4E3791CFFC6}"/>
              </a:ext>
            </a:extLst>
          </p:cNvPr>
          <p:cNvCxnSpPr>
            <a:cxnSpLocks/>
          </p:cNvCxnSpPr>
          <p:nvPr/>
        </p:nvCxnSpPr>
        <p:spPr>
          <a:xfrm>
            <a:off x="8205436" y="1796840"/>
            <a:ext cx="0" cy="2923257"/>
          </a:xfrm>
          <a:prstGeom prst="line">
            <a:avLst/>
          </a:prstGeom>
          <a:ln>
            <a:solidFill>
              <a:srgbClr val="516F6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5899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A2008D97-65F5-FB3E-DCCF-962C3BF80468}"/>
              </a:ext>
            </a:extLst>
          </p:cNvPr>
          <p:cNvPicPr>
            <a:picLocks noChangeAspect="1"/>
          </p:cNvPicPr>
          <p:nvPr/>
        </p:nvPicPr>
        <p:blipFill>
          <a:blip r:embed="rId3"/>
          <a:srcRect l="50000" t="7336" b="1"/>
          <a:stretch/>
        </p:blipFill>
        <p:spPr>
          <a:xfrm>
            <a:off x="5936745" y="127265"/>
            <a:ext cx="2082558" cy="606317"/>
          </a:xfrm>
          <a:prstGeom prst="rect">
            <a:avLst/>
          </a:prstGeom>
        </p:spPr>
      </p:pic>
      <p:pic>
        <p:nvPicPr>
          <p:cNvPr id="63" name="Picture 62">
            <a:extLst>
              <a:ext uri="{FF2B5EF4-FFF2-40B4-BE49-F238E27FC236}">
                <a16:creationId xmlns:a16="http://schemas.microsoft.com/office/drawing/2014/main" id="{38BE110D-EF2C-5F0C-AE11-A2136E0278BE}"/>
              </a:ext>
            </a:extLst>
          </p:cNvPr>
          <p:cNvPicPr>
            <a:picLocks noChangeAspect="1"/>
          </p:cNvPicPr>
          <p:nvPr/>
        </p:nvPicPr>
        <p:blipFill>
          <a:blip r:embed="rId4"/>
          <a:stretch>
            <a:fillRect/>
          </a:stretch>
        </p:blipFill>
        <p:spPr>
          <a:xfrm>
            <a:off x="0" y="-17288"/>
            <a:ext cx="5334744" cy="609685"/>
          </a:xfrm>
          <a:prstGeom prst="rect">
            <a:avLst/>
          </a:prstGeom>
        </p:spPr>
      </p:pic>
      <p:pic>
        <p:nvPicPr>
          <p:cNvPr id="72" name="Picture 71">
            <a:extLst>
              <a:ext uri="{FF2B5EF4-FFF2-40B4-BE49-F238E27FC236}">
                <a16:creationId xmlns:a16="http://schemas.microsoft.com/office/drawing/2014/main" id="{BFC7F7DD-2DA2-1608-4F10-E845711FB043}"/>
              </a:ext>
            </a:extLst>
          </p:cNvPr>
          <p:cNvPicPr>
            <a:picLocks noChangeAspect="1"/>
          </p:cNvPicPr>
          <p:nvPr/>
        </p:nvPicPr>
        <p:blipFill>
          <a:blip r:embed="rId5"/>
          <a:stretch>
            <a:fillRect/>
          </a:stretch>
        </p:blipFill>
        <p:spPr>
          <a:xfrm>
            <a:off x="1213164" y="1266372"/>
            <a:ext cx="3984488" cy="2694595"/>
          </a:xfrm>
          <a:prstGeom prst="rect">
            <a:avLst/>
          </a:prstGeom>
        </p:spPr>
      </p:pic>
      <p:sp>
        <p:nvSpPr>
          <p:cNvPr id="73" name="TextBox 72">
            <a:extLst>
              <a:ext uri="{FF2B5EF4-FFF2-40B4-BE49-F238E27FC236}">
                <a16:creationId xmlns:a16="http://schemas.microsoft.com/office/drawing/2014/main" id="{E15DD7D9-9617-F517-B5DE-74ED0A3681A7}"/>
              </a:ext>
            </a:extLst>
          </p:cNvPr>
          <p:cNvSpPr txBox="1"/>
          <p:nvPr/>
        </p:nvSpPr>
        <p:spPr>
          <a:xfrm>
            <a:off x="1321879" y="870085"/>
            <a:ext cx="4012865" cy="338554"/>
          </a:xfrm>
          <a:prstGeom prst="rect">
            <a:avLst/>
          </a:prstGeom>
          <a:noFill/>
        </p:spPr>
        <p:txBody>
          <a:bodyPr wrap="square">
            <a:spAutoFit/>
          </a:bodyPr>
          <a:lstStyle/>
          <a:p>
            <a:r>
              <a:rPr lang="en-GB" sz="1600" b="1" dirty="0">
                <a:solidFill>
                  <a:srgbClr val="00B050"/>
                </a:solidFill>
              </a:rPr>
              <a:t>Top customers </a:t>
            </a:r>
          </a:p>
        </p:txBody>
      </p:sp>
      <p:pic>
        <p:nvPicPr>
          <p:cNvPr id="75" name="Picture 74">
            <a:extLst>
              <a:ext uri="{FF2B5EF4-FFF2-40B4-BE49-F238E27FC236}">
                <a16:creationId xmlns:a16="http://schemas.microsoft.com/office/drawing/2014/main" id="{639D831A-B2B0-95E0-49C9-FF5D218729E6}"/>
              </a:ext>
            </a:extLst>
          </p:cNvPr>
          <p:cNvPicPr>
            <a:picLocks noChangeAspect="1"/>
          </p:cNvPicPr>
          <p:nvPr/>
        </p:nvPicPr>
        <p:blipFill>
          <a:blip r:embed="rId6"/>
          <a:stretch>
            <a:fillRect/>
          </a:stretch>
        </p:blipFill>
        <p:spPr>
          <a:xfrm>
            <a:off x="5785200" y="1280750"/>
            <a:ext cx="3904513" cy="2665840"/>
          </a:xfrm>
          <a:prstGeom prst="rect">
            <a:avLst/>
          </a:prstGeom>
        </p:spPr>
      </p:pic>
      <p:sp>
        <p:nvSpPr>
          <p:cNvPr id="76" name="TextBox 75">
            <a:extLst>
              <a:ext uri="{FF2B5EF4-FFF2-40B4-BE49-F238E27FC236}">
                <a16:creationId xmlns:a16="http://schemas.microsoft.com/office/drawing/2014/main" id="{327D973C-07DE-C09A-EE34-84FDFC3DC4FC}"/>
              </a:ext>
            </a:extLst>
          </p:cNvPr>
          <p:cNvSpPr txBox="1"/>
          <p:nvPr/>
        </p:nvSpPr>
        <p:spPr>
          <a:xfrm>
            <a:off x="5785200" y="870085"/>
            <a:ext cx="4012865" cy="338554"/>
          </a:xfrm>
          <a:prstGeom prst="rect">
            <a:avLst/>
          </a:prstGeom>
          <a:noFill/>
        </p:spPr>
        <p:txBody>
          <a:bodyPr wrap="square">
            <a:spAutoFit/>
          </a:bodyPr>
          <a:lstStyle/>
          <a:p>
            <a:r>
              <a:rPr lang="en-GB" sz="1600" b="1" dirty="0">
                <a:solidFill>
                  <a:srgbClr val="FFC000"/>
                </a:solidFill>
              </a:rPr>
              <a:t>Potential customers </a:t>
            </a:r>
            <a:r>
              <a:rPr lang="en-GB" sz="1100" dirty="0"/>
              <a:t>(Sales below average)</a:t>
            </a:r>
            <a:endParaRPr lang="en-GB" sz="1600" dirty="0"/>
          </a:p>
        </p:txBody>
      </p:sp>
      <p:pic>
        <p:nvPicPr>
          <p:cNvPr id="78" name="Picture 77">
            <a:extLst>
              <a:ext uri="{FF2B5EF4-FFF2-40B4-BE49-F238E27FC236}">
                <a16:creationId xmlns:a16="http://schemas.microsoft.com/office/drawing/2014/main" id="{417950EC-4027-A701-3125-54A58859A277}"/>
              </a:ext>
            </a:extLst>
          </p:cNvPr>
          <p:cNvPicPr>
            <a:picLocks noChangeAspect="1"/>
          </p:cNvPicPr>
          <p:nvPr/>
        </p:nvPicPr>
        <p:blipFill>
          <a:blip r:embed="rId7"/>
          <a:stretch>
            <a:fillRect/>
          </a:stretch>
        </p:blipFill>
        <p:spPr>
          <a:xfrm>
            <a:off x="5334744" y="4634943"/>
            <a:ext cx="6125430" cy="2095792"/>
          </a:xfrm>
          <a:prstGeom prst="rect">
            <a:avLst/>
          </a:prstGeom>
        </p:spPr>
      </p:pic>
      <p:sp>
        <p:nvSpPr>
          <p:cNvPr id="80" name="TextBox 79">
            <a:extLst>
              <a:ext uri="{FF2B5EF4-FFF2-40B4-BE49-F238E27FC236}">
                <a16:creationId xmlns:a16="http://schemas.microsoft.com/office/drawing/2014/main" id="{C3B0C741-A5BC-B5A6-25D2-2171D82DCC7E}"/>
              </a:ext>
            </a:extLst>
          </p:cNvPr>
          <p:cNvSpPr txBox="1"/>
          <p:nvPr/>
        </p:nvSpPr>
        <p:spPr>
          <a:xfrm>
            <a:off x="5334744" y="4296389"/>
            <a:ext cx="6857256" cy="338554"/>
          </a:xfrm>
          <a:prstGeom prst="rect">
            <a:avLst/>
          </a:prstGeom>
          <a:noFill/>
        </p:spPr>
        <p:txBody>
          <a:bodyPr wrap="square" rtlCol="0">
            <a:spAutoFit/>
          </a:bodyPr>
          <a:lstStyle/>
          <a:p>
            <a:r>
              <a:rPr lang="en-GB" sz="1600" dirty="0"/>
              <a:t>Example, Pacific Systems, potential customer </a:t>
            </a:r>
            <a:r>
              <a:rPr lang="en-GB" sz="1600" b="1" dirty="0">
                <a:solidFill>
                  <a:srgbClr val="FF0000"/>
                </a:solidFill>
              </a:rPr>
              <a:t>sales declined</a:t>
            </a:r>
            <a:r>
              <a:rPr lang="en-GB" sz="1600" dirty="0"/>
              <a:t> for flavours </a:t>
            </a:r>
          </a:p>
        </p:txBody>
      </p:sp>
    </p:spTree>
    <p:extLst>
      <p:ext uri="{BB962C8B-B14F-4D97-AF65-F5344CB8AC3E}">
        <p14:creationId xmlns:p14="http://schemas.microsoft.com/office/powerpoint/2010/main" val="99713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7C0BD2-4E7F-EB1B-1200-439768360356}"/>
              </a:ext>
            </a:extLst>
          </p:cNvPr>
          <p:cNvPicPr>
            <a:picLocks noChangeAspect="1"/>
          </p:cNvPicPr>
          <p:nvPr/>
        </p:nvPicPr>
        <p:blipFill>
          <a:blip r:embed="rId2"/>
          <a:stretch>
            <a:fillRect/>
          </a:stretch>
        </p:blipFill>
        <p:spPr>
          <a:xfrm>
            <a:off x="67419" y="2256704"/>
            <a:ext cx="5267325" cy="2797377"/>
          </a:xfrm>
          <a:prstGeom prst="rect">
            <a:avLst/>
          </a:prstGeom>
        </p:spPr>
      </p:pic>
      <p:sp>
        <p:nvSpPr>
          <p:cNvPr id="6" name="TextBox 5">
            <a:extLst>
              <a:ext uri="{FF2B5EF4-FFF2-40B4-BE49-F238E27FC236}">
                <a16:creationId xmlns:a16="http://schemas.microsoft.com/office/drawing/2014/main" id="{53FCA613-0448-95EC-21E2-B6BD8B88DA35}"/>
              </a:ext>
            </a:extLst>
          </p:cNvPr>
          <p:cNvSpPr txBox="1"/>
          <p:nvPr/>
        </p:nvSpPr>
        <p:spPr>
          <a:xfrm>
            <a:off x="914400" y="1613431"/>
            <a:ext cx="4286250" cy="369332"/>
          </a:xfrm>
          <a:prstGeom prst="rect">
            <a:avLst/>
          </a:prstGeom>
          <a:noFill/>
        </p:spPr>
        <p:txBody>
          <a:bodyPr wrap="square" rtlCol="0">
            <a:spAutoFit/>
          </a:bodyPr>
          <a:lstStyle/>
          <a:p>
            <a:r>
              <a:rPr lang="en-GB" dirty="0"/>
              <a:t>Country = Switzerland</a:t>
            </a:r>
          </a:p>
        </p:txBody>
      </p:sp>
      <p:pic>
        <p:nvPicPr>
          <p:cNvPr id="7" name="Picture 6">
            <a:extLst>
              <a:ext uri="{FF2B5EF4-FFF2-40B4-BE49-F238E27FC236}">
                <a16:creationId xmlns:a16="http://schemas.microsoft.com/office/drawing/2014/main" id="{DB14F81D-B816-1A62-C6ED-8AC574FAD277}"/>
              </a:ext>
            </a:extLst>
          </p:cNvPr>
          <p:cNvPicPr>
            <a:picLocks noChangeAspect="1"/>
          </p:cNvPicPr>
          <p:nvPr/>
        </p:nvPicPr>
        <p:blipFill>
          <a:blip r:embed="rId3"/>
          <a:stretch>
            <a:fillRect/>
          </a:stretch>
        </p:blipFill>
        <p:spPr>
          <a:xfrm>
            <a:off x="0" y="-17288"/>
            <a:ext cx="5334744" cy="609685"/>
          </a:xfrm>
          <a:prstGeom prst="rect">
            <a:avLst/>
          </a:prstGeom>
        </p:spPr>
      </p:pic>
      <p:pic>
        <p:nvPicPr>
          <p:cNvPr id="8" name="Picture 7">
            <a:extLst>
              <a:ext uri="{FF2B5EF4-FFF2-40B4-BE49-F238E27FC236}">
                <a16:creationId xmlns:a16="http://schemas.microsoft.com/office/drawing/2014/main" id="{45095FEF-AE59-7B74-5875-A05D5EB6E84C}"/>
              </a:ext>
            </a:extLst>
          </p:cNvPr>
          <p:cNvPicPr>
            <a:picLocks noChangeAspect="1"/>
          </p:cNvPicPr>
          <p:nvPr/>
        </p:nvPicPr>
        <p:blipFill>
          <a:blip r:embed="rId4"/>
          <a:srcRect l="50000" t="7336" b="1"/>
          <a:stretch/>
        </p:blipFill>
        <p:spPr>
          <a:xfrm>
            <a:off x="5936745" y="127265"/>
            <a:ext cx="2082558" cy="606317"/>
          </a:xfrm>
          <a:prstGeom prst="rect">
            <a:avLst/>
          </a:prstGeom>
        </p:spPr>
      </p:pic>
      <p:sp>
        <p:nvSpPr>
          <p:cNvPr id="9" name="TextBox 8">
            <a:extLst>
              <a:ext uri="{FF2B5EF4-FFF2-40B4-BE49-F238E27FC236}">
                <a16:creationId xmlns:a16="http://schemas.microsoft.com/office/drawing/2014/main" id="{F5CDCF51-1F15-00C7-96FB-E949E351231C}"/>
              </a:ext>
            </a:extLst>
          </p:cNvPr>
          <p:cNvSpPr txBox="1"/>
          <p:nvPr/>
        </p:nvSpPr>
        <p:spPr>
          <a:xfrm>
            <a:off x="214265" y="5169690"/>
            <a:ext cx="3984120" cy="461665"/>
          </a:xfrm>
          <a:prstGeom prst="rect">
            <a:avLst/>
          </a:prstGeom>
          <a:noFill/>
        </p:spPr>
        <p:txBody>
          <a:bodyPr wrap="square" rtlCol="0">
            <a:spAutoFit/>
          </a:bodyPr>
          <a:lstStyle/>
          <a:p>
            <a:r>
              <a:rPr lang="en-GB" sz="1200" dirty="0"/>
              <a:t>There are number of flavours in Switzerland with similar sales amount. </a:t>
            </a:r>
          </a:p>
        </p:txBody>
      </p:sp>
      <p:pic>
        <p:nvPicPr>
          <p:cNvPr id="11" name="Picture 10">
            <a:extLst>
              <a:ext uri="{FF2B5EF4-FFF2-40B4-BE49-F238E27FC236}">
                <a16:creationId xmlns:a16="http://schemas.microsoft.com/office/drawing/2014/main" id="{7ACF9CC7-D41A-C36B-2CD1-E5040D24D83D}"/>
              </a:ext>
            </a:extLst>
          </p:cNvPr>
          <p:cNvPicPr>
            <a:picLocks noChangeAspect="1"/>
          </p:cNvPicPr>
          <p:nvPr/>
        </p:nvPicPr>
        <p:blipFill>
          <a:blip r:embed="rId5"/>
          <a:stretch>
            <a:fillRect/>
          </a:stretch>
        </p:blipFill>
        <p:spPr>
          <a:xfrm>
            <a:off x="6213830" y="1893206"/>
            <a:ext cx="5669955" cy="2993119"/>
          </a:xfrm>
          <a:prstGeom prst="rect">
            <a:avLst/>
          </a:prstGeom>
        </p:spPr>
      </p:pic>
      <p:sp>
        <p:nvSpPr>
          <p:cNvPr id="12" name="TextBox 11">
            <a:extLst>
              <a:ext uri="{FF2B5EF4-FFF2-40B4-BE49-F238E27FC236}">
                <a16:creationId xmlns:a16="http://schemas.microsoft.com/office/drawing/2014/main" id="{0F257E7F-FAD6-6689-C5BE-A7079B5771B8}"/>
              </a:ext>
            </a:extLst>
          </p:cNvPr>
          <p:cNvSpPr txBox="1"/>
          <p:nvPr/>
        </p:nvSpPr>
        <p:spPr>
          <a:xfrm>
            <a:off x="6233869" y="1508424"/>
            <a:ext cx="2814938" cy="369332"/>
          </a:xfrm>
          <a:prstGeom prst="rect">
            <a:avLst/>
          </a:prstGeom>
          <a:noFill/>
        </p:spPr>
        <p:txBody>
          <a:bodyPr wrap="square" rtlCol="0">
            <a:spAutoFit/>
          </a:bodyPr>
          <a:lstStyle/>
          <a:p>
            <a:r>
              <a:rPr lang="en-GB" dirty="0"/>
              <a:t>Flavour recommendation </a:t>
            </a:r>
          </a:p>
        </p:txBody>
      </p:sp>
      <p:sp>
        <p:nvSpPr>
          <p:cNvPr id="13" name="Circle: Hollow 12">
            <a:extLst>
              <a:ext uri="{FF2B5EF4-FFF2-40B4-BE49-F238E27FC236}">
                <a16:creationId xmlns:a16="http://schemas.microsoft.com/office/drawing/2014/main" id="{D2AA0378-4CAD-8D8B-0FAF-32A6DC4D0125}"/>
              </a:ext>
            </a:extLst>
          </p:cNvPr>
          <p:cNvSpPr/>
          <p:nvPr/>
        </p:nvSpPr>
        <p:spPr>
          <a:xfrm>
            <a:off x="7458075" y="1986999"/>
            <a:ext cx="2819400" cy="1254141"/>
          </a:xfrm>
          <a:prstGeom prst="donut">
            <a:avLst>
              <a:gd name="adj" fmla="val 31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74DA2138-6ADF-FB42-961E-1162F5231E97}"/>
              </a:ext>
            </a:extLst>
          </p:cNvPr>
          <p:cNvSpPr txBox="1"/>
          <p:nvPr/>
        </p:nvSpPr>
        <p:spPr>
          <a:xfrm>
            <a:off x="6213829" y="5054081"/>
            <a:ext cx="5763906" cy="830997"/>
          </a:xfrm>
          <a:prstGeom prst="rect">
            <a:avLst/>
          </a:prstGeom>
          <a:noFill/>
        </p:spPr>
        <p:txBody>
          <a:bodyPr wrap="square">
            <a:spAutoFit/>
          </a:bodyPr>
          <a:lstStyle/>
          <a:p>
            <a:r>
              <a:rPr lang="en-GB" sz="1200" dirty="0"/>
              <a:t>Ingredients falls in same cluster are similar to each other based on their sales value. Therefore, the customer bought ‘Apple pie’ flavour might be interested in other flavours such as ‘Lemon Blueberry’, ‘Tropical Punch’, ‘Key Lime Pie’, ‘Coconut Almond Joy’, ‘Coconut Cream’. </a:t>
            </a:r>
          </a:p>
        </p:txBody>
      </p:sp>
      <p:sp>
        <p:nvSpPr>
          <p:cNvPr id="16" name="TextBox 15">
            <a:extLst>
              <a:ext uri="{FF2B5EF4-FFF2-40B4-BE49-F238E27FC236}">
                <a16:creationId xmlns:a16="http://schemas.microsoft.com/office/drawing/2014/main" id="{5E56501F-9CF6-75EA-8265-791301D240E4}"/>
              </a:ext>
            </a:extLst>
          </p:cNvPr>
          <p:cNvSpPr txBox="1"/>
          <p:nvPr/>
        </p:nvSpPr>
        <p:spPr>
          <a:xfrm>
            <a:off x="534154" y="950614"/>
            <a:ext cx="4101220" cy="369332"/>
          </a:xfrm>
          <a:prstGeom prst="rect">
            <a:avLst/>
          </a:prstGeom>
          <a:noFill/>
        </p:spPr>
        <p:txBody>
          <a:bodyPr wrap="square" rtlCol="0">
            <a:spAutoFit/>
          </a:bodyPr>
          <a:lstStyle/>
          <a:p>
            <a:r>
              <a:rPr lang="en-GB" b="1" dirty="0"/>
              <a:t>Visualize relationship between flavours</a:t>
            </a:r>
          </a:p>
        </p:txBody>
      </p:sp>
    </p:spTree>
    <p:extLst>
      <p:ext uri="{BB962C8B-B14F-4D97-AF65-F5344CB8AC3E}">
        <p14:creationId xmlns:p14="http://schemas.microsoft.com/office/powerpoint/2010/main" val="316317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62EAAE-49E0-F057-A0FB-1AACDBEC1891}"/>
              </a:ext>
            </a:extLst>
          </p:cNvPr>
          <p:cNvPicPr>
            <a:picLocks noChangeAspect="1"/>
          </p:cNvPicPr>
          <p:nvPr/>
        </p:nvPicPr>
        <p:blipFill>
          <a:blip r:embed="rId2"/>
          <a:stretch>
            <a:fillRect/>
          </a:stretch>
        </p:blipFill>
        <p:spPr>
          <a:xfrm>
            <a:off x="0" y="0"/>
            <a:ext cx="7668285" cy="579422"/>
          </a:xfrm>
          <a:prstGeom prst="rect">
            <a:avLst/>
          </a:prstGeom>
        </p:spPr>
      </p:pic>
      <p:pic>
        <p:nvPicPr>
          <p:cNvPr id="7" name="Picture 6">
            <a:extLst>
              <a:ext uri="{FF2B5EF4-FFF2-40B4-BE49-F238E27FC236}">
                <a16:creationId xmlns:a16="http://schemas.microsoft.com/office/drawing/2014/main" id="{52118EE4-7641-B689-002C-33C5D9EA5486}"/>
              </a:ext>
            </a:extLst>
          </p:cNvPr>
          <p:cNvPicPr>
            <a:picLocks noChangeAspect="1"/>
          </p:cNvPicPr>
          <p:nvPr/>
        </p:nvPicPr>
        <p:blipFill>
          <a:blip r:embed="rId3"/>
          <a:srcRect l="5629" t="8862" r="6455"/>
          <a:stretch/>
        </p:blipFill>
        <p:spPr>
          <a:xfrm>
            <a:off x="5097101" y="754994"/>
            <a:ext cx="2571184" cy="937672"/>
          </a:xfrm>
          <a:prstGeom prst="rect">
            <a:avLst/>
          </a:prstGeom>
        </p:spPr>
      </p:pic>
      <p:sp>
        <p:nvSpPr>
          <p:cNvPr id="8" name="TextBox 7">
            <a:extLst>
              <a:ext uri="{FF2B5EF4-FFF2-40B4-BE49-F238E27FC236}">
                <a16:creationId xmlns:a16="http://schemas.microsoft.com/office/drawing/2014/main" id="{037EE501-09F6-0E5B-78E6-1A71B26FA1A7}"/>
              </a:ext>
            </a:extLst>
          </p:cNvPr>
          <p:cNvSpPr txBox="1"/>
          <p:nvPr/>
        </p:nvSpPr>
        <p:spPr>
          <a:xfrm>
            <a:off x="133663" y="1323334"/>
            <a:ext cx="2770361" cy="369332"/>
          </a:xfrm>
          <a:prstGeom prst="rect">
            <a:avLst/>
          </a:prstGeom>
          <a:noFill/>
        </p:spPr>
        <p:txBody>
          <a:bodyPr wrap="square" rtlCol="0">
            <a:spAutoFit/>
          </a:bodyPr>
          <a:lstStyle/>
          <a:p>
            <a:r>
              <a:rPr lang="en-GB" dirty="0"/>
              <a:t>Location : India/New Delhi</a:t>
            </a:r>
          </a:p>
        </p:txBody>
      </p:sp>
      <p:pic>
        <p:nvPicPr>
          <p:cNvPr id="10" name="Picture 9">
            <a:extLst>
              <a:ext uri="{FF2B5EF4-FFF2-40B4-BE49-F238E27FC236}">
                <a16:creationId xmlns:a16="http://schemas.microsoft.com/office/drawing/2014/main" id="{E337A5AA-7AC2-1C02-A26E-D64389D25379}"/>
              </a:ext>
            </a:extLst>
          </p:cNvPr>
          <p:cNvPicPr>
            <a:picLocks noChangeAspect="1"/>
          </p:cNvPicPr>
          <p:nvPr/>
        </p:nvPicPr>
        <p:blipFill>
          <a:blip r:embed="rId4"/>
          <a:srcRect l="8326" t="17312" r="11736"/>
          <a:stretch/>
        </p:blipFill>
        <p:spPr>
          <a:xfrm>
            <a:off x="247978" y="2080461"/>
            <a:ext cx="4972745" cy="819219"/>
          </a:xfrm>
          <a:prstGeom prst="rect">
            <a:avLst/>
          </a:prstGeom>
        </p:spPr>
      </p:pic>
      <p:pic>
        <p:nvPicPr>
          <p:cNvPr id="12" name="Picture 11">
            <a:extLst>
              <a:ext uri="{FF2B5EF4-FFF2-40B4-BE49-F238E27FC236}">
                <a16:creationId xmlns:a16="http://schemas.microsoft.com/office/drawing/2014/main" id="{AB3B67BB-D299-2019-750D-554227D62C06}"/>
              </a:ext>
            </a:extLst>
          </p:cNvPr>
          <p:cNvPicPr>
            <a:picLocks noChangeAspect="1"/>
          </p:cNvPicPr>
          <p:nvPr/>
        </p:nvPicPr>
        <p:blipFill>
          <a:blip r:embed="rId5"/>
          <a:stretch>
            <a:fillRect/>
          </a:stretch>
        </p:blipFill>
        <p:spPr>
          <a:xfrm>
            <a:off x="133663" y="2918143"/>
            <a:ext cx="5087060" cy="1409897"/>
          </a:xfrm>
          <a:prstGeom prst="rect">
            <a:avLst/>
          </a:prstGeom>
        </p:spPr>
      </p:pic>
      <p:pic>
        <p:nvPicPr>
          <p:cNvPr id="14" name="Picture 13">
            <a:extLst>
              <a:ext uri="{FF2B5EF4-FFF2-40B4-BE49-F238E27FC236}">
                <a16:creationId xmlns:a16="http://schemas.microsoft.com/office/drawing/2014/main" id="{45D24B66-D0C2-8A6B-1A98-2F3DB8E86DAF}"/>
              </a:ext>
            </a:extLst>
          </p:cNvPr>
          <p:cNvPicPr>
            <a:picLocks noChangeAspect="1"/>
          </p:cNvPicPr>
          <p:nvPr/>
        </p:nvPicPr>
        <p:blipFill>
          <a:blip r:embed="rId6"/>
          <a:stretch>
            <a:fillRect/>
          </a:stretch>
        </p:blipFill>
        <p:spPr>
          <a:xfrm>
            <a:off x="133663" y="4364965"/>
            <a:ext cx="4972744" cy="2343477"/>
          </a:xfrm>
          <a:prstGeom prst="rect">
            <a:avLst/>
          </a:prstGeom>
        </p:spPr>
      </p:pic>
      <p:sp>
        <p:nvSpPr>
          <p:cNvPr id="15" name="TextBox 14">
            <a:extLst>
              <a:ext uri="{FF2B5EF4-FFF2-40B4-BE49-F238E27FC236}">
                <a16:creationId xmlns:a16="http://schemas.microsoft.com/office/drawing/2014/main" id="{1275E71F-60F6-155B-862D-00D8D23D3B2D}"/>
              </a:ext>
            </a:extLst>
          </p:cNvPr>
          <p:cNvSpPr txBox="1"/>
          <p:nvPr/>
        </p:nvSpPr>
        <p:spPr>
          <a:xfrm>
            <a:off x="247978" y="766712"/>
            <a:ext cx="4101220" cy="369332"/>
          </a:xfrm>
          <a:prstGeom prst="rect">
            <a:avLst/>
          </a:prstGeom>
          <a:noFill/>
        </p:spPr>
        <p:txBody>
          <a:bodyPr wrap="square" rtlCol="0">
            <a:spAutoFit/>
          </a:bodyPr>
          <a:lstStyle/>
          <a:p>
            <a:r>
              <a:rPr lang="en-GB" b="1" dirty="0"/>
              <a:t>Overview stock quantity and cost</a:t>
            </a:r>
          </a:p>
        </p:txBody>
      </p:sp>
      <p:pic>
        <p:nvPicPr>
          <p:cNvPr id="17" name="Picture 16">
            <a:extLst>
              <a:ext uri="{FF2B5EF4-FFF2-40B4-BE49-F238E27FC236}">
                <a16:creationId xmlns:a16="http://schemas.microsoft.com/office/drawing/2014/main" id="{F306E25F-26AA-6376-1CC7-4AADFB0A866D}"/>
              </a:ext>
            </a:extLst>
          </p:cNvPr>
          <p:cNvPicPr>
            <a:picLocks noChangeAspect="1"/>
          </p:cNvPicPr>
          <p:nvPr/>
        </p:nvPicPr>
        <p:blipFill>
          <a:blip r:embed="rId7"/>
          <a:srcRect r="50000"/>
          <a:stretch/>
        </p:blipFill>
        <p:spPr>
          <a:xfrm>
            <a:off x="8996133" y="935919"/>
            <a:ext cx="2996031" cy="2619741"/>
          </a:xfrm>
          <a:prstGeom prst="rect">
            <a:avLst/>
          </a:prstGeom>
        </p:spPr>
      </p:pic>
      <p:sp>
        <p:nvSpPr>
          <p:cNvPr id="18" name="TextBox 17">
            <a:extLst>
              <a:ext uri="{FF2B5EF4-FFF2-40B4-BE49-F238E27FC236}">
                <a16:creationId xmlns:a16="http://schemas.microsoft.com/office/drawing/2014/main" id="{7EB9A55E-DDAF-0C4B-479C-59532C66A3D4}"/>
              </a:ext>
            </a:extLst>
          </p:cNvPr>
          <p:cNvSpPr txBox="1"/>
          <p:nvPr/>
        </p:nvSpPr>
        <p:spPr>
          <a:xfrm>
            <a:off x="8730377" y="428158"/>
            <a:ext cx="3286584" cy="338554"/>
          </a:xfrm>
          <a:prstGeom prst="rect">
            <a:avLst/>
          </a:prstGeom>
          <a:noFill/>
        </p:spPr>
        <p:txBody>
          <a:bodyPr wrap="square" rtlCol="0">
            <a:spAutoFit/>
          </a:bodyPr>
          <a:lstStyle/>
          <a:p>
            <a:r>
              <a:rPr lang="en-GB" sz="1600" dirty="0"/>
              <a:t>Top suppliers in different countries </a:t>
            </a:r>
          </a:p>
        </p:txBody>
      </p:sp>
      <p:pic>
        <p:nvPicPr>
          <p:cNvPr id="20" name="Picture 19">
            <a:extLst>
              <a:ext uri="{FF2B5EF4-FFF2-40B4-BE49-F238E27FC236}">
                <a16:creationId xmlns:a16="http://schemas.microsoft.com/office/drawing/2014/main" id="{6812CE20-53E2-DA68-B4D4-327F00628AA5}"/>
              </a:ext>
            </a:extLst>
          </p:cNvPr>
          <p:cNvPicPr>
            <a:picLocks noChangeAspect="1"/>
          </p:cNvPicPr>
          <p:nvPr/>
        </p:nvPicPr>
        <p:blipFill>
          <a:blip r:embed="rId8"/>
          <a:stretch>
            <a:fillRect/>
          </a:stretch>
        </p:blipFill>
        <p:spPr>
          <a:xfrm>
            <a:off x="7891233" y="4767885"/>
            <a:ext cx="3286584" cy="1019317"/>
          </a:xfrm>
          <a:prstGeom prst="rect">
            <a:avLst/>
          </a:prstGeom>
        </p:spPr>
      </p:pic>
      <p:sp>
        <p:nvSpPr>
          <p:cNvPr id="22" name="TextBox 21">
            <a:extLst>
              <a:ext uri="{FF2B5EF4-FFF2-40B4-BE49-F238E27FC236}">
                <a16:creationId xmlns:a16="http://schemas.microsoft.com/office/drawing/2014/main" id="{C18880F2-57CE-93D3-B5C7-FB5B008CD203}"/>
              </a:ext>
            </a:extLst>
          </p:cNvPr>
          <p:cNvSpPr txBox="1"/>
          <p:nvPr/>
        </p:nvSpPr>
        <p:spPr>
          <a:xfrm>
            <a:off x="7815033" y="4256705"/>
            <a:ext cx="3286584" cy="523220"/>
          </a:xfrm>
          <a:prstGeom prst="rect">
            <a:avLst/>
          </a:prstGeom>
          <a:noFill/>
        </p:spPr>
        <p:txBody>
          <a:bodyPr wrap="square" rtlCol="0">
            <a:spAutoFit/>
          </a:bodyPr>
          <a:lstStyle/>
          <a:p>
            <a:r>
              <a:rPr lang="en-GB" sz="1400" dirty="0"/>
              <a:t>On average customer received their orders 3 days after the due date</a:t>
            </a:r>
          </a:p>
        </p:txBody>
      </p:sp>
    </p:spTree>
    <p:extLst>
      <p:ext uri="{BB962C8B-B14F-4D97-AF65-F5344CB8AC3E}">
        <p14:creationId xmlns:p14="http://schemas.microsoft.com/office/powerpoint/2010/main" val="2235465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B88BD0-EFD9-F8FD-DD62-F029C19FB40A}"/>
              </a:ext>
            </a:extLst>
          </p:cNvPr>
          <p:cNvPicPr>
            <a:picLocks noChangeAspect="1"/>
          </p:cNvPicPr>
          <p:nvPr/>
        </p:nvPicPr>
        <p:blipFill>
          <a:blip r:embed="rId2"/>
          <a:stretch>
            <a:fillRect/>
          </a:stretch>
        </p:blipFill>
        <p:spPr>
          <a:xfrm>
            <a:off x="162723" y="2374224"/>
            <a:ext cx="5706271" cy="2981741"/>
          </a:xfrm>
          <a:prstGeom prst="rect">
            <a:avLst/>
          </a:prstGeom>
        </p:spPr>
      </p:pic>
      <p:sp>
        <p:nvSpPr>
          <p:cNvPr id="8" name="TextBox 7">
            <a:extLst>
              <a:ext uri="{FF2B5EF4-FFF2-40B4-BE49-F238E27FC236}">
                <a16:creationId xmlns:a16="http://schemas.microsoft.com/office/drawing/2014/main" id="{F1458246-064D-151E-794C-6FB102B1EE8C}"/>
              </a:ext>
            </a:extLst>
          </p:cNvPr>
          <p:cNvSpPr txBox="1"/>
          <p:nvPr/>
        </p:nvSpPr>
        <p:spPr>
          <a:xfrm>
            <a:off x="162723" y="1881082"/>
            <a:ext cx="1757363" cy="369332"/>
          </a:xfrm>
          <a:prstGeom prst="rect">
            <a:avLst/>
          </a:prstGeom>
          <a:noFill/>
        </p:spPr>
        <p:txBody>
          <a:bodyPr wrap="square" rtlCol="0">
            <a:spAutoFit/>
          </a:bodyPr>
          <a:lstStyle/>
          <a:p>
            <a:r>
              <a:rPr lang="en-GB" dirty="0"/>
              <a:t>Country : USA</a:t>
            </a:r>
          </a:p>
        </p:txBody>
      </p:sp>
      <p:sp>
        <p:nvSpPr>
          <p:cNvPr id="9" name="TextBox 8">
            <a:extLst>
              <a:ext uri="{FF2B5EF4-FFF2-40B4-BE49-F238E27FC236}">
                <a16:creationId xmlns:a16="http://schemas.microsoft.com/office/drawing/2014/main" id="{34D2B2E8-1006-718A-5372-05CB89466ABD}"/>
              </a:ext>
            </a:extLst>
          </p:cNvPr>
          <p:cNvSpPr txBox="1"/>
          <p:nvPr/>
        </p:nvSpPr>
        <p:spPr>
          <a:xfrm>
            <a:off x="0" y="35819"/>
            <a:ext cx="8724900" cy="923330"/>
          </a:xfrm>
          <a:prstGeom prst="rect">
            <a:avLst/>
          </a:prstGeom>
          <a:solidFill>
            <a:srgbClr val="516F6A"/>
          </a:solidFill>
        </p:spPr>
        <p:txBody>
          <a:bodyPr wrap="square" rtlCol="0">
            <a:spAutoFit/>
          </a:bodyPr>
          <a:lstStyle/>
          <a:p>
            <a:r>
              <a:rPr lang="en-GB" sz="5400" dirty="0">
                <a:solidFill>
                  <a:schemeClr val="bg1">
                    <a:lumMod val="75000"/>
                  </a:schemeClr>
                </a:solidFill>
              </a:rPr>
              <a:t>Supply Chain Optimization</a:t>
            </a:r>
          </a:p>
        </p:txBody>
      </p:sp>
      <p:pic>
        <p:nvPicPr>
          <p:cNvPr id="11" name="Picture 10">
            <a:extLst>
              <a:ext uri="{FF2B5EF4-FFF2-40B4-BE49-F238E27FC236}">
                <a16:creationId xmlns:a16="http://schemas.microsoft.com/office/drawing/2014/main" id="{FA8021E1-81A6-092B-99DD-A96EFB85DB21}"/>
              </a:ext>
            </a:extLst>
          </p:cNvPr>
          <p:cNvPicPr>
            <a:picLocks noChangeAspect="1"/>
          </p:cNvPicPr>
          <p:nvPr/>
        </p:nvPicPr>
        <p:blipFill>
          <a:blip r:embed="rId3"/>
          <a:stretch>
            <a:fillRect/>
          </a:stretch>
        </p:blipFill>
        <p:spPr>
          <a:xfrm>
            <a:off x="6600916" y="2374224"/>
            <a:ext cx="5514884" cy="3702726"/>
          </a:xfrm>
          <a:prstGeom prst="rect">
            <a:avLst/>
          </a:prstGeom>
        </p:spPr>
      </p:pic>
      <p:sp>
        <p:nvSpPr>
          <p:cNvPr id="12" name="TextBox 11">
            <a:extLst>
              <a:ext uri="{FF2B5EF4-FFF2-40B4-BE49-F238E27FC236}">
                <a16:creationId xmlns:a16="http://schemas.microsoft.com/office/drawing/2014/main" id="{04FFADFD-A36D-3748-DC2B-81CFC1DBCDD5}"/>
              </a:ext>
            </a:extLst>
          </p:cNvPr>
          <p:cNvSpPr txBox="1"/>
          <p:nvPr/>
        </p:nvSpPr>
        <p:spPr>
          <a:xfrm>
            <a:off x="8067675" y="1297354"/>
            <a:ext cx="2143125" cy="738664"/>
          </a:xfrm>
          <a:prstGeom prst="rect">
            <a:avLst/>
          </a:prstGeom>
          <a:noFill/>
        </p:spPr>
        <p:txBody>
          <a:bodyPr wrap="square" rtlCol="0">
            <a:spAutoFit/>
          </a:bodyPr>
          <a:lstStyle/>
          <a:p>
            <a:r>
              <a:rPr lang="en-GB" sz="1400" dirty="0"/>
              <a:t>Number of products we will sell based on sales forecast</a:t>
            </a:r>
          </a:p>
        </p:txBody>
      </p:sp>
      <p:cxnSp>
        <p:nvCxnSpPr>
          <p:cNvPr id="14" name="Straight Arrow Connector 13">
            <a:extLst>
              <a:ext uri="{FF2B5EF4-FFF2-40B4-BE49-F238E27FC236}">
                <a16:creationId xmlns:a16="http://schemas.microsoft.com/office/drawing/2014/main" id="{E6751A99-96B1-E4C5-8063-F18FE9DC486F}"/>
              </a:ext>
            </a:extLst>
          </p:cNvPr>
          <p:cNvCxnSpPr>
            <a:stCxn id="12" idx="2"/>
          </p:cNvCxnSpPr>
          <p:nvPr/>
        </p:nvCxnSpPr>
        <p:spPr>
          <a:xfrm flipH="1">
            <a:off x="9139237" y="2036018"/>
            <a:ext cx="1" cy="338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A1606A59-2BBC-B47B-3553-CE111867E60B}"/>
              </a:ext>
            </a:extLst>
          </p:cNvPr>
          <p:cNvPicPr>
            <a:picLocks noChangeAspect="1"/>
          </p:cNvPicPr>
          <p:nvPr/>
        </p:nvPicPr>
        <p:blipFill>
          <a:blip r:embed="rId4"/>
          <a:stretch>
            <a:fillRect/>
          </a:stretch>
        </p:blipFill>
        <p:spPr>
          <a:xfrm>
            <a:off x="2892827" y="1122641"/>
            <a:ext cx="2800741" cy="943107"/>
          </a:xfrm>
          <a:prstGeom prst="rect">
            <a:avLst/>
          </a:prstGeom>
        </p:spPr>
      </p:pic>
    </p:spTree>
    <p:extLst>
      <p:ext uri="{BB962C8B-B14F-4D97-AF65-F5344CB8AC3E}">
        <p14:creationId xmlns:p14="http://schemas.microsoft.com/office/powerpoint/2010/main" val="1889220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B020F-3CF5-96D5-D2E0-4C79F0374636}"/>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F30B31E0-D82F-20A8-11EB-8E5EEA57BFCC}"/>
              </a:ext>
            </a:extLst>
          </p:cNvPr>
          <p:cNvSpPr txBox="1"/>
          <p:nvPr/>
        </p:nvSpPr>
        <p:spPr>
          <a:xfrm>
            <a:off x="0" y="35819"/>
            <a:ext cx="8724900" cy="923330"/>
          </a:xfrm>
          <a:prstGeom prst="rect">
            <a:avLst/>
          </a:prstGeom>
          <a:solidFill>
            <a:srgbClr val="516F6A"/>
          </a:solidFill>
        </p:spPr>
        <p:txBody>
          <a:bodyPr wrap="square" rtlCol="0">
            <a:spAutoFit/>
          </a:bodyPr>
          <a:lstStyle/>
          <a:p>
            <a:r>
              <a:rPr lang="en-GB" sz="5400" dirty="0">
                <a:solidFill>
                  <a:schemeClr val="bg1">
                    <a:lumMod val="75000"/>
                  </a:schemeClr>
                </a:solidFill>
              </a:rPr>
              <a:t>Recommendations</a:t>
            </a:r>
          </a:p>
        </p:txBody>
      </p:sp>
      <p:sp>
        <p:nvSpPr>
          <p:cNvPr id="2" name="TextBox 1">
            <a:extLst>
              <a:ext uri="{FF2B5EF4-FFF2-40B4-BE49-F238E27FC236}">
                <a16:creationId xmlns:a16="http://schemas.microsoft.com/office/drawing/2014/main" id="{A599C152-DD63-82BF-8403-7D931DCAB051}"/>
              </a:ext>
            </a:extLst>
          </p:cNvPr>
          <p:cNvSpPr txBox="1"/>
          <p:nvPr/>
        </p:nvSpPr>
        <p:spPr>
          <a:xfrm>
            <a:off x="362139" y="1348966"/>
            <a:ext cx="10176095" cy="2862322"/>
          </a:xfrm>
          <a:prstGeom prst="rect">
            <a:avLst/>
          </a:prstGeom>
          <a:noFill/>
        </p:spPr>
        <p:txBody>
          <a:bodyPr wrap="square" rtlCol="0">
            <a:spAutoFit/>
          </a:bodyPr>
          <a:lstStyle/>
          <a:p>
            <a:endParaRPr lang="en-GB" dirty="0"/>
          </a:p>
          <a:p>
            <a:pPr marL="285750" indent="-285750">
              <a:buFont typeface="Arial" panose="020B0604020202020204" pitchFamily="34" charset="0"/>
              <a:buChar char="•"/>
            </a:pPr>
            <a:r>
              <a:rPr lang="en-GB" dirty="0"/>
              <a:t>To </a:t>
            </a:r>
            <a:r>
              <a:rPr lang="en-GB" dirty="0" err="1"/>
              <a:t>analyze</a:t>
            </a:r>
            <a:r>
              <a:rPr lang="en-GB" dirty="0"/>
              <a:t> the decline in sales across various customer segments, it’s important to examine additional key factors, such as pricing, discounts, market trends etc.</a:t>
            </a:r>
          </a:p>
          <a:p>
            <a:endParaRPr lang="en-GB" dirty="0"/>
          </a:p>
          <a:p>
            <a:pPr marL="285750" indent="-285750">
              <a:buFont typeface="Arial" panose="020B0604020202020204" pitchFamily="34" charset="0"/>
              <a:buChar char="•"/>
            </a:pPr>
            <a:r>
              <a:rPr lang="en-GB" dirty="0" err="1"/>
              <a:t>Flavor</a:t>
            </a:r>
            <a:r>
              <a:rPr lang="en-GB" dirty="0"/>
              <a:t> recommendations can also be enhanced by leveraging recipe data from external sources, helping to identify popular combinations of ingredients and recipes across different regions.</a:t>
            </a:r>
          </a:p>
          <a:p>
            <a:endParaRPr lang="en-GB" dirty="0"/>
          </a:p>
          <a:p>
            <a:pPr marL="285750" indent="-285750">
              <a:buFont typeface="Arial" panose="020B0604020202020204" pitchFamily="34" charset="0"/>
              <a:buChar char="•"/>
            </a:pPr>
            <a:r>
              <a:rPr lang="en-GB" dirty="0"/>
              <a:t>For more accurate predictions, consider implementing advanced forecasting models to achieve better results.</a:t>
            </a:r>
          </a:p>
          <a:p>
            <a:endParaRPr lang="en-GB" dirty="0"/>
          </a:p>
        </p:txBody>
      </p:sp>
    </p:spTree>
    <p:extLst>
      <p:ext uri="{BB962C8B-B14F-4D97-AF65-F5344CB8AC3E}">
        <p14:creationId xmlns:p14="http://schemas.microsoft.com/office/powerpoint/2010/main" val="17081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3BEE-1AA0-5AB8-0722-702B599377F4}"/>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519EE480-2D46-A61B-271F-87A54971FA24}"/>
              </a:ext>
            </a:extLst>
          </p:cNvPr>
          <p:cNvSpPr>
            <a:spLocks noGrp="1"/>
          </p:cNvSpPr>
          <p:nvPr>
            <p:ph idx="1"/>
          </p:nvPr>
        </p:nvSpPr>
        <p:spPr/>
        <p:txBody>
          <a:bodyPr/>
          <a:lstStyle/>
          <a:p>
            <a:r>
              <a:rPr lang="en-GB" dirty="0"/>
              <a:t>Dashboard screenshot</a:t>
            </a:r>
          </a:p>
          <a:p>
            <a:r>
              <a:rPr lang="en-GB" dirty="0"/>
              <a:t>Model schema</a:t>
            </a:r>
          </a:p>
          <a:p>
            <a:r>
              <a:rPr lang="en-GB" dirty="0"/>
              <a:t>Key KPIs</a:t>
            </a:r>
          </a:p>
          <a:p>
            <a:r>
              <a:rPr lang="en-GB" dirty="0"/>
              <a:t>Data analysis</a:t>
            </a:r>
          </a:p>
          <a:p>
            <a:r>
              <a:rPr lang="en-GB" dirty="0"/>
              <a:t>DAX formulas for important KPIs</a:t>
            </a:r>
          </a:p>
          <a:p>
            <a:r>
              <a:rPr lang="en-GB" dirty="0"/>
              <a:t>Business insights </a:t>
            </a:r>
          </a:p>
          <a:p>
            <a:endParaRPr lang="en-GB" dirty="0"/>
          </a:p>
        </p:txBody>
      </p:sp>
    </p:spTree>
    <p:extLst>
      <p:ext uri="{BB962C8B-B14F-4D97-AF65-F5344CB8AC3E}">
        <p14:creationId xmlns:p14="http://schemas.microsoft.com/office/powerpoint/2010/main" val="261441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710827-DD9B-1545-44D0-6E8737402A48}"/>
              </a:ext>
            </a:extLst>
          </p:cNvPr>
          <p:cNvPicPr>
            <a:picLocks noChangeAspect="1"/>
          </p:cNvPicPr>
          <p:nvPr/>
        </p:nvPicPr>
        <p:blipFill>
          <a:blip r:embed="rId2"/>
          <a:stretch>
            <a:fillRect/>
          </a:stretch>
        </p:blipFill>
        <p:spPr>
          <a:xfrm>
            <a:off x="426531" y="887887"/>
            <a:ext cx="10222229" cy="5734076"/>
          </a:xfrm>
          <a:prstGeom prst="rect">
            <a:avLst/>
          </a:prstGeom>
        </p:spPr>
      </p:pic>
      <p:sp>
        <p:nvSpPr>
          <p:cNvPr id="8" name="TextBox 7">
            <a:extLst>
              <a:ext uri="{FF2B5EF4-FFF2-40B4-BE49-F238E27FC236}">
                <a16:creationId xmlns:a16="http://schemas.microsoft.com/office/drawing/2014/main" id="{A0B11026-7628-41F5-C2AC-A09BA7CC36D9}"/>
              </a:ext>
            </a:extLst>
          </p:cNvPr>
          <p:cNvSpPr txBox="1"/>
          <p:nvPr/>
        </p:nvSpPr>
        <p:spPr>
          <a:xfrm>
            <a:off x="426531" y="353085"/>
            <a:ext cx="3621386" cy="523220"/>
          </a:xfrm>
          <a:prstGeom prst="rect">
            <a:avLst/>
          </a:prstGeom>
          <a:noFill/>
        </p:spPr>
        <p:txBody>
          <a:bodyPr wrap="square" rtlCol="0">
            <a:spAutoFit/>
          </a:bodyPr>
          <a:lstStyle/>
          <a:p>
            <a:r>
              <a:rPr lang="en-GB" sz="2800" b="1" dirty="0"/>
              <a:t>Dashboard 1 </a:t>
            </a:r>
          </a:p>
        </p:txBody>
      </p:sp>
    </p:spTree>
    <p:extLst>
      <p:ext uri="{BB962C8B-B14F-4D97-AF65-F5344CB8AC3E}">
        <p14:creationId xmlns:p14="http://schemas.microsoft.com/office/powerpoint/2010/main" val="13717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8F1B8B6-8D7F-0DE7-D1A3-0B70EF26BD28}"/>
              </a:ext>
            </a:extLst>
          </p:cNvPr>
          <p:cNvSpPr txBox="1"/>
          <p:nvPr/>
        </p:nvSpPr>
        <p:spPr>
          <a:xfrm>
            <a:off x="426531" y="353085"/>
            <a:ext cx="3621386" cy="523220"/>
          </a:xfrm>
          <a:prstGeom prst="rect">
            <a:avLst/>
          </a:prstGeom>
          <a:noFill/>
        </p:spPr>
        <p:txBody>
          <a:bodyPr wrap="square" rtlCol="0">
            <a:spAutoFit/>
          </a:bodyPr>
          <a:lstStyle/>
          <a:p>
            <a:r>
              <a:rPr lang="en-GB" sz="2800" b="1" dirty="0"/>
              <a:t>Dashboard 2 </a:t>
            </a:r>
          </a:p>
        </p:txBody>
      </p:sp>
      <p:pic>
        <p:nvPicPr>
          <p:cNvPr id="18" name="Picture 17">
            <a:extLst>
              <a:ext uri="{FF2B5EF4-FFF2-40B4-BE49-F238E27FC236}">
                <a16:creationId xmlns:a16="http://schemas.microsoft.com/office/drawing/2014/main" id="{919E5CA6-0629-90C0-EF2F-1504288B1C94}"/>
              </a:ext>
            </a:extLst>
          </p:cNvPr>
          <p:cNvPicPr>
            <a:picLocks noChangeAspect="1"/>
          </p:cNvPicPr>
          <p:nvPr/>
        </p:nvPicPr>
        <p:blipFill>
          <a:blip r:embed="rId3"/>
          <a:stretch>
            <a:fillRect/>
          </a:stretch>
        </p:blipFill>
        <p:spPr>
          <a:xfrm>
            <a:off x="426531" y="841664"/>
            <a:ext cx="11029950" cy="6101992"/>
          </a:xfrm>
          <a:prstGeom prst="rect">
            <a:avLst/>
          </a:prstGeom>
        </p:spPr>
      </p:pic>
    </p:spTree>
    <p:extLst>
      <p:ext uri="{BB962C8B-B14F-4D97-AF65-F5344CB8AC3E}">
        <p14:creationId xmlns:p14="http://schemas.microsoft.com/office/powerpoint/2010/main" val="396274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832E00-6E10-C292-9DFB-06C71AD236CF}"/>
              </a:ext>
            </a:extLst>
          </p:cNvPr>
          <p:cNvPicPr>
            <a:picLocks noChangeAspect="1"/>
          </p:cNvPicPr>
          <p:nvPr/>
        </p:nvPicPr>
        <p:blipFill>
          <a:blip r:embed="rId2"/>
          <a:stretch>
            <a:fillRect/>
          </a:stretch>
        </p:blipFill>
        <p:spPr>
          <a:xfrm>
            <a:off x="1519291" y="0"/>
            <a:ext cx="10672709" cy="6858000"/>
          </a:xfrm>
          <a:prstGeom prst="rect">
            <a:avLst/>
          </a:prstGeom>
        </p:spPr>
      </p:pic>
      <p:sp>
        <p:nvSpPr>
          <p:cNvPr id="6" name="TextBox 5">
            <a:extLst>
              <a:ext uri="{FF2B5EF4-FFF2-40B4-BE49-F238E27FC236}">
                <a16:creationId xmlns:a16="http://schemas.microsoft.com/office/drawing/2014/main" id="{248D37F4-B5AA-A8CB-FBEE-B4B49BFD5A5E}"/>
              </a:ext>
            </a:extLst>
          </p:cNvPr>
          <p:cNvSpPr txBox="1"/>
          <p:nvPr/>
        </p:nvSpPr>
        <p:spPr>
          <a:xfrm>
            <a:off x="0" y="425513"/>
            <a:ext cx="3621386" cy="523220"/>
          </a:xfrm>
          <a:prstGeom prst="rect">
            <a:avLst/>
          </a:prstGeom>
          <a:noFill/>
        </p:spPr>
        <p:txBody>
          <a:bodyPr wrap="square" rtlCol="0">
            <a:spAutoFit/>
          </a:bodyPr>
          <a:lstStyle/>
          <a:p>
            <a:r>
              <a:rPr lang="en-GB" sz="2800" b="1" dirty="0"/>
              <a:t>Model Schema</a:t>
            </a:r>
          </a:p>
        </p:txBody>
      </p:sp>
    </p:spTree>
    <p:extLst>
      <p:ext uri="{BB962C8B-B14F-4D97-AF65-F5344CB8AC3E}">
        <p14:creationId xmlns:p14="http://schemas.microsoft.com/office/powerpoint/2010/main" val="1798059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817F301-D12B-D2D8-FDC5-D4979195EEC2}"/>
              </a:ext>
            </a:extLst>
          </p:cNvPr>
          <p:cNvGraphicFramePr>
            <a:graphicFrameLocks noGrp="1"/>
          </p:cNvGraphicFramePr>
          <p:nvPr>
            <p:extLst>
              <p:ext uri="{D42A27DB-BD31-4B8C-83A1-F6EECF244321}">
                <p14:modId xmlns:p14="http://schemas.microsoft.com/office/powerpoint/2010/main" val="91358312"/>
              </p:ext>
            </p:extLst>
          </p:nvPr>
        </p:nvGraphicFramePr>
        <p:xfrm>
          <a:off x="2417274" y="1783533"/>
          <a:ext cx="2933323" cy="1828800"/>
        </p:xfrm>
        <a:graphic>
          <a:graphicData uri="http://schemas.openxmlformats.org/drawingml/2006/table">
            <a:tbl>
              <a:tblPr firstRow="1" bandRow="1">
                <a:tableStyleId>{72833802-FEF1-4C79-8D5D-14CF1EAF98D9}</a:tableStyleId>
              </a:tblPr>
              <a:tblGrid>
                <a:gridCol w="2933323">
                  <a:extLst>
                    <a:ext uri="{9D8B030D-6E8A-4147-A177-3AD203B41FA5}">
                      <a16:colId xmlns:a16="http://schemas.microsoft.com/office/drawing/2014/main" val="3724363856"/>
                    </a:ext>
                  </a:extLst>
                </a:gridCol>
              </a:tblGrid>
              <a:tr h="292125">
                <a:tc>
                  <a:txBody>
                    <a:bodyPr/>
                    <a:lstStyle/>
                    <a:p>
                      <a:pPr algn="ctr"/>
                      <a:r>
                        <a:rPr lang="en-GB" dirty="0"/>
                        <a:t>Sales Analysis Dashboard</a:t>
                      </a:r>
                    </a:p>
                  </a:txBody>
                  <a:tcPr/>
                </a:tc>
                <a:extLst>
                  <a:ext uri="{0D108BD9-81ED-4DB2-BD59-A6C34878D82A}">
                    <a16:rowId xmlns:a16="http://schemas.microsoft.com/office/drawing/2014/main" val="807893093"/>
                  </a:ext>
                </a:extLst>
              </a:tr>
              <a:tr h="370840">
                <a:tc>
                  <a:txBody>
                    <a:bodyPr/>
                    <a:lstStyle/>
                    <a:p>
                      <a:pPr algn="ctr"/>
                      <a:r>
                        <a:rPr lang="en-GB" dirty="0"/>
                        <a:t>Sales (in USD)</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Profit (in USD)</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Profit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YoY Sales Growth %</a:t>
                      </a:r>
                    </a:p>
                    <a:p>
                      <a:endParaRPr lang="en-GB" dirty="0"/>
                    </a:p>
                  </a:txBody>
                  <a:tcPr/>
                </a:tc>
                <a:extLst>
                  <a:ext uri="{0D108BD9-81ED-4DB2-BD59-A6C34878D82A}">
                    <a16:rowId xmlns:a16="http://schemas.microsoft.com/office/drawing/2014/main" val="4123840179"/>
                  </a:ext>
                </a:extLst>
              </a:tr>
            </a:tbl>
          </a:graphicData>
        </a:graphic>
      </p:graphicFrame>
      <p:graphicFrame>
        <p:nvGraphicFramePr>
          <p:cNvPr id="5" name="Table 4">
            <a:extLst>
              <a:ext uri="{FF2B5EF4-FFF2-40B4-BE49-F238E27FC236}">
                <a16:creationId xmlns:a16="http://schemas.microsoft.com/office/drawing/2014/main" id="{AA660489-0F96-0063-9C12-9B5ED47BF8E0}"/>
              </a:ext>
            </a:extLst>
          </p:cNvPr>
          <p:cNvGraphicFramePr>
            <a:graphicFrameLocks noGrp="1"/>
          </p:cNvGraphicFramePr>
          <p:nvPr>
            <p:extLst>
              <p:ext uri="{D42A27DB-BD31-4B8C-83A1-F6EECF244321}">
                <p14:modId xmlns:p14="http://schemas.microsoft.com/office/powerpoint/2010/main" val="1431206575"/>
              </p:ext>
            </p:extLst>
          </p:nvPr>
        </p:nvGraphicFramePr>
        <p:xfrm>
          <a:off x="6190894" y="1778453"/>
          <a:ext cx="3867506" cy="1833880"/>
        </p:xfrm>
        <a:graphic>
          <a:graphicData uri="http://schemas.openxmlformats.org/drawingml/2006/table">
            <a:tbl>
              <a:tblPr firstRow="1" bandRow="1">
                <a:tableStyleId>{72833802-FEF1-4C79-8D5D-14CF1EAF98D9}</a:tableStyleId>
              </a:tblPr>
              <a:tblGrid>
                <a:gridCol w="3867506">
                  <a:extLst>
                    <a:ext uri="{9D8B030D-6E8A-4147-A177-3AD203B41FA5}">
                      <a16:colId xmlns:a16="http://schemas.microsoft.com/office/drawing/2014/main" val="3724363856"/>
                    </a:ext>
                  </a:extLst>
                </a:gridCol>
              </a:tblGrid>
              <a:tr h="436069">
                <a:tc>
                  <a:txBody>
                    <a:bodyPr/>
                    <a:lstStyle/>
                    <a:p>
                      <a:pPr algn="ctr"/>
                      <a:r>
                        <a:rPr lang="en-GB" dirty="0"/>
                        <a:t>Stock Analysis Dashboard</a:t>
                      </a:r>
                    </a:p>
                  </a:txBody>
                  <a:tcPr/>
                </a:tc>
                <a:extLst>
                  <a:ext uri="{0D108BD9-81ED-4DB2-BD59-A6C34878D82A}">
                    <a16:rowId xmlns:a16="http://schemas.microsoft.com/office/drawing/2014/main" val="807893093"/>
                  </a:ext>
                </a:extLst>
              </a:tr>
              <a:tr h="1397811">
                <a:tc>
                  <a:txBody>
                    <a:bodyPr/>
                    <a:lstStyle/>
                    <a:p>
                      <a:pPr algn="ctr"/>
                      <a:r>
                        <a:rPr lang="en-GB" dirty="0"/>
                        <a:t>Stock quantity (in </a:t>
                      </a:r>
                      <a:r>
                        <a:rPr lang="en-GB" dirty="0" err="1"/>
                        <a:t>liters</a:t>
                      </a:r>
                      <a:r>
                        <a:rPr lang="en-GB"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Stock cost (in USD)</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Delay in delivery (in days)</a:t>
                      </a:r>
                    </a:p>
                    <a:p>
                      <a:pPr algn="ctr"/>
                      <a:endParaRPr lang="en-GB" dirty="0"/>
                    </a:p>
                  </a:txBody>
                  <a:tcPr/>
                </a:tc>
                <a:extLst>
                  <a:ext uri="{0D108BD9-81ED-4DB2-BD59-A6C34878D82A}">
                    <a16:rowId xmlns:a16="http://schemas.microsoft.com/office/drawing/2014/main" val="4123840179"/>
                  </a:ext>
                </a:extLst>
              </a:tr>
            </a:tbl>
          </a:graphicData>
        </a:graphic>
      </p:graphicFrame>
      <p:sp>
        <p:nvSpPr>
          <p:cNvPr id="6" name="TextBox 5">
            <a:extLst>
              <a:ext uri="{FF2B5EF4-FFF2-40B4-BE49-F238E27FC236}">
                <a16:creationId xmlns:a16="http://schemas.microsoft.com/office/drawing/2014/main" id="{F6A9D0C0-4331-454C-CA79-BA3A71586E15}"/>
              </a:ext>
            </a:extLst>
          </p:cNvPr>
          <p:cNvSpPr txBox="1"/>
          <p:nvPr/>
        </p:nvSpPr>
        <p:spPr>
          <a:xfrm>
            <a:off x="606581" y="606582"/>
            <a:ext cx="4662536" cy="523220"/>
          </a:xfrm>
          <a:prstGeom prst="rect">
            <a:avLst/>
          </a:prstGeom>
          <a:noFill/>
        </p:spPr>
        <p:txBody>
          <a:bodyPr wrap="square" rtlCol="0">
            <a:spAutoFit/>
          </a:bodyPr>
          <a:lstStyle/>
          <a:p>
            <a:r>
              <a:rPr lang="en-GB" sz="2800" b="1" dirty="0"/>
              <a:t>Key Performance Indicators</a:t>
            </a:r>
          </a:p>
        </p:txBody>
      </p:sp>
    </p:spTree>
    <p:extLst>
      <p:ext uri="{BB962C8B-B14F-4D97-AF65-F5344CB8AC3E}">
        <p14:creationId xmlns:p14="http://schemas.microsoft.com/office/powerpoint/2010/main" val="295895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A9760-AD30-BBCB-856D-0474A3F0609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05FAB7F-031F-F6C5-043F-1A6FF226AE66}"/>
              </a:ext>
            </a:extLst>
          </p:cNvPr>
          <p:cNvSpPr txBox="1"/>
          <p:nvPr/>
        </p:nvSpPr>
        <p:spPr>
          <a:xfrm>
            <a:off x="426531" y="353085"/>
            <a:ext cx="3621386" cy="523220"/>
          </a:xfrm>
          <a:prstGeom prst="rect">
            <a:avLst/>
          </a:prstGeom>
          <a:noFill/>
        </p:spPr>
        <p:txBody>
          <a:bodyPr wrap="square" rtlCol="0">
            <a:spAutoFit/>
          </a:bodyPr>
          <a:lstStyle/>
          <a:p>
            <a:r>
              <a:rPr lang="en-GB" sz="2800" b="1" dirty="0"/>
              <a:t>Data Analysis</a:t>
            </a:r>
          </a:p>
        </p:txBody>
      </p:sp>
      <p:sp>
        <p:nvSpPr>
          <p:cNvPr id="13" name="Rectangle 1">
            <a:extLst>
              <a:ext uri="{FF2B5EF4-FFF2-40B4-BE49-F238E27FC236}">
                <a16:creationId xmlns:a16="http://schemas.microsoft.com/office/drawing/2014/main" id="{F99CDDD9-FEA3-F12F-7624-08478789E7A0}"/>
              </a:ext>
            </a:extLst>
          </p:cNvPr>
          <p:cNvSpPr>
            <a:spLocks noChangeArrowheads="1"/>
          </p:cNvSpPr>
          <p:nvPr/>
        </p:nvSpPr>
        <p:spPr bwMode="auto">
          <a:xfrm>
            <a:off x="611485" y="1360290"/>
            <a:ext cx="10351790"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Tool</a:t>
            </a:r>
            <a:r>
              <a:rPr kumimoji="0" lang="en-US" altLang="en-US" sz="1600" b="0" i="0" u="none" strike="noStrike" cap="none" normalizeH="0" baseline="0" dirty="0">
                <a:ln>
                  <a:noFill/>
                </a:ln>
                <a:solidFill>
                  <a:schemeClr val="tx1"/>
                </a:solidFill>
                <a:effectLst/>
                <a:latin typeface="Arial" panose="020B0604020202020204" pitchFamily="34" charset="0"/>
              </a:rPr>
              <a:t>: Power BI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Key Highlights from Data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new </a:t>
            </a:r>
            <a:r>
              <a:rPr kumimoji="0" lang="en-US" altLang="en-US" sz="1600" b="1" i="0" u="none" strike="noStrike" cap="none" normalizeH="0" baseline="0" dirty="0">
                <a:ln>
                  <a:noFill/>
                </a:ln>
                <a:solidFill>
                  <a:schemeClr val="tx1"/>
                </a:solidFill>
                <a:effectLst/>
                <a:latin typeface="Arial" panose="020B0604020202020204" pitchFamily="34" charset="0"/>
              </a:rPr>
              <a:t>‘Date Dim’</a:t>
            </a:r>
            <a:r>
              <a:rPr kumimoji="0" lang="en-US" altLang="en-US" sz="1600" b="0" i="0" u="none" strike="noStrike" cap="none" normalizeH="0" baseline="0" dirty="0">
                <a:ln>
                  <a:noFill/>
                </a:ln>
                <a:solidFill>
                  <a:schemeClr val="tx1"/>
                </a:solidFill>
                <a:effectLst/>
                <a:latin typeface="Arial" panose="020B0604020202020204" pitchFamily="34" charset="0"/>
              </a:rPr>
              <a:t> table was created and linked to other relevant tables.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Key Performance Indicators (KPIs) were calculated using </a:t>
            </a:r>
            <a:r>
              <a:rPr kumimoji="0" lang="en-US" altLang="en-US" sz="1600" b="1" i="0" u="none" strike="noStrike" cap="none" normalizeH="0" baseline="0" dirty="0">
                <a:ln>
                  <a:noFill/>
                </a:ln>
                <a:solidFill>
                  <a:schemeClr val="tx1"/>
                </a:solidFill>
                <a:effectLst/>
                <a:latin typeface="Arial" panose="020B0604020202020204" pitchFamily="34" charset="0"/>
              </a:rPr>
              <a:t>DAX formulas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new </a:t>
            </a:r>
            <a:r>
              <a:rPr kumimoji="0" lang="en-US" altLang="en-US" sz="1600" b="1" i="0" u="none" strike="noStrike" cap="none" normalizeH="0" baseline="0" dirty="0">
                <a:ln>
                  <a:noFill/>
                </a:ln>
                <a:solidFill>
                  <a:schemeClr val="tx1"/>
                </a:solidFill>
                <a:effectLst/>
                <a:latin typeface="Arial" panose="020B0604020202020204" pitchFamily="34" charset="0"/>
              </a:rPr>
              <a:t>Date</a:t>
            </a:r>
            <a:r>
              <a:rPr kumimoji="0" lang="en-US" altLang="en-US" sz="1600" b="0" i="0" u="none" strike="noStrike" cap="none" normalizeH="0" baseline="0" dirty="0">
                <a:ln>
                  <a:noFill/>
                </a:ln>
                <a:solidFill>
                  <a:schemeClr val="tx1"/>
                </a:solidFill>
                <a:effectLst/>
                <a:latin typeface="Arial" panose="020B0604020202020204" pitchFamily="34" charset="0"/>
              </a:rPr>
              <a:t> column was added to the </a:t>
            </a:r>
            <a:r>
              <a:rPr kumimoji="0" lang="en-US" altLang="en-US" sz="1600" b="1" i="0" u="none" strike="noStrike" cap="none" normalizeH="0" baseline="0" dirty="0">
                <a:ln>
                  <a:noFill/>
                </a:ln>
                <a:solidFill>
                  <a:schemeClr val="tx1"/>
                </a:solidFill>
                <a:effectLst/>
                <a:latin typeface="Arial" panose="020B0604020202020204" pitchFamily="34" charset="0"/>
              </a:rPr>
              <a:t>Stock</a:t>
            </a:r>
            <a:r>
              <a:rPr kumimoji="0" lang="en-US" altLang="en-US" sz="1600" b="0" i="0" u="none" strike="noStrike" cap="none" normalizeH="0" baseline="0" dirty="0">
                <a:ln>
                  <a:noFill/>
                </a:ln>
                <a:solidFill>
                  <a:schemeClr val="tx1"/>
                </a:solidFill>
                <a:effectLst/>
                <a:latin typeface="Arial" panose="020B0604020202020204" pitchFamily="34" charset="0"/>
              </a:rPr>
              <a:t> table, derived from the </a:t>
            </a:r>
            <a:r>
              <a:rPr kumimoji="0" lang="en-US" altLang="en-US" sz="1600" b="1" i="0" u="none" strike="noStrike" cap="none" normalizeH="0" baseline="0" dirty="0">
                <a:ln>
                  <a:noFill/>
                </a:ln>
                <a:solidFill>
                  <a:schemeClr val="tx1"/>
                </a:solidFill>
                <a:effectLst/>
                <a:latin typeface="Arial" panose="020B0604020202020204" pitchFamily="34" charset="0"/>
              </a:rPr>
              <a:t>transaction date</a:t>
            </a:r>
            <a:r>
              <a:rPr kumimoji="0" lang="en-US" altLang="en-US" sz="1600" b="0" i="0" u="none" strike="noStrike" cap="none" normalizeH="0" baseline="0" dirty="0">
                <a:ln>
                  <a:noFill/>
                </a:ln>
                <a:solidFill>
                  <a:schemeClr val="tx1"/>
                </a:solidFill>
                <a:effectLst/>
                <a:latin typeface="Arial" panose="020B0604020202020204" pitchFamily="34" charset="0"/>
              </a:rPr>
              <a:t> in the </a:t>
            </a:r>
            <a:r>
              <a:rPr kumimoji="0" lang="en-US" altLang="en-US" sz="1600" b="1" i="0" u="none" strike="noStrike" cap="none" normalizeH="0" baseline="0" dirty="0" err="1">
                <a:ln>
                  <a:noFill/>
                </a:ln>
                <a:solidFill>
                  <a:schemeClr val="tx1"/>
                </a:solidFill>
                <a:effectLst/>
                <a:latin typeface="Arial" panose="020B0604020202020204" pitchFamily="34" charset="0"/>
              </a:rPr>
              <a:t>Sales_Transaction</a:t>
            </a:r>
            <a:r>
              <a:rPr kumimoji="0" lang="en-US" altLang="en-US" sz="1600" b="0" i="0" u="none" strike="noStrike" cap="none" normalizeH="0" baseline="0" dirty="0">
                <a:ln>
                  <a:noFill/>
                </a:ln>
                <a:solidFill>
                  <a:schemeClr val="tx1"/>
                </a:solidFill>
                <a:effectLst/>
                <a:latin typeface="Arial" panose="020B0604020202020204" pitchFamily="34" charset="0"/>
              </a:rPr>
              <a:t> table. The two tables were then joined using </a:t>
            </a:r>
            <a:r>
              <a:rPr kumimoji="0" lang="en-US" altLang="en-US" sz="1600" b="1" i="0" u="none" strike="noStrike" cap="none" normalizeH="0" baseline="0" dirty="0" err="1">
                <a:ln>
                  <a:noFill/>
                </a:ln>
                <a:solidFill>
                  <a:schemeClr val="tx1"/>
                </a:solidFill>
                <a:effectLst/>
                <a:latin typeface="Arial" panose="020B0604020202020204" pitchFamily="34" charset="0"/>
              </a:rPr>
              <a:t>flavour_id</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location</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err="1">
                <a:ln>
                  <a:noFill/>
                </a:ln>
                <a:solidFill>
                  <a:schemeClr val="tx1"/>
                </a:solidFill>
                <a:effectLst/>
                <a:latin typeface="Arial" panose="020B0604020202020204" pitchFamily="34" charset="0"/>
              </a:rPr>
              <a:t>location_town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rPr>
              <a:t>Total Cost of Stock</a:t>
            </a:r>
            <a:r>
              <a:rPr kumimoji="0" lang="en-US" altLang="en-US" sz="1600" b="0" i="0" u="none" strike="noStrike" cap="none" normalizeH="0" baseline="0" dirty="0">
                <a:ln>
                  <a:noFill/>
                </a:ln>
                <a:solidFill>
                  <a:schemeClr val="tx1"/>
                </a:solidFill>
                <a:effectLst/>
                <a:latin typeface="Arial" panose="020B0604020202020204" pitchFamily="34" charset="0"/>
              </a:rPr>
              <a:t> was calculated by multiplying </a:t>
            </a:r>
            <a:r>
              <a:rPr kumimoji="0" lang="en-US" altLang="en-US" sz="1600" b="1" i="0" u="none" strike="noStrike" cap="none" normalizeH="0" baseline="0" dirty="0">
                <a:ln>
                  <a:noFill/>
                </a:ln>
                <a:solidFill>
                  <a:schemeClr val="tx1"/>
                </a:solidFill>
                <a:effectLst/>
                <a:latin typeface="Arial" panose="020B0604020202020204" pitchFamily="34" charset="0"/>
              </a:rPr>
              <a:t>Stock Quantity Per Day</a:t>
            </a:r>
            <a:r>
              <a:rPr kumimoji="0" lang="en-US" altLang="en-US" sz="1600" b="0" i="0" u="none" strike="noStrike" cap="none" normalizeH="0" baseline="0" dirty="0">
                <a:ln>
                  <a:noFill/>
                </a:ln>
                <a:solidFill>
                  <a:schemeClr val="tx1"/>
                </a:solidFill>
                <a:effectLst/>
                <a:latin typeface="Arial" panose="020B0604020202020204" pitchFamily="34" charset="0"/>
              </a:rPr>
              <a:t> by </a:t>
            </a:r>
            <a:r>
              <a:rPr kumimoji="0" lang="en-US" altLang="en-US" sz="1600" b="1" i="0" u="none" strike="noStrike" cap="none" normalizeH="0" baseline="0" dirty="0" err="1">
                <a:ln>
                  <a:noFill/>
                </a:ln>
                <a:solidFill>
                  <a:schemeClr val="tx1"/>
                </a:solidFill>
                <a:effectLst/>
                <a:latin typeface="Arial" panose="020B0604020202020204" pitchFamily="34" charset="0"/>
              </a:rPr>
              <a:t>Ingredients.Cost</a:t>
            </a:r>
            <a:r>
              <a:rPr kumimoji="0" lang="en-US" altLang="en-US" sz="1600" b="0" i="0" u="none" strike="noStrike" cap="none" normalizeH="0" baseline="0" dirty="0">
                <a:ln>
                  <a:noFill/>
                </a:ln>
                <a:solidFill>
                  <a:schemeClr val="tx1"/>
                </a:solidFill>
                <a:effectLst/>
                <a:latin typeface="Arial" panose="020B0604020202020204" pitchFamily="34" charset="0"/>
              </a:rPr>
              <a:t>. </a:t>
            </a:r>
          </a:p>
          <a:p>
            <a:pPr lvl="1"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err="1">
                <a:ln>
                  <a:noFill/>
                </a:ln>
                <a:solidFill>
                  <a:schemeClr val="tx1"/>
                </a:solidFill>
                <a:effectLst/>
                <a:latin typeface="Arial" panose="020B0604020202020204" pitchFamily="34" charset="0"/>
              </a:rPr>
              <a:t>Ingredients.Cost</a:t>
            </a:r>
            <a:r>
              <a:rPr kumimoji="0" lang="en-US" altLang="en-US" sz="1600" b="0" i="0" u="none" strike="noStrike" cap="none" normalizeH="0" baseline="0" dirty="0">
                <a:ln>
                  <a:noFill/>
                </a:ln>
                <a:solidFill>
                  <a:schemeClr val="tx1"/>
                </a:solidFill>
                <a:effectLst/>
                <a:latin typeface="Arial" panose="020B0604020202020204" pitchFamily="34" charset="0"/>
              </a:rPr>
              <a:t> column from the </a:t>
            </a:r>
            <a:r>
              <a:rPr kumimoji="0" lang="en-US" altLang="en-US" sz="1600" b="1" i="0" u="none" strike="noStrike" cap="none" normalizeH="0" baseline="0" dirty="0">
                <a:ln>
                  <a:noFill/>
                </a:ln>
                <a:solidFill>
                  <a:schemeClr val="tx1"/>
                </a:solidFill>
                <a:effectLst/>
                <a:latin typeface="Arial" panose="020B0604020202020204" pitchFamily="34" charset="0"/>
              </a:rPr>
              <a:t>Recipe</a:t>
            </a:r>
            <a:r>
              <a:rPr kumimoji="0" lang="en-US" altLang="en-US" sz="1600" b="0" i="0" u="none" strike="noStrike" cap="none" normalizeH="0" baseline="0" dirty="0">
                <a:ln>
                  <a:noFill/>
                </a:ln>
                <a:solidFill>
                  <a:schemeClr val="tx1"/>
                </a:solidFill>
                <a:effectLst/>
                <a:latin typeface="Arial" panose="020B0604020202020204" pitchFamily="34" charset="0"/>
              </a:rPr>
              <a:t> table was integrated into the </a:t>
            </a:r>
            <a:r>
              <a:rPr kumimoji="0" lang="en-US" altLang="en-US" sz="1600" b="1" i="0" u="none" strike="noStrike" cap="none" normalizeH="0" baseline="0" dirty="0">
                <a:ln>
                  <a:noFill/>
                </a:ln>
                <a:solidFill>
                  <a:schemeClr val="tx1"/>
                </a:solidFill>
                <a:effectLst/>
                <a:latin typeface="Arial" panose="020B0604020202020204" pitchFamily="34" charset="0"/>
              </a:rPr>
              <a:t>Stock</a:t>
            </a:r>
            <a:r>
              <a:rPr kumimoji="0" lang="en-US" altLang="en-US" sz="1600" b="0" i="0" u="none" strike="noStrike" cap="none" normalizeH="0" baseline="0" dirty="0">
                <a:ln>
                  <a:noFill/>
                </a:ln>
                <a:solidFill>
                  <a:schemeClr val="tx1"/>
                </a:solidFill>
                <a:effectLst/>
                <a:latin typeface="Arial" panose="020B0604020202020204" pitchFamily="34" charset="0"/>
              </a:rPr>
              <a:t> table using the </a:t>
            </a:r>
            <a:r>
              <a:rPr kumimoji="0" lang="en-US" altLang="en-US" sz="1600" b="1" i="0" u="none" strike="noStrike" cap="none" normalizeH="0" baseline="0" dirty="0">
                <a:ln>
                  <a:noFill/>
                </a:ln>
                <a:solidFill>
                  <a:schemeClr val="tx1"/>
                </a:solidFill>
                <a:effectLst/>
                <a:latin typeface="Arial" panose="020B0604020202020204" pitchFamily="34" charset="0"/>
              </a:rPr>
              <a:t>‘Merged Queries’</a:t>
            </a:r>
            <a:r>
              <a:rPr kumimoji="0" lang="en-US" altLang="en-US" sz="1600" b="0" i="0" u="none" strike="noStrike" cap="none" normalizeH="0" baseline="0" dirty="0">
                <a:ln>
                  <a:noFill/>
                </a:ln>
                <a:solidFill>
                  <a:schemeClr val="tx1"/>
                </a:solidFill>
                <a:effectLst/>
                <a:latin typeface="Arial" panose="020B0604020202020204" pitchFamily="34" charset="0"/>
              </a:rPr>
              <a:t> function in </a:t>
            </a:r>
            <a:r>
              <a:rPr kumimoji="0" lang="en-US" altLang="en-US" sz="1600" b="1" i="0" u="none" strike="noStrike" cap="none" normalizeH="0" baseline="0" dirty="0">
                <a:ln>
                  <a:noFill/>
                </a:ln>
                <a:solidFill>
                  <a:schemeClr val="tx1"/>
                </a:solidFill>
                <a:effectLst/>
                <a:latin typeface="Arial" panose="020B0604020202020204" pitchFamily="34" charset="0"/>
              </a:rPr>
              <a:t>Power Query</a:t>
            </a:r>
            <a:r>
              <a:rPr kumimoji="0" lang="en-US" altLang="en-US" sz="16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Stock Quantity Per Day</a:t>
            </a:r>
            <a:r>
              <a:rPr kumimoji="0" lang="en-US" altLang="en-US" sz="1600" b="0" i="0" u="none" strike="noStrike" cap="none" normalizeH="0" baseline="0" dirty="0">
                <a:ln>
                  <a:noFill/>
                </a:ln>
                <a:solidFill>
                  <a:schemeClr val="tx1"/>
                </a:solidFill>
                <a:effectLst/>
                <a:latin typeface="Arial" panose="020B0604020202020204" pitchFamily="34" charset="0"/>
              </a:rPr>
              <a:t> was calculated as: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Unicode MS"/>
              </a:rPr>
              <a:t>Stock[‘Stock Quantity in Liters’] / 365</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40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C13A38C-C5AA-1071-EA87-BD2C69C57163}"/>
              </a:ext>
            </a:extLst>
          </p:cNvPr>
          <p:cNvPicPr>
            <a:picLocks noChangeAspect="1"/>
          </p:cNvPicPr>
          <p:nvPr/>
        </p:nvPicPr>
        <p:blipFill>
          <a:blip r:embed="rId2"/>
          <a:stretch>
            <a:fillRect/>
          </a:stretch>
        </p:blipFill>
        <p:spPr>
          <a:xfrm>
            <a:off x="902395" y="4886234"/>
            <a:ext cx="2962688" cy="409632"/>
          </a:xfrm>
          <a:prstGeom prst="rect">
            <a:avLst/>
          </a:prstGeom>
        </p:spPr>
      </p:pic>
      <p:pic>
        <p:nvPicPr>
          <p:cNvPr id="8" name="Picture 7">
            <a:extLst>
              <a:ext uri="{FF2B5EF4-FFF2-40B4-BE49-F238E27FC236}">
                <a16:creationId xmlns:a16="http://schemas.microsoft.com/office/drawing/2014/main" id="{5BA93F8D-BC3B-C82A-C0BA-C2AFDF3F8A28}"/>
              </a:ext>
            </a:extLst>
          </p:cNvPr>
          <p:cNvPicPr>
            <a:picLocks noChangeAspect="1"/>
          </p:cNvPicPr>
          <p:nvPr/>
        </p:nvPicPr>
        <p:blipFill>
          <a:blip r:embed="rId3"/>
          <a:stretch>
            <a:fillRect/>
          </a:stretch>
        </p:blipFill>
        <p:spPr>
          <a:xfrm>
            <a:off x="872557" y="1602099"/>
            <a:ext cx="3334215" cy="257211"/>
          </a:xfrm>
          <a:prstGeom prst="rect">
            <a:avLst/>
          </a:prstGeom>
        </p:spPr>
      </p:pic>
      <p:pic>
        <p:nvPicPr>
          <p:cNvPr id="10" name="Picture 9">
            <a:extLst>
              <a:ext uri="{FF2B5EF4-FFF2-40B4-BE49-F238E27FC236}">
                <a16:creationId xmlns:a16="http://schemas.microsoft.com/office/drawing/2014/main" id="{F8422AEB-2D32-5E92-E656-E2E54703898C}"/>
              </a:ext>
            </a:extLst>
          </p:cNvPr>
          <p:cNvPicPr>
            <a:picLocks noChangeAspect="1"/>
          </p:cNvPicPr>
          <p:nvPr/>
        </p:nvPicPr>
        <p:blipFill>
          <a:blip r:embed="rId4"/>
          <a:stretch>
            <a:fillRect/>
          </a:stretch>
        </p:blipFill>
        <p:spPr>
          <a:xfrm>
            <a:off x="902395" y="4568761"/>
            <a:ext cx="8164064" cy="314369"/>
          </a:xfrm>
          <a:prstGeom prst="rect">
            <a:avLst/>
          </a:prstGeom>
        </p:spPr>
      </p:pic>
      <p:pic>
        <p:nvPicPr>
          <p:cNvPr id="12" name="Picture 11">
            <a:extLst>
              <a:ext uri="{FF2B5EF4-FFF2-40B4-BE49-F238E27FC236}">
                <a16:creationId xmlns:a16="http://schemas.microsoft.com/office/drawing/2014/main" id="{BF942E33-FEAC-8E30-995A-067A2E517B1E}"/>
              </a:ext>
            </a:extLst>
          </p:cNvPr>
          <p:cNvPicPr>
            <a:picLocks noChangeAspect="1"/>
          </p:cNvPicPr>
          <p:nvPr/>
        </p:nvPicPr>
        <p:blipFill>
          <a:blip r:embed="rId5"/>
          <a:stretch>
            <a:fillRect/>
          </a:stretch>
        </p:blipFill>
        <p:spPr>
          <a:xfrm>
            <a:off x="816658" y="3612354"/>
            <a:ext cx="8335538" cy="428685"/>
          </a:xfrm>
          <a:prstGeom prst="rect">
            <a:avLst/>
          </a:prstGeom>
        </p:spPr>
      </p:pic>
      <p:pic>
        <p:nvPicPr>
          <p:cNvPr id="14" name="Picture 13">
            <a:extLst>
              <a:ext uri="{FF2B5EF4-FFF2-40B4-BE49-F238E27FC236}">
                <a16:creationId xmlns:a16="http://schemas.microsoft.com/office/drawing/2014/main" id="{1C90A28D-EF25-2214-4357-69B5B8245AE1}"/>
              </a:ext>
            </a:extLst>
          </p:cNvPr>
          <p:cNvPicPr>
            <a:picLocks noChangeAspect="1"/>
          </p:cNvPicPr>
          <p:nvPr/>
        </p:nvPicPr>
        <p:blipFill>
          <a:blip r:embed="rId6"/>
          <a:stretch>
            <a:fillRect/>
          </a:stretch>
        </p:blipFill>
        <p:spPr>
          <a:xfrm>
            <a:off x="778598" y="6078609"/>
            <a:ext cx="2810267" cy="390580"/>
          </a:xfrm>
          <a:prstGeom prst="rect">
            <a:avLst/>
          </a:prstGeom>
        </p:spPr>
      </p:pic>
      <p:sp>
        <p:nvSpPr>
          <p:cNvPr id="15" name="TextBox 14">
            <a:extLst>
              <a:ext uri="{FF2B5EF4-FFF2-40B4-BE49-F238E27FC236}">
                <a16:creationId xmlns:a16="http://schemas.microsoft.com/office/drawing/2014/main" id="{69A36AF6-669D-5209-64DB-D34A181218CA}"/>
              </a:ext>
            </a:extLst>
          </p:cNvPr>
          <p:cNvSpPr txBox="1"/>
          <p:nvPr/>
        </p:nvSpPr>
        <p:spPr>
          <a:xfrm>
            <a:off x="426531" y="353085"/>
            <a:ext cx="10193184" cy="523220"/>
          </a:xfrm>
          <a:prstGeom prst="rect">
            <a:avLst/>
          </a:prstGeom>
          <a:noFill/>
        </p:spPr>
        <p:txBody>
          <a:bodyPr wrap="square" rtlCol="0">
            <a:spAutoFit/>
          </a:bodyPr>
          <a:lstStyle/>
          <a:p>
            <a:r>
              <a:rPr lang="en-GB" sz="2800" b="1" dirty="0"/>
              <a:t>DAX formulas for important KPIs : Sales Analysis Dashboard</a:t>
            </a:r>
          </a:p>
        </p:txBody>
      </p:sp>
      <p:sp>
        <p:nvSpPr>
          <p:cNvPr id="17" name="TextBox 16">
            <a:extLst>
              <a:ext uri="{FF2B5EF4-FFF2-40B4-BE49-F238E27FC236}">
                <a16:creationId xmlns:a16="http://schemas.microsoft.com/office/drawing/2014/main" id="{1043BF86-19DE-BD16-FFE1-096C09A2D822}"/>
              </a:ext>
            </a:extLst>
          </p:cNvPr>
          <p:cNvSpPr txBox="1"/>
          <p:nvPr/>
        </p:nvSpPr>
        <p:spPr>
          <a:xfrm>
            <a:off x="778598" y="1179888"/>
            <a:ext cx="1566249" cy="369332"/>
          </a:xfrm>
          <a:prstGeom prst="rect">
            <a:avLst/>
          </a:prstGeom>
          <a:noFill/>
        </p:spPr>
        <p:txBody>
          <a:bodyPr wrap="square" rtlCol="0">
            <a:spAutoFit/>
          </a:bodyPr>
          <a:lstStyle/>
          <a:p>
            <a:r>
              <a:rPr lang="en-GB" b="1" dirty="0"/>
              <a:t>Sales</a:t>
            </a:r>
          </a:p>
        </p:txBody>
      </p:sp>
      <p:pic>
        <p:nvPicPr>
          <p:cNvPr id="19" name="Picture 18">
            <a:extLst>
              <a:ext uri="{FF2B5EF4-FFF2-40B4-BE49-F238E27FC236}">
                <a16:creationId xmlns:a16="http://schemas.microsoft.com/office/drawing/2014/main" id="{14B6B0C9-4CC4-522F-6656-5AAABEA87531}"/>
              </a:ext>
            </a:extLst>
          </p:cNvPr>
          <p:cNvPicPr>
            <a:picLocks noChangeAspect="1"/>
          </p:cNvPicPr>
          <p:nvPr/>
        </p:nvPicPr>
        <p:blipFill>
          <a:blip r:embed="rId7"/>
          <a:stretch>
            <a:fillRect/>
          </a:stretch>
        </p:blipFill>
        <p:spPr>
          <a:xfrm>
            <a:off x="949239" y="1996818"/>
            <a:ext cx="2791215" cy="1200318"/>
          </a:xfrm>
          <a:prstGeom prst="rect">
            <a:avLst/>
          </a:prstGeom>
        </p:spPr>
      </p:pic>
      <p:sp>
        <p:nvSpPr>
          <p:cNvPr id="20" name="TextBox 19">
            <a:extLst>
              <a:ext uri="{FF2B5EF4-FFF2-40B4-BE49-F238E27FC236}">
                <a16:creationId xmlns:a16="http://schemas.microsoft.com/office/drawing/2014/main" id="{3B70162C-87EB-B6D6-2B71-4254D90EC168}"/>
              </a:ext>
            </a:extLst>
          </p:cNvPr>
          <p:cNvSpPr txBox="1"/>
          <p:nvPr/>
        </p:nvSpPr>
        <p:spPr>
          <a:xfrm>
            <a:off x="731753" y="4210215"/>
            <a:ext cx="1566249" cy="369332"/>
          </a:xfrm>
          <a:prstGeom prst="rect">
            <a:avLst/>
          </a:prstGeom>
          <a:noFill/>
        </p:spPr>
        <p:txBody>
          <a:bodyPr wrap="square" rtlCol="0">
            <a:spAutoFit/>
          </a:bodyPr>
          <a:lstStyle/>
          <a:p>
            <a:r>
              <a:rPr lang="en-GB" b="1" dirty="0"/>
              <a:t>Profits</a:t>
            </a:r>
          </a:p>
        </p:txBody>
      </p:sp>
      <p:sp>
        <p:nvSpPr>
          <p:cNvPr id="21" name="TextBox 20">
            <a:extLst>
              <a:ext uri="{FF2B5EF4-FFF2-40B4-BE49-F238E27FC236}">
                <a16:creationId xmlns:a16="http://schemas.microsoft.com/office/drawing/2014/main" id="{33838437-7E33-77AF-26DB-7585B0B66944}"/>
              </a:ext>
            </a:extLst>
          </p:cNvPr>
          <p:cNvSpPr txBox="1"/>
          <p:nvPr/>
        </p:nvSpPr>
        <p:spPr>
          <a:xfrm>
            <a:off x="731752" y="5665873"/>
            <a:ext cx="1566249" cy="369332"/>
          </a:xfrm>
          <a:prstGeom prst="rect">
            <a:avLst/>
          </a:prstGeom>
          <a:noFill/>
        </p:spPr>
        <p:txBody>
          <a:bodyPr wrap="square" rtlCol="0">
            <a:spAutoFit/>
          </a:bodyPr>
          <a:lstStyle/>
          <a:p>
            <a:r>
              <a:rPr lang="en-GB" b="1" dirty="0"/>
              <a:t>Profit Margin</a:t>
            </a:r>
          </a:p>
        </p:txBody>
      </p:sp>
      <p:sp>
        <p:nvSpPr>
          <p:cNvPr id="22" name="TextBox 21">
            <a:extLst>
              <a:ext uri="{FF2B5EF4-FFF2-40B4-BE49-F238E27FC236}">
                <a16:creationId xmlns:a16="http://schemas.microsoft.com/office/drawing/2014/main" id="{C2C5882B-C632-1E7B-0F88-2CD498F81383}"/>
              </a:ext>
            </a:extLst>
          </p:cNvPr>
          <p:cNvSpPr txBox="1"/>
          <p:nvPr/>
        </p:nvSpPr>
        <p:spPr>
          <a:xfrm>
            <a:off x="872557" y="3212402"/>
            <a:ext cx="2353125" cy="369332"/>
          </a:xfrm>
          <a:prstGeom prst="rect">
            <a:avLst/>
          </a:prstGeom>
          <a:noFill/>
        </p:spPr>
        <p:txBody>
          <a:bodyPr wrap="square" rtlCol="0">
            <a:spAutoFit/>
          </a:bodyPr>
          <a:lstStyle/>
          <a:p>
            <a:r>
              <a:rPr lang="en-GB" b="1" dirty="0"/>
              <a:t>YoY Sales Growth %</a:t>
            </a:r>
          </a:p>
        </p:txBody>
      </p:sp>
    </p:spTree>
    <p:extLst>
      <p:ext uri="{BB962C8B-B14F-4D97-AF65-F5344CB8AC3E}">
        <p14:creationId xmlns:p14="http://schemas.microsoft.com/office/powerpoint/2010/main" val="5686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0F48C2-59A7-4633-2990-F5256935EFC8}"/>
              </a:ext>
            </a:extLst>
          </p:cNvPr>
          <p:cNvSpPr txBox="1"/>
          <p:nvPr/>
        </p:nvSpPr>
        <p:spPr>
          <a:xfrm>
            <a:off x="426531" y="353085"/>
            <a:ext cx="10193184" cy="523220"/>
          </a:xfrm>
          <a:prstGeom prst="rect">
            <a:avLst/>
          </a:prstGeom>
          <a:noFill/>
        </p:spPr>
        <p:txBody>
          <a:bodyPr wrap="square" rtlCol="0">
            <a:spAutoFit/>
          </a:bodyPr>
          <a:lstStyle/>
          <a:p>
            <a:r>
              <a:rPr lang="en-GB" sz="2800" b="1" dirty="0"/>
              <a:t>DAX formulas for important KPIs : Stock Analysis Dashboard</a:t>
            </a:r>
          </a:p>
        </p:txBody>
      </p:sp>
      <p:pic>
        <p:nvPicPr>
          <p:cNvPr id="8" name="Picture 7">
            <a:extLst>
              <a:ext uri="{FF2B5EF4-FFF2-40B4-BE49-F238E27FC236}">
                <a16:creationId xmlns:a16="http://schemas.microsoft.com/office/drawing/2014/main" id="{9E710DE6-44B9-09CE-1CA6-42A1BC2D0210}"/>
              </a:ext>
            </a:extLst>
          </p:cNvPr>
          <p:cNvPicPr>
            <a:picLocks noChangeAspect="1"/>
          </p:cNvPicPr>
          <p:nvPr/>
        </p:nvPicPr>
        <p:blipFill>
          <a:blip r:embed="rId2"/>
          <a:stretch>
            <a:fillRect/>
          </a:stretch>
        </p:blipFill>
        <p:spPr>
          <a:xfrm>
            <a:off x="633085" y="4952422"/>
            <a:ext cx="5125165" cy="1047896"/>
          </a:xfrm>
          <a:prstGeom prst="rect">
            <a:avLst/>
          </a:prstGeom>
        </p:spPr>
      </p:pic>
      <p:pic>
        <p:nvPicPr>
          <p:cNvPr id="12" name="Picture 11">
            <a:extLst>
              <a:ext uri="{FF2B5EF4-FFF2-40B4-BE49-F238E27FC236}">
                <a16:creationId xmlns:a16="http://schemas.microsoft.com/office/drawing/2014/main" id="{700818E0-37BC-6290-28ED-4E3EBCD4B000}"/>
              </a:ext>
            </a:extLst>
          </p:cNvPr>
          <p:cNvPicPr>
            <a:picLocks noChangeAspect="1"/>
          </p:cNvPicPr>
          <p:nvPr/>
        </p:nvPicPr>
        <p:blipFill>
          <a:blip r:embed="rId3"/>
          <a:stretch>
            <a:fillRect/>
          </a:stretch>
        </p:blipFill>
        <p:spPr>
          <a:xfrm>
            <a:off x="633085" y="2839706"/>
            <a:ext cx="6401693" cy="266737"/>
          </a:xfrm>
          <a:prstGeom prst="rect">
            <a:avLst/>
          </a:prstGeom>
        </p:spPr>
      </p:pic>
      <p:pic>
        <p:nvPicPr>
          <p:cNvPr id="16" name="Picture 15">
            <a:extLst>
              <a:ext uri="{FF2B5EF4-FFF2-40B4-BE49-F238E27FC236}">
                <a16:creationId xmlns:a16="http://schemas.microsoft.com/office/drawing/2014/main" id="{220B8A41-057F-4C9B-7068-046BE7174765}"/>
              </a:ext>
            </a:extLst>
          </p:cNvPr>
          <p:cNvPicPr>
            <a:picLocks noChangeAspect="1"/>
          </p:cNvPicPr>
          <p:nvPr/>
        </p:nvPicPr>
        <p:blipFill>
          <a:blip r:embed="rId4"/>
          <a:stretch>
            <a:fillRect/>
          </a:stretch>
        </p:blipFill>
        <p:spPr>
          <a:xfrm>
            <a:off x="633085" y="1759483"/>
            <a:ext cx="4296375" cy="238158"/>
          </a:xfrm>
          <a:prstGeom prst="rect">
            <a:avLst/>
          </a:prstGeom>
        </p:spPr>
      </p:pic>
      <p:pic>
        <p:nvPicPr>
          <p:cNvPr id="18" name="Picture 17">
            <a:extLst>
              <a:ext uri="{FF2B5EF4-FFF2-40B4-BE49-F238E27FC236}">
                <a16:creationId xmlns:a16="http://schemas.microsoft.com/office/drawing/2014/main" id="{D9C28222-B68B-8582-F41F-CA3FB2BA51EB}"/>
              </a:ext>
            </a:extLst>
          </p:cNvPr>
          <p:cNvPicPr>
            <a:picLocks noChangeAspect="1"/>
          </p:cNvPicPr>
          <p:nvPr/>
        </p:nvPicPr>
        <p:blipFill>
          <a:blip r:embed="rId5"/>
          <a:stretch>
            <a:fillRect/>
          </a:stretch>
        </p:blipFill>
        <p:spPr>
          <a:xfrm>
            <a:off x="633085" y="3831086"/>
            <a:ext cx="7030431" cy="285790"/>
          </a:xfrm>
          <a:prstGeom prst="rect">
            <a:avLst/>
          </a:prstGeom>
        </p:spPr>
      </p:pic>
      <p:sp>
        <p:nvSpPr>
          <p:cNvPr id="19" name="TextBox 18">
            <a:extLst>
              <a:ext uri="{FF2B5EF4-FFF2-40B4-BE49-F238E27FC236}">
                <a16:creationId xmlns:a16="http://schemas.microsoft.com/office/drawing/2014/main" id="{6BF99604-D92D-F816-A2A8-4D594BBB5BC2}"/>
              </a:ext>
            </a:extLst>
          </p:cNvPr>
          <p:cNvSpPr txBox="1"/>
          <p:nvPr/>
        </p:nvSpPr>
        <p:spPr>
          <a:xfrm>
            <a:off x="633085" y="1177411"/>
            <a:ext cx="2193202" cy="369332"/>
          </a:xfrm>
          <a:prstGeom prst="rect">
            <a:avLst/>
          </a:prstGeom>
          <a:noFill/>
        </p:spPr>
        <p:txBody>
          <a:bodyPr wrap="square" rtlCol="0">
            <a:spAutoFit/>
          </a:bodyPr>
          <a:lstStyle/>
          <a:p>
            <a:r>
              <a:rPr lang="en-GB" b="1" dirty="0"/>
              <a:t>Total stock quantity</a:t>
            </a:r>
          </a:p>
        </p:txBody>
      </p:sp>
      <p:sp>
        <p:nvSpPr>
          <p:cNvPr id="20" name="TextBox 19">
            <a:extLst>
              <a:ext uri="{FF2B5EF4-FFF2-40B4-BE49-F238E27FC236}">
                <a16:creationId xmlns:a16="http://schemas.microsoft.com/office/drawing/2014/main" id="{488AAF15-0693-8F71-BAA4-079CEE0E59AC}"/>
              </a:ext>
            </a:extLst>
          </p:cNvPr>
          <p:cNvSpPr txBox="1"/>
          <p:nvPr/>
        </p:nvSpPr>
        <p:spPr>
          <a:xfrm>
            <a:off x="633085" y="2358873"/>
            <a:ext cx="2193202" cy="369332"/>
          </a:xfrm>
          <a:prstGeom prst="rect">
            <a:avLst/>
          </a:prstGeom>
          <a:noFill/>
        </p:spPr>
        <p:txBody>
          <a:bodyPr wrap="square" rtlCol="0">
            <a:spAutoFit/>
          </a:bodyPr>
          <a:lstStyle/>
          <a:p>
            <a:r>
              <a:rPr lang="en-GB" b="1" dirty="0"/>
              <a:t>Total stock cost</a:t>
            </a:r>
          </a:p>
        </p:txBody>
      </p:sp>
      <p:sp>
        <p:nvSpPr>
          <p:cNvPr id="21" name="TextBox 20">
            <a:extLst>
              <a:ext uri="{FF2B5EF4-FFF2-40B4-BE49-F238E27FC236}">
                <a16:creationId xmlns:a16="http://schemas.microsoft.com/office/drawing/2014/main" id="{B8E0C524-67F6-843F-410E-99F3A86EBF27}"/>
              </a:ext>
            </a:extLst>
          </p:cNvPr>
          <p:cNvSpPr txBox="1"/>
          <p:nvPr/>
        </p:nvSpPr>
        <p:spPr>
          <a:xfrm>
            <a:off x="633085" y="3429000"/>
            <a:ext cx="2193202" cy="369332"/>
          </a:xfrm>
          <a:prstGeom prst="rect">
            <a:avLst/>
          </a:prstGeom>
          <a:noFill/>
        </p:spPr>
        <p:txBody>
          <a:bodyPr wrap="square" rtlCol="0">
            <a:spAutoFit/>
          </a:bodyPr>
          <a:lstStyle/>
          <a:p>
            <a:r>
              <a:rPr lang="en-GB" b="1" dirty="0"/>
              <a:t>Delay in delivery</a:t>
            </a:r>
          </a:p>
        </p:txBody>
      </p:sp>
      <p:sp>
        <p:nvSpPr>
          <p:cNvPr id="22" name="TextBox 21">
            <a:extLst>
              <a:ext uri="{FF2B5EF4-FFF2-40B4-BE49-F238E27FC236}">
                <a16:creationId xmlns:a16="http://schemas.microsoft.com/office/drawing/2014/main" id="{A037A724-3E73-8E5F-49EE-77DF21932105}"/>
              </a:ext>
            </a:extLst>
          </p:cNvPr>
          <p:cNvSpPr txBox="1"/>
          <p:nvPr/>
        </p:nvSpPr>
        <p:spPr>
          <a:xfrm>
            <a:off x="509260" y="4583090"/>
            <a:ext cx="2193202" cy="369332"/>
          </a:xfrm>
          <a:prstGeom prst="rect">
            <a:avLst/>
          </a:prstGeom>
          <a:noFill/>
        </p:spPr>
        <p:txBody>
          <a:bodyPr wrap="square" rtlCol="0">
            <a:spAutoFit/>
          </a:bodyPr>
          <a:lstStyle/>
          <a:p>
            <a:r>
              <a:rPr lang="en-GB" b="1" dirty="0"/>
              <a:t>Top supplier </a:t>
            </a:r>
          </a:p>
        </p:txBody>
      </p:sp>
      <p:pic>
        <p:nvPicPr>
          <p:cNvPr id="28" name="Picture 27">
            <a:extLst>
              <a:ext uri="{FF2B5EF4-FFF2-40B4-BE49-F238E27FC236}">
                <a16:creationId xmlns:a16="http://schemas.microsoft.com/office/drawing/2014/main" id="{BF19531E-EA0E-56AC-A5C9-655D289565BA}"/>
              </a:ext>
            </a:extLst>
          </p:cNvPr>
          <p:cNvPicPr>
            <a:picLocks noChangeAspect="1"/>
          </p:cNvPicPr>
          <p:nvPr/>
        </p:nvPicPr>
        <p:blipFill>
          <a:blip r:embed="rId6"/>
          <a:stretch>
            <a:fillRect/>
          </a:stretch>
        </p:blipFill>
        <p:spPr>
          <a:xfrm>
            <a:off x="600135" y="4116888"/>
            <a:ext cx="4953691" cy="295316"/>
          </a:xfrm>
          <a:prstGeom prst="rect">
            <a:avLst/>
          </a:prstGeom>
        </p:spPr>
      </p:pic>
    </p:spTree>
    <p:extLst>
      <p:ext uri="{BB962C8B-B14F-4D97-AF65-F5344CB8AC3E}">
        <p14:creationId xmlns:p14="http://schemas.microsoft.com/office/powerpoint/2010/main" val="2197721077"/>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727</TotalTime>
  <Words>500</Words>
  <Application>Microsoft Office PowerPoint</Application>
  <PresentationFormat>Widescreen</PresentationFormat>
  <Paragraphs>76</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Arial Unicode MS</vt:lpstr>
      <vt:lpstr>Calibri</vt:lpstr>
      <vt:lpstr>Calibri Light</vt:lpstr>
      <vt:lpstr>Office 2013 - 2022 Theme</vt:lpstr>
      <vt:lpstr>Technical Use Cases</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Prasad, Mridula</dc:creator>
  <cp:lastModifiedBy>Prasad, Mridula</cp:lastModifiedBy>
  <cp:revision>37</cp:revision>
  <dcterms:created xsi:type="dcterms:W3CDTF">2025-02-12T09:29:21Z</dcterms:created>
  <dcterms:modified xsi:type="dcterms:W3CDTF">2025-02-12T21:36:42Z</dcterms:modified>
</cp:coreProperties>
</file>