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Libre Baskerville"/>
      <p:regular r:id="rId32"/>
      <p:bold r:id="rId33"/>
      <p:italic r:id="rId34"/>
    </p:embeddedFont>
    <p:embeddedFont>
      <p:font typeface="Arial Black"/>
      <p:regular r:id="rId35"/>
    </p:embeddedFont>
    <p:embeddedFont>
      <p:font typeface="Comfortaa"/>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LibreBaskerville-bold.fntdata"/><Relationship Id="rId10" Type="http://schemas.openxmlformats.org/officeDocument/2006/relationships/slide" Target="slides/slide6.xml"/><Relationship Id="rId32" Type="http://schemas.openxmlformats.org/officeDocument/2006/relationships/font" Target="fonts/LibreBaskerville-regular.fntdata"/><Relationship Id="rId13" Type="http://schemas.openxmlformats.org/officeDocument/2006/relationships/slide" Target="slides/slide9.xml"/><Relationship Id="rId35" Type="http://schemas.openxmlformats.org/officeDocument/2006/relationships/font" Target="fonts/ArialBlack-regular.fntdata"/><Relationship Id="rId12" Type="http://schemas.openxmlformats.org/officeDocument/2006/relationships/slide" Target="slides/slide8.xml"/><Relationship Id="rId34" Type="http://schemas.openxmlformats.org/officeDocument/2006/relationships/font" Target="fonts/LibreBaskerville-italic.fntdata"/><Relationship Id="rId15" Type="http://schemas.openxmlformats.org/officeDocument/2006/relationships/slide" Target="slides/slide11.xml"/><Relationship Id="rId37" Type="http://schemas.openxmlformats.org/officeDocument/2006/relationships/font" Target="fonts/Comfortaa-bold.fntdata"/><Relationship Id="rId14" Type="http://schemas.openxmlformats.org/officeDocument/2006/relationships/slide" Target="slides/slide10.xml"/><Relationship Id="rId36" Type="http://schemas.openxmlformats.org/officeDocument/2006/relationships/font" Target="fonts/Comfortaa-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47cc5d87f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147cc5d87fc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45908a3c4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145908a3c41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45908a3c4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145908a3c41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5908a3c4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145908a3c41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45908a3c4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145908a3c41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5908a3c4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45908a3c41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45908a3c4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145908a3c41_0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45908a3c4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45908a3c41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45908a3c4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145908a3c41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45908a3c4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145908a3c41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45908a3c4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145908a3c41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45908a3c4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145908a3c41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45908a3c4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145908a3c41_0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45908a3c4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145908a3c41_0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45908a3c4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145908a3c41_0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47cc5d87f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147cc5d87fc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45908a3c4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145908a3c41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45908a3c4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145908a3c41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45908a3c4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145908a3c41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45908a3c4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145908a3c41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p1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82" name="Google Shape;82;p1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0"/>
              </a:spcBef>
              <a:spcAft>
                <a:spcPts val="0"/>
              </a:spcAft>
              <a:buSzPts val="1900"/>
              <a:buChar char="○"/>
              <a:defRPr/>
            </a:lvl2pPr>
            <a:lvl3pPr indent="-349250" lvl="2" marL="1371600" rtl="0" algn="l">
              <a:lnSpc>
                <a:spcPct val="115000"/>
              </a:lnSpc>
              <a:spcBef>
                <a:spcPts val="0"/>
              </a:spcBef>
              <a:spcAft>
                <a:spcPts val="0"/>
              </a:spcAft>
              <a:buSzPts val="1900"/>
              <a:buChar char="■"/>
              <a:defRPr/>
            </a:lvl3pPr>
            <a:lvl4pPr indent="-349250" lvl="3" marL="1828800" rtl="0" algn="l">
              <a:lnSpc>
                <a:spcPct val="115000"/>
              </a:lnSpc>
              <a:spcBef>
                <a:spcPts val="0"/>
              </a:spcBef>
              <a:spcAft>
                <a:spcPts val="0"/>
              </a:spcAft>
              <a:buSzPts val="1900"/>
              <a:buChar char="●"/>
              <a:defRPr/>
            </a:lvl4pPr>
            <a:lvl5pPr indent="-349250" lvl="4" marL="2286000" rtl="0" algn="l">
              <a:lnSpc>
                <a:spcPct val="115000"/>
              </a:lnSpc>
              <a:spcBef>
                <a:spcPts val="0"/>
              </a:spcBef>
              <a:spcAft>
                <a:spcPts val="0"/>
              </a:spcAft>
              <a:buSzPts val="1900"/>
              <a:buChar char="○"/>
              <a:defRPr/>
            </a:lvl5pPr>
            <a:lvl6pPr indent="-349250" lvl="5" marL="2743200" rtl="0" algn="l">
              <a:lnSpc>
                <a:spcPct val="115000"/>
              </a:lnSpc>
              <a:spcBef>
                <a:spcPts val="0"/>
              </a:spcBef>
              <a:spcAft>
                <a:spcPts val="0"/>
              </a:spcAft>
              <a:buSzPts val="1900"/>
              <a:buChar char="■"/>
              <a:defRPr/>
            </a:lvl6pPr>
            <a:lvl7pPr indent="-349250" lvl="6" marL="3200400" rtl="0" algn="l">
              <a:lnSpc>
                <a:spcPct val="115000"/>
              </a:lnSpc>
              <a:spcBef>
                <a:spcPts val="0"/>
              </a:spcBef>
              <a:spcAft>
                <a:spcPts val="0"/>
              </a:spcAft>
              <a:buSzPts val="1900"/>
              <a:buChar char="●"/>
              <a:defRPr/>
            </a:lvl7pPr>
            <a:lvl8pPr indent="-349250" lvl="7" marL="3657600" rtl="0" algn="l">
              <a:lnSpc>
                <a:spcPct val="115000"/>
              </a:lnSpc>
              <a:spcBef>
                <a:spcPts val="0"/>
              </a:spcBef>
              <a:spcAft>
                <a:spcPts val="0"/>
              </a:spcAft>
              <a:buSzPts val="1900"/>
              <a:buChar char="○"/>
              <a:defRPr/>
            </a:lvl8pPr>
            <a:lvl9pPr indent="-349250" lvl="8" marL="4114800" rtl="0" algn="l">
              <a:lnSpc>
                <a:spcPct val="115000"/>
              </a:lnSpc>
              <a:spcBef>
                <a:spcPts val="0"/>
              </a:spcBef>
              <a:spcAft>
                <a:spcPts val="0"/>
              </a:spcAft>
              <a:buSzPts val="1900"/>
              <a:buChar char="■"/>
              <a:defRPr/>
            </a:lvl9pPr>
          </a:lstStyle>
          <a:p/>
        </p:txBody>
      </p:sp>
      <p:sp>
        <p:nvSpPr>
          <p:cNvPr id="83" name="Google Shape;83;p13"/>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0" Type="http://schemas.openxmlformats.org/officeDocument/2006/relationships/hyperlink" Target="https://towardsdatascience.com" TargetMode="External"/><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towardsdatascience.com" TargetMode="External"/><Relationship Id="rId4" Type="http://schemas.openxmlformats.org/officeDocument/2006/relationships/hyperlink" Target="https://towardsdatascience.com" TargetMode="External"/><Relationship Id="rId9" Type="http://schemas.openxmlformats.org/officeDocument/2006/relationships/hyperlink" Target="https://towardsdatascience.com" TargetMode="External"/><Relationship Id="rId5" Type="http://schemas.openxmlformats.org/officeDocument/2006/relationships/hyperlink" Target="https://towardsdatascience.com" TargetMode="External"/><Relationship Id="rId6" Type="http://schemas.openxmlformats.org/officeDocument/2006/relationships/hyperlink" Target="https://towardsdatascience.com" TargetMode="External"/><Relationship Id="rId7" Type="http://schemas.openxmlformats.org/officeDocument/2006/relationships/hyperlink" Target="https://towardsdatascience.com" TargetMode="External"/><Relationship Id="rId8" Type="http://schemas.openxmlformats.org/officeDocument/2006/relationships/hyperlink" Target="https://towardsdatascience.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4"/>
          <p:cNvSpPr txBox="1"/>
          <p:nvPr/>
        </p:nvSpPr>
        <p:spPr>
          <a:xfrm>
            <a:off x="285700" y="1762754"/>
            <a:ext cx="11715900" cy="5013900"/>
          </a:xfrm>
          <a:prstGeom prst="rect">
            <a:avLst/>
          </a:prstGeom>
          <a:noFill/>
          <a:ln>
            <a:noFill/>
          </a:ln>
        </p:spPr>
        <p:txBody>
          <a:bodyPr anchorCtr="0" anchor="t" bIns="45700" lIns="91425" spcFirstLastPara="1" rIns="91425" wrap="square" tIns="45700">
            <a:normAutofit fontScale="32500" lnSpcReduction="20000"/>
          </a:bodyPr>
          <a:lstStyle/>
          <a:p>
            <a:pPr indent="-274320" lvl="0" marL="274320" rtl="0" algn="l">
              <a:lnSpc>
                <a:spcPct val="80000"/>
              </a:lnSpc>
              <a:spcBef>
                <a:spcPts val="0"/>
              </a:spcBef>
              <a:spcAft>
                <a:spcPts val="0"/>
              </a:spcAft>
              <a:buNone/>
            </a:pPr>
            <a:r>
              <a:t/>
            </a:r>
            <a:endParaRPr i="1" sz="1900">
              <a:solidFill>
                <a:srgbClr val="D34817"/>
              </a:solidFill>
              <a:latin typeface="Arial Black"/>
              <a:ea typeface="Arial Black"/>
              <a:cs typeface="Arial Black"/>
              <a:sym typeface="Arial Black"/>
            </a:endParaRPr>
          </a:p>
          <a:p>
            <a:pPr indent="-274320" lvl="0" marL="274320" rtl="0" algn="l">
              <a:lnSpc>
                <a:spcPct val="80000"/>
              </a:lnSpc>
              <a:spcBef>
                <a:spcPts val="580"/>
              </a:spcBef>
              <a:spcAft>
                <a:spcPts val="0"/>
              </a:spcAft>
              <a:buNone/>
            </a:pPr>
            <a:r>
              <a:t/>
            </a:r>
            <a:endParaRPr i="1" sz="1900">
              <a:solidFill>
                <a:srgbClr val="D34817"/>
              </a:solidFill>
              <a:latin typeface="Arial Black"/>
              <a:ea typeface="Arial Black"/>
              <a:cs typeface="Arial Black"/>
              <a:sym typeface="Arial Black"/>
            </a:endParaRPr>
          </a:p>
          <a:p>
            <a:pPr indent="-274320" lvl="0" marL="274320" rtl="0" algn="l">
              <a:lnSpc>
                <a:spcPct val="80000"/>
              </a:lnSpc>
              <a:spcBef>
                <a:spcPts val="580"/>
              </a:spcBef>
              <a:spcAft>
                <a:spcPts val="0"/>
              </a:spcAft>
              <a:buNone/>
            </a:pPr>
            <a:r>
              <a:t/>
            </a:r>
            <a:endParaRPr i="1" sz="1900">
              <a:solidFill>
                <a:srgbClr val="D34817"/>
              </a:solidFill>
              <a:latin typeface="Arial Black"/>
              <a:ea typeface="Arial Black"/>
              <a:cs typeface="Arial Black"/>
              <a:sym typeface="Arial Black"/>
            </a:endParaRPr>
          </a:p>
          <a:p>
            <a:pPr indent="-274320" lvl="0" marL="274320" rtl="0" algn="l">
              <a:lnSpc>
                <a:spcPct val="80000"/>
              </a:lnSpc>
              <a:spcBef>
                <a:spcPts val="580"/>
              </a:spcBef>
              <a:spcAft>
                <a:spcPts val="0"/>
              </a:spcAft>
              <a:buNone/>
            </a:pPr>
            <a:r>
              <a:t/>
            </a:r>
            <a:endParaRPr i="1" sz="2000">
              <a:solidFill>
                <a:srgbClr val="FF9900"/>
              </a:solidFill>
              <a:latin typeface="Arial Black"/>
              <a:ea typeface="Arial Black"/>
              <a:cs typeface="Arial Black"/>
              <a:sym typeface="Arial Black"/>
            </a:endParaRPr>
          </a:p>
          <a:p>
            <a:pPr indent="-274320" lvl="0" marL="274320" rtl="0" algn="l">
              <a:lnSpc>
                <a:spcPct val="80000"/>
              </a:lnSpc>
              <a:spcBef>
                <a:spcPts val="580"/>
              </a:spcBef>
              <a:spcAft>
                <a:spcPts val="0"/>
              </a:spcAft>
              <a:buNone/>
            </a:pPr>
            <a:r>
              <a:rPr b="1" i="1" lang="en-US" sz="2200">
                <a:solidFill>
                  <a:srgbClr val="000000"/>
                </a:solidFill>
                <a:latin typeface="Times New Roman"/>
                <a:ea typeface="Times New Roman"/>
                <a:cs typeface="Times New Roman"/>
                <a:sym typeface="Times New Roman"/>
              </a:rPr>
              <a:t>		</a:t>
            </a:r>
            <a:r>
              <a:rPr b="1" i="1" lang="en-US" sz="9600">
                <a:solidFill>
                  <a:srgbClr val="000000"/>
                </a:solidFill>
                <a:latin typeface="Times New Roman"/>
                <a:ea typeface="Times New Roman"/>
                <a:cs typeface="Times New Roman"/>
                <a:sym typeface="Times New Roman"/>
              </a:rPr>
              <a:t>Presented by</a:t>
            </a:r>
            <a:endParaRPr b="1" i="1" sz="9600">
              <a:solidFill>
                <a:srgbClr val="000000"/>
              </a:solidFill>
              <a:latin typeface="Times New Roman"/>
              <a:ea typeface="Times New Roman"/>
              <a:cs typeface="Times New Roman"/>
              <a:sym typeface="Times New Roman"/>
            </a:endParaRPr>
          </a:p>
          <a:p>
            <a:pPr indent="-274320" lvl="0" marL="274320" rtl="0" algn="l">
              <a:lnSpc>
                <a:spcPct val="80000"/>
              </a:lnSpc>
              <a:spcBef>
                <a:spcPts val="580"/>
              </a:spcBef>
              <a:spcAft>
                <a:spcPts val="0"/>
              </a:spcAft>
              <a:buNone/>
            </a:pPr>
            <a:r>
              <a:rPr b="1" i="1" lang="en-US" sz="9600">
                <a:solidFill>
                  <a:srgbClr val="000000"/>
                </a:solidFill>
                <a:latin typeface="Times New Roman"/>
                <a:ea typeface="Times New Roman"/>
                <a:cs typeface="Times New Roman"/>
                <a:sym typeface="Times New Roman"/>
              </a:rPr>
              <a:t>				Name: </a:t>
            </a:r>
            <a:r>
              <a:rPr b="1" lang="en-US" sz="9600">
                <a:solidFill>
                  <a:srgbClr val="000000"/>
                </a:solidFill>
                <a:latin typeface="Times New Roman"/>
                <a:ea typeface="Times New Roman"/>
                <a:cs typeface="Times New Roman"/>
                <a:sym typeface="Times New Roman"/>
              </a:rPr>
              <a:t>Mridul Barman</a:t>
            </a:r>
            <a:endParaRPr b="1" sz="9600">
              <a:solidFill>
                <a:srgbClr val="000000"/>
              </a:solidFill>
              <a:latin typeface="Times New Roman"/>
              <a:ea typeface="Times New Roman"/>
              <a:cs typeface="Times New Roman"/>
              <a:sym typeface="Times New Roman"/>
            </a:endParaRPr>
          </a:p>
          <a:p>
            <a:pPr indent="-274320" lvl="0" marL="274320" rtl="0" algn="l">
              <a:lnSpc>
                <a:spcPct val="80000"/>
              </a:lnSpc>
              <a:spcBef>
                <a:spcPts val="580"/>
              </a:spcBef>
              <a:spcAft>
                <a:spcPts val="0"/>
              </a:spcAft>
              <a:buNone/>
            </a:pPr>
            <a:r>
              <a:rPr b="1" lang="en-US" sz="9600">
                <a:solidFill>
                  <a:srgbClr val="000000"/>
                </a:solidFill>
                <a:latin typeface="Times New Roman"/>
                <a:ea typeface="Times New Roman"/>
                <a:cs typeface="Times New Roman"/>
                <a:sym typeface="Times New Roman"/>
              </a:rPr>
              <a:t>				</a:t>
            </a:r>
            <a:r>
              <a:rPr lang="en-US" sz="9600">
                <a:solidFill>
                  <a:srgbClr val="000000"/>
                </a:solidFill>
                <a:latin typeface="Times New Roman"/>
                <a:ea typeface="Times New Roman"/>
                <a:cs typeface="Times New Roman"/>
                <a:sym typeface="Times New Roman"/>
              </a:rPr>
              <a:t>Enrollment No.: MCA1965028</a:t>
            </a:r>
            <a:endParaRPr sz="9600">
              <a:solidFill>
                <a:srgbClr val="000000"/>
              </a:solidFill>
              <a:latin typeface="Times New Roman"/>
              <a:ea typeface="Times New Roman"/>
              <a:cs typeface="Times New Roman"/>
              <a:sym typeface="Times New Roman"/>
            </a:endParaRPr>
          </a:p>
          <a:p>
            <a:pPr indent="-274320" lvl="0" marL="274320" rtl="0" algn="l">
              <a:lnSpc>
                <a:spcPct val="80000"/>
              </a:lnSpc>
              <a:spcBef>
                <a:spcPts val="580"/>
              </a:spcBef>
              <a:spcAft>
                <a:spcPts val="0"/>
              </a:spcAft>
              <a:buNone/>
            </a:pPr>
            <a:r>
              <a:rPr lang="en-US" sz="9600">
                <a:solidFill>
                  <a:srgbClr val="000000"/>
                </a:solidFill>
                <a:latin typeface="Times New Roman"/>
                <a:ea typeface="Times New Roman"/>
                <a:cs typeface="Times New Roman"/>
                <a:sym typeface="Times New Roman"/>
              </a:rPr>
              <a:t>				MCA VI Semester</a:t>
            </a:r>
            <a:endParaRPr sz="9600">
              <a:solidFill>
                <a:srgbClr val="000000"/>
              </a:solidFill>
              <a:latin typeface="Times New Roman"/>
              <a:ea typeface="Times New Roman"/>
              <a:cs typeface="Times New Roman"/>
              <a:sym typeface="Times New Roman"/>
            </a:endParaRPr>
          </a:p>
          <a:p>
            <a:pPr indent="-274320" lvl="0" marL="274320" rtl="0" algn="l">
              <a:lnSpc>
                <a:spcPct val="80000"/>
              </a:lnSpc>
              <a:spcBef>
                <a:spcPts val="580"/>
              </a:spcBef>
              <a:spcAft>
                <a:spcPts val="0"/>
              </a:spcAft>
              <a:buNone/>
            </a:pPr>
            <a:r>
              <a:t/>
            </a:r>
            <a:endParaRPr sz="9600">
              <a:latin typeface="Times New Roman"/>
              <a:ea typeface="Times New Roman"/>
              <a:cs typeface="Times New Roman"/>
              <a:sym typeface="Times New Roman"/>
            </a:endParaRPr>
          </a:p>
          <a:p>
            <a:pPr indent="-274320" lvl="0" marL="274320" rtl="0" algn="l">
              <a:lnSpc>
                <a:spcPct val="80000"/>
              </a:lnSpc>
              <a:spcBef>
                <a:spcPts val="580"/>
              </a:spcBef>
              <a:spcAft>
                <a:spcPts val="0"/>
              </a:spcAft>
              <a:buNone/>
            </a:pPr>
            <a:r>
              <a:rPr lang="en-US" sz="9600">
                <a:solidFill>
                  <a:srgbClr val="000000"/>
                </a:solidFill>
                <a:latin typeface="Times New Roman"/>
                <a:ea typeface="Times New Roman"/>
                <a:cs typeface="Times New Roman"/>
                <a:sym typeface="Times New Roman"/>
              </a:rPr>
              <a:t>		</a:t>
            </a:r>
            <a:r>
              <a:rPr b="1" i="1" lang="en-US" sz="9600">
                <a:solidFill>
                  <a:srgbClr val="000000"/>
                </a:solidFill>
                <a:latin typeface="Times New Roman"/>
                <a:ea typeface="Times New Roman"/>
                <a:cs typeface="Times New Roman"/>
                <a:sym typeface="Times New Roman"/>
              </a:rPr>
              <a:t>Under the Supervision of</a:t>
            </a:r>
            <a:endParaRPr sz="9600">
              <a:solidFill>
                <a:srgbClr val="000000"/>
              </a:solidFill>
              <a:latin typeface="Libre Baskerville"/>
              <a:ea typeface="Libre Baskerville"/>
              <a:cs typeface="Libre Baskerville"/>
              <a:sym typeface="Libre Baskerville"/>
            </a:endParaRPr>
          </a:p>
          <a:p>
            <a:pPr indent="-274320" lvl="0" marL="274320" rtl="0" algn="l">
              <a:lnSpc>
                <a:spcPct val="80000"/>
              </a:lnSpc>
              <a:spcBef>
                <a:spcPts val="580"/>
              </a:spcBef>
              <a:spcAft>
                <a:spcPts val="0"/>
              </a:spcAft>
              <a:buNone/>
            </a:pPr>
            <a:r>
              <a:rPr b="1" i="1" lang="en-US" sz="9600">
                <a:solidFill>
                  <a:srgbClr val="000000"/>
                </a:solidFill>
                <a:latin typeface="Times New Roman"/>
                <a:ea typeface="Times New Roman"/>
                <a:cs typeface="Times New Roman"/>
                <a:sym typeface="Times New Roman"/>
              </a:rPr>
              <a:t>                   		</a:t>
            </a:r>
            <a:r>
              <a:rPr b="1" lang="en-US" sz="9600">
                <a:solidFill>
                  <a:srgbClr val="000000"/>
                </a:solidFill>
                <a:latin typeface="Times New Roman"/>
                <a:ea typeface="Times New Roman"/>
                <a:cs typeface="Times New Roman"/>
                <a:sym typeface="Times New Roman"/>
              </a:rPr>
              <a:t>Name of the Guide: Mr. Prakash Chauhan</a:t>
            </a:r>
            <a:endParaRPr sz="9600">
              <a:solidFill>
                <a:srgbClr val="000000"/>
              </a:solidFill>
              <a:latin typeface="Libre Baskerville"/>
              <a:ea typeface="Libre Baskerville"/>
              <a:cs typeface="Libre Baskerville"/>
              <a:sym typeface="Libre Baskerville"/>
            </a:endParaRPr>
          </a:p>
          <a:p>
            <a:pPr indent="-274320" lvl="0" marL="274320" rtl="0" algn="l">
              <a:lnSpc>
                <a:spcPct val="80000"/>
              </a:lnSpc>
              <a:spcBef>
                <a:spcPts val="580"/>
              </a:spcBef>
              <a:spcAft>
                <a:spcPts val="0"/>
              </a:spcAft>
              <a:buNone/>
            </a:pPr>
            <a:r>
              <a:rPr b="1" lang="en-US" sz="9600">
                <a:solidFill>
                  <a:srgbClr val="000000"/>
                </a:solidFill>
                <a:latin typeface="Times New Roman"/>
                <a:ea typeface="Times New Roman"/>
                <a:cs typeface="Times New Roman"/>
                <a:sym typeface="Times New Roman"/>
              </a:rPr>
              <a:t>                   		</a:t>
            </a:r>
            <a:r>
              <a:rPr lang="en-US" sz="9600">
                <a:solidFill>
                  <a:srgbClr val="000000"/>
                </a:solidFill>
                <a:latin typeface="Times New Roman"/>
                <a:ea typeface="Times New Roman"/>
                <a:cs typeface="Times New Roman"/>
                <a:sym typeface="Times New Roman"/>
              </a:rPr>
              <a:t>Designation: Assistant Professor</a:t>
            </a:r>
            <a:endParaRPr sz="9600">
              <a:solidFill>
                <a:srgbClr val="000000"/>
              </a:solidFill>
              <a:latin typeface="Libre Baskerville"/>
              <a:ea typeface="Libre Baskerville"/>
              <a:cs typeface="Libre Baskerville"/>
              <a:sym typeface="Libre Baskerville"/>
            </a:endParaRPr>
          </a:p>
          <a:p>
            <a:pPr indent="-274320" lvl="0" marL="274320" rtl="0" algn="l">
              <a:lnSpc>
                <a:spcPct val="80000"/>
              </a:lnSpc>
              <a:spcBef>
                <a:spcPts val="580"/>
              </a:spcBef>
              <a:spcAft>
                <a:spcPts val="0"/>
              </a:spcAft>
              <a:buNone/>
            </a:pPr>
            <a:r>
              <a:rPr lang="en-US" sz="9600">
                <a:solidFill>
                  <a:srgbClr val="000000"/>
                </a:solidFill>
                <a:latin typeface="Times New Roman"/>
                <a:ea typeface="Times New Roman"/>
                <a:cs typeface="Times New Roman"/>
                <a:sym typeface="Times New Roman"/>
              </a:rPr>
              <a:t>                   		Dept. of Computer Science &amp; IT</a:t>
            </a:r>
            <a:endParaRPr sz="9600">
              <a:solidFill>
                <a:srgbClr val="000000"/>
              </a:solidFill>
              <a:latin typeface="Libre Baskerville"/>
              <a:ea typeface="Libre Baskerville"/>
              <a:cs typeface="Libre Baskerville"/>
              <a:sym typeface="Libre Baskerville"/>
            </a:endParaRPr>
          </a:p>
          <a:p>
            <a:pPr indent="-274320" lvl="0" marL="274320" rtl="0" algn="l">
              <a:lnSpc>
                <a:spcPct val="80000"/>
              </a:lnSpc>
              <a:spcBef>
                <a:spcPts val="580"/>
              </a:spcBef>
              <a:spcAft>
                <a:spcPts val="0"/>
              </a:spcAft>
              <a:buNone/>
            </a:pPr>
            <a:r>
              <a:rPr lang="en-US" sz="9600">
                <a:solidFill>
                  <a:srgbClr val="000000"/>
                </a:solidFill>
                <a:latin typeface="Times New Roman"/>
                <a:ea typeface="Times New Roman"/>
                <a:cs typeface="Times New Roman"/>
                <a:sym typeface="Times New Roman"/>
              </a:rPr>
              <a:t>                            Cotton University, Guwahati-01</a:t>
            </a:r>
            <a:endParaRPr sz="9600">
              <a:solidFill>
                <a:srgbClr val="000000"/>
              </a:solidFill>
              <a:latin typeface="Libre Baskerville"/>
              <a:ea typeface="Libre Baskerville"/>
              <a:cs typeface="Libre Baskerville"/>
              <a:sym typeface="Libre Baskerville"/>
            </a:endParaRPr>
          </a:p>
          <a:p>
            <a:pPr indent="-274320" lvl="0" marL="274320" rtl="0" algn="r">
              <a:lnSpc>
                <a:spcPct val="80000"/>
              </a:lnSpc>
              <a:spcBef>
                <a:spcPts val="580"/>
              </a:spcBef>
              <a:spcAft>
                <a:spcPts val="0"/>
              </a:spcAft>
              <a:buNone/>
            </a:pPr>
            <a:r>
              <a:t/>
            </a:r>
            <a:endParaRPr b="1" sz="9600">
              <a:solidFill>
                <a:srgbClr val="000000"/>
              </a:solidFill>
              <a:latin typeface="Times New Roman"/>
              <a:ea typeface="Times New Roman"/>
              <a:cs typeface="Times New Roman"/>
              <a:sym typeface="Times New Roman"/>
            </a:endParaRPr>
          </a:p>
          <a:p>
            <a:pPr indent="-274320" lvl="0" marL="274320" rtl="0" algn="ctr">
              <a:lnSpc>
                <a:spcPct val="80000"/>
              </a:lnSpc>
              <a:spcBef>
                <a:spcPts val="580"/>
              </a:spcBef>
              <a:spcAft>
                <a:spcPts val="0"/>
              </a:spcAft>
              <a:buNone/>
            </a:pPr>
            <a:r>
              <a:rPr b="1" lang="en-US" sz="9600">
                <a:solidFill>
                  <a:srgbClr val="000000"/>
                </a:solidFill>
                <a:latin typeface="Times New Roman"/>
                <a:ea typeface="Times New Roman"/>
                <a:cs typeface="Times New Roman"/>
                <a:sym typeface="Times New Roman"/>
              </a:rPr>
              <a:t>			</a:t>
            </a:r>
            <a:r>
              <a:rPr b="1" lang="en-US" sz="9600">
                <a:solidFill>
                  <a:srgbClr val="D34817"/>
                </a:solidFill>
                <a:latin typeface="Arial Black"/>
                <a:ea typeface="Arial Black"/>
                <a:cs typeface="Arial Black"/>
                <a:sym typeface="Arial Black"/>
              </a:rPr>
              <a:t>                            </a:t>
            </a:r>
            <a:r>
              <a:rPr b="1" lang="en-US" sz="9600">
                <a:solidFill>
                  <a:srgbClr val="000000"/>
                </a:solidFill>
                <a:latin typeface="Arial Black"/>
                <a:ea typeface="Arial Black"/>
                <a:cs typeface="Arial Black"/>
                <a:sym typeface="Arial Black"/>
              </a:rPr>
              <a:t>Date: 18/08/2022</a:t>
            </a:r>
            <a:endParaRPr b="1" sz="9600">
              <a:solidFill>
                <a:srgbClr val="000000"/>
              </a:solidFill>
              <a:latin typeface="Arial Black"/>
              <a:ea typeface="Arial Black"/>
              <a:cs typeface="Arial Black"/>
              <a:sym typeface="Arial Black"/>
            </a:endParaRPr>
          </a:p>
        </p:txBody>
      </p:sp>
      <p:sp>
        <p:nvSpPr>
          <p:cNvPr id="89" name="Google Shape;89;p14"/>
          <p:cNvSpPr/>
          <p:nvPr/>
        </p:nvSpPr>
        <p:spPr>
          <a:xfrm>
            <a:off x="0" y="118475"/>
            <a:ext cx="12192000" cy="939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FF99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0033CC"/>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0033CC"/>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0033CC"/>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0033CC"/>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1" lang="en-US" sz="2400">
                <a:solidFill>
                  <a:srgbClr val="0033CC"/>
                </a:solidFill>
                <a:latin typeface="Times New Roman"/>
                <a:ea typeface="Times New Roman"/>
                <a:cs typeface="Times New Roman"/>
                <a:sym typeface="Times New Roman"/>
              </a:rPr>
              <a:t>END</a:t>
            </a:r>
            <a:r>
              <a:rPr b="1" i="0" lang="en-US" sz="2400" u="none" cap="none" strike="noStrike">
                <a:solidFill>
                  <a:srgbClr val="0033CC"/>
                </a:solidFill>
                <a:latin typeface="Times New Roman"/>
                <a:ea typeface="Times New Roman"/>
                <a:cs typeface="Times New Roman"/>
                <a:sym typeface="Times New Roman"/>
              </a:rPr>
              <a:t> SEMESTER PROJECT PRESENTATION</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7030A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Black"/>
                <a:ea typeface="Arial Black"/>
                <a:cs typeface="Arial Black"/>
                <a:sym typeface="Arial Black"/>
              </a:rPr>
              <a:t>RTI APPLICATION RECORD KEEPING SYSTEM</a:t>
            </a:r>
            <a:endParaRPr b="1" i="0" sz="3200" u="none" cap="none" strike="noStrike">
              <a:solidFill>
                <a:srgbClr val="000000"/>
              </a:solidFill>
              <a:latin typeface="Arial Black"/>
              <a:ea typeface="Arial Black"/>
              <a:cs typeface="Arial Black"/>
              <a:sym typeface="Arial Black"/>
            </a:endParaRPr>
          </a:p>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009900"/>
                </a:solidFill>
                <a:latin typeface="Arial Black"/>
                <a:ea typeface="Arial Black"/>
                <a:cs typeface="Arial Black"/>
                <a:sym typeface="Arial Black"/>
              </a:rPr>
              <a:t> </a:t>
            </a:r>
            <a:endParaRPr b="0" i="0" sz="900" u="none" cap="none" strike="noStrike">
              <a:solidFill>
                <a:srgbClr val="000000"/>
              </a:solidFill>
              <a:latin typeface="Arial"/>
              <a:ea typeface="Arial"/>
              <a:cs typeface="Arial"/>
              <a:sym typeface="Arial"/>
            </a:endParaRPr>
          </a:p>
        </p:txBody>
      </p:sp>
      <p:pic>
        <p:nvPicPr>
          <p:cNvPr descr="D:\Cotton University\Logo\CU logo.png" id="90" name="Google Shape;90;p14"/>
          <p:cNvPicPr preferRelativeResize="0"/>
          <p:nvPr/>
        </p:nvPicPr>
        <p:blipFill rotWithShape="1">
          <a:blip r:embed="rId3">
            <a:alphaModFix/>
          </a:blip>
          <a:srcRect b="0" l="0" r="0" t="0"/>
          <a:stretch/>
        </p:blipFill>
        <p:spPr>
          <a:xfrm>
            <a:off x="5521408" y="1683990"/>
            <a:ext cx="542533" cy="671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415600" y="193467"/>
            <a:ext cx="11360700" cy="686700"/>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SzPts val="1100"/>
              <a:buNone/>
            </a:pPr>
            <a:r>
              <a:rPr b="1" lang="en-US" sz="3200">
                <a:latin typeface="Arial"/>
                <a:ea typeface="Arial"/>
                <a:cs typeface="Arial"/>
                <a:sym typeface="Arial"/>
              </a:rPr>
              <a:t>User DFD</a:t>
            </a:r>
            <a:r>
              <a:rPr b="1" lang="en-US" sz="3200">
                <a:latin typeface="Arial"/>
                <a:ea typeface="Arial"/>
                <a:cs typeface="Arial"/>
                <a:sym typeface="Arial"/>
              </a:rPr>
              <a:t> of the proposed system</a:t>
            </a:r>
            <a:endParaRPr b="1" sz="3200">
              <a:solidFill>
                <a:srgbClr val="073763"/>
              </a:solidFill>
              <a:latin typeface="Arial"/>
              <a:ea typeface="Arial"/>
              <a:cs typeface="Arial"/>
              <a:sym typeface="Arial"/>
            </a:endParaRPr>
          </a:p>
        </p:txBody>
      </p:sp>
      <p:sp>
        <p:nvSpPr>
          <p:cNvPr id="155" name="Google Shape;155;p23"/>
          <p:cNvSpPr txBox="1"/>
          <p:nvPr>
            <p:ph idx="1" type="body"/>
          </p:nvPr>
        </p:nvSpPr>
        <p:spPr>
          <a:xfrm>
            <a:off x="5149425" y="6233052"/>
            <a:ext cx="1275300" cy="375900"/>
          </a:xfrm>
          <a:prstGeom prst="rect">
            <a:avLst/>
          </a:prstGeom>
          <a:noFill/>
          <a:ln>
            <a:noFill/>
          </a:ln>
        </p:spPr>
        <p:txBody>
          <a:bodyPr anchorCtr="0" anchor="t" bIns="121900" lIns="121900" spcFirstLastPara="1" rIns="121900" wrap="square" tIns="121900">
            <a:normAutofit fontScale="32500" lnSpcReduction="20000"/>
          </a:bodyPr>
          <a:lstStyle/>
          <a:p>
            <a:pPr indent="0" lvl="0" marL="0" rtl="0" algn="l">
              <a:lnSpc>
                <a:spcPct val="115000"/>
              </a:lnSpc>
              <a:spcBef>
                <a:spcPts val="0"/>
              </a:spcBef>
              <a:spcAft>
                <a:spcPts val="1600"/>
              </a:spcAft>
              <a:buSzPct val="85714"/>
              <a:buNone/>
            </a:pPr>
            <a:r>
              <a:rPr lang="en-US"/>
              <a:t>User DFD Diagram</a:t>
            </a:r>
            <a:endParaRPr/>
          </a:p>
        </p:txBody>
      </p:sp>
      <p:pic>
        <p:nvPicPr>
          <p:cNvPr id="156" name="Google Shape;156;p23"/>
          <p:cNvPicPr preferRelativeResize="0"/>
          <p:nvPr/>
        </p:nvPicPr>
        <p:blipFill>
          <a:blip r:embed="rId3">
            <a:alphaModFix/>
          </a:blip>
          <a:stretch>
            <a:fillRect/>
          </a:stretch>
        </p:blipFill>
        <p:spPr>
          <a:xfrm>
            <a:off x="2230525" y="990225"/>
            <a:ext cx="6986326" cy="51353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415600" y="193467"/>
            <a:ext cx="11360700" cy="686700"/>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SzPts val="1100"/>
              <a:buNone/>
            </a:pPr>
            <a:r>
              <a:rPr b="1" lang="en-US" sz="3200">
                <a:latin typeface="Arial"/>
                <a:ea typeface="Arial"/>
                <a:cs typeface="Arial"/>
                <a:sym typeface="Arial"/>
              </a:rPr>
              <a:t>Admin DFD</a:t>
            </a:r>
            <a:r>
              <a:rPr b="1" lang="en-US" sz="3200">
                <a:latin typeface="Arial"/>
                <a:ea typeface="Arial"/>
                <a:cs typeface="Arial"/>
                <a:sym typeface="Arial"/>
              </a:rPr>
              <a:t> of the proposed system</a:t>
            </a:r>
            <a:endParaRPr b="1" sz="3200">
              <a:solidFill>
                <a:srgbClr val="073763"/>
              </a:solidFill>
              <a:latin typeface="Arial"/>
              <a:ea typeface="Arial"/>
              <a:cs typeface="Arial"/>
              <a:sym typeface="Arial"/>
            </a:endParaRPr>
          </a:p>
        </p:txBody>
      </p:sp>
      <p:sp>
        <p:nvSpPr>
          <p:cNvPr id="162" name="Google Shape;162;p24"/>
          <p:cNvSpPr txBox="1"/>
          <p:nvPr>
            <p:ph idx="1" type="body"/>
          </p:nvPr>
        </p:nvSpPr>
        <p:spPr>
          <a:xfrm>
            <a:off x="5149425" y="6233052"/>
            <a:ext cx="1275300" cy="375900"/>
          </a:xfrm>
          <a:prstGeom prst="rect">
            <a:avLst/>
          </a:prstGeom>
          <a:noFill/>
          <a:ln>
            <a:noFill/>
          </a:ln>
        </p:spPr>
        <p:txBody>
          <a:bodyPr anchorCtr="0" anchor="t" bIns="121900" lIns="121900" spcFirstLastPara="1" rIns="121900" wrap="square" tIns="121900">
            <a:normAutofit fontScale="32500" lnSpcReduction="20000"/>
          </a:bodyPr>
          <a:lstStyle/>
          <a:p>
            <a:pPr indent="0" lvl="0" marL="0" rtl="0" algn="l">
              <a:lnSpc>
                <a:spcPct val="115000"/>
              </a:lnSpc>
              <a:spcBef>
                <a:spcPts val="0"/>
              </a:spcBef>
              <a:spcAft>
                <a:spcPts val="1600"/>
              </a:spcAft>
              <a:buSzPct val="85714"/>
              <a:buNone/>
            </a:pPr>
            <a:r>
              <a:rPr lang="en-US"/>
              <a:t>Admin DFD DIagram</a:t>
            </a:r>
            <a:endParaRPr/>
          </a:p>
        </p:txBody>
      </p:sp>
      <p:pic>
        <p:nvPicPr>
          <p:cNvPr id="163" name="Google Shape;163;p24"/>
          <p:cNvPicPr preferRelativeResize="0"/>
          <p:nvPr/>
        </p:nvPicPr>
        <p:blipFill>
          <a:blip r:embed="rId3">
            <a:alphaModFix/>
          </a:blip>
          <a:stretch>
            <a:fillRect/>
          </a:stretch>
        </p:blipFill>
        <p:spPr>
          <a:xfrm>
            <a:off x="2230524" y="1222656"/>
            <a:ext cx="7516052" cy="46026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nvSpPr>
        <p:spPr>
          <a:xfrm>
            <a:off x="510200" y="355950"/>
            <a:ext cx="113430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n-US" sz="3200">
                <a:solidFill>
                  <a:schemeClr val="dk1"/>
                </a:solidFill>
              </a:rPr>
              <a:t>Some Snapshots of the System (User Login)</a:t>
            </a:r>
            <a:endParaRPr b="1" sz="3200">
              <a:solidFill>
                <a:srgbClr val="073763"/>
              </a:solidFill>
            </a:endParaRPr>
          </a:p>
        </p:txBody>
      </p:sp>
      <p:pic>
        <p:nvPicPr>
          <p:cNvPr id="169" name="Google Shape;169;p25"/>
          <p:cNvPicPr preferRelativeResize="0"/>
          <p:nvPr/>
        </p:nvPicPr>
        <p:blipFill>
          <a:blip r:embed="rId3">
            <a:alphaModFix/>
          </a:blip>
          <a:stretch>
            <a:fillRect/>
          </a:stretch>
        </p:blipFill>
        <p:spPr>
          <a:xfrm>
            <a:off x="1334350" y="1146150"/>
            <a:ext cx="9694681" cy="5513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nvSpPr>
        <p:spPr>
          <a:xfrm>
            <a:off x="510200" y="355950"/>
            <a:ext cx="113430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3200">
                <a:solidFill>
                  <a:schemeClr val="dk1"/>
                </a:solidFill>
              </a:rPr>
              <a:t>Some Snapshots of the System (User Home)</a:t>
            </a:r>
            <a:endParaRPr b="1" sz="3200">
              <a:solidFill>
                <a:srgbClr val="073763"/>
              </a:solidFill>
            </a:endParaRPr>
          </a:p>
        </p:txBody>
      </p:sp>
      <p:pic>
        <p:nvPicPr>
          <p:cNvPr id="175" name="Google Shape;175;p26"/>
          <p:cNvPicPr preferRelativeResize="0"/>
          <p:nvPr/>
        </p:nvPicPr>
        <p:blipFill rotWithShape="1">
          <a:blip r:embed="rId3">
            <a:alphaModFix/>
          </a:blip>
          <a:srcRect b="0" l="59" r="59" t="0"/>
          <a:stretch/>
        </p:blipFill>
        <p:spPr>
          <a:xfrm>
            <a:off x="1334350" y="1146150"/>
            <a:ext cx="9694681" cy="5513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nvSpPr>
        <p:spPr>
          <a:xfrm>
            <a:off x="510200" y="355950"/>
            <a:ext cx="113430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3200">
                <a:solidFill>
                  <a:schemeClr val="dk1"/>
                </a:solidFill>
              </a:rPr>
              <a:t>Some Snapshots of the System (User Replies)</a:t>
            </a:r>
            <a:endParaRPr b="1" sz="3200">
              <a:solidFill>
                <a:srgbClr val="073763"/>
              </a:solidFill>
            </a:endParaRPr>
          </a:p>
        </p:txBody>
      </p:sp>
      <p:pic>
        <p:nvPicPr>
          <p:cNvPr id="181" name="Google Shape;181;p27"/>
          <p:cNvPicPr preferRelativeResize="0"/>
          <p:nvPr/>
        </p:nvPicPr>
        <p:blipFill rotWithShape="1">
          <a:blip r:embed="rId3">
            <a:alphaModFix/>
          </a:blip>
          <a:srcRect b="0" l="0" r="0" t="0"/>
          <a:stretch/>
        </p:blipFill>
        <p:spPr>
          <a:xfrm>
            <a:off x="1334350" y="1146150"/>
            <a:ext cx="9694681" cy="5513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nvSpPr>
        <p:spPr>
          <a:xfrm>
            <a:off x="510200" y="355950"/>
            <a:ext cx="113430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3200">
                <a:solidFill>
                  <a:schemeClr val="dk1"/>
                </a:solidFill>
              </a:rPr>
              <a:t>Some Snapshots of the System (New Application Apply)</a:t>
            </a:r>
            <a:endParaRPr b="1" sz="3200">
              <a:solidFill>
                <a:srgbClr val="073763"/>
              </a:solidFill>
            </a:endParaRPr>
          </a:p>
        </p:txBody>
      </p:sp>
      <p:pic>
        <p:nvPicPr>
          <p:cNvPr id="187" name="Google Shape;187;p28"/>
          <p:cNvPicPr preferRelativeResize="0"/>
          <p:nvPr/>
        </p:nvPicPr>
        <p:blipFill rotWithShape="1">
          <a:blip r:embed="rId3">
            <a:alphaModFix/>
          </a:blip>
          <a:srcRect b="0" l="0" r="0" t="0"/>
          <a:stretch/>
        </p:blipFill>
        <p:spPr>
          <a:xfrm>
            <a:off x="1334350" y="1146150"/>
            <a:ext cx="9694681" cy="5513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nvSpPr>
        <p:spPr>
          <a:xfrm>
            <a:off x="510200" y="355950"/>
            <a:ext cx="11343000" cy="68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3600">
                <a:solidFill>
                  <a:schemeClr val="dk1"/>
                </a:solidFill>
                <a:latin typeface="Calibri"/>
                <a:ea typeface="Calibri"/>
                <a:cs typeface="Calibri"/>
                <a:sym typeface="Calibri"/>
              </a:rPr>
              <a:t>Some Snapshots of the System (Admin Login)</a:t>
            </a:r>
            <a:endParaRPr sz="4400">
              <a:solidFill>
                <a:srgbClr val="073763"/>
              </a:solidFill>
              <a:latin typeface="Comfortaa"/>
              <a:ea typeface="Comfortaa"/>
              <a:cs typeface="Comfortaa"/>
              <a:sym typeface="Comfortaa"/>
            </a:endParaRPr>
          </a:p>
        </p:txBody>
      </p:sp>
      <p:pic>
        <p:nvPicPr>
          <p:cNvPr id="193" name="Google Shape;193;p29"/>
          <p:cNvPicPr preferRelativeResize="0"/>
          <p:nvPr/>
        </p:nvPicPr>
        <p:blipFill rotWithShape="1">
          <a:blip r:embed="rId3">
            <a:alphaModFix/>
          </a:blip>
          <a:srcRect b="0" l="59" r="59" t="0"/>
          <a:stretch/>
        </p:blipFill>
        <p:spPr>
          <a:xfrm>
            <a:off x="1334350" y="1146150"/>
            <a:ext cx="9694681" cy="5513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nvSpPr>
        <p:spPr>
          <a:xfrm>
            <a:off x="510200" y="355950"/>
            <a:ext cx="113430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3200">
                <a:solidFill>
                  <a:schemeClr val="dk1"/>
                </a:solidFill>
              </a:rPr>
              <a:t>Some Snapshots of the System (Admin Home)</a:t>
            </a:r>
            <a:endParaRPr b="1" sz="3200">
              <a:solidFill>
                <a:srgbClr val="073763"/>
              </a:solidFill>
            </a:endParaRPr>
          </a:p>
        </p:txBody>
      </p:sp>
      <p:pic>
        <p:nvPicPr>
          <p:cNvPr id="199" name="Google Shape;199;p30"/>
          <p:cNvPicPr preferRelativeResize="0"/>
          <p:nvPr/>
        </p:nvPicPr>
        <p:blipFill rotWithShape="1">
          <a:blip r:embed="rId3">
            <a:alphaModFix/>
          </a:blip>
          <a:srcRect b="0" l="0" r="0" t="0"/>
          <a:stretch/>
        </p:blipFill>
        <p:spPr>
          <a:xfrm>
            <a:off x="1334350" y="1146150"/>
            <a:ext cx="9694681" cy="5513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nvSpPr>
        <p:spPr>
          <a:xfrm>
            <a:off x="510200" y="355950"/>
            <a:ext cx="113430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3200">
                <a:solidFill>
                  <a:schemeClr val="dk1"/>
                </a:solidFill>
              </a:rPr>
              <a:t>Some Snapshots of the System (Admin Send Reply)</a:t>
            </a:r>
            <a:endParaRPr b="1" sz="3200">
              <a:solidFill>
                <a:srgbClr val="073763"/>
              </a:solidFill>
            </a:endParaRPr>
          </a:p>
        </p:txBody>
      </p:sp>
      <p:pic>
        <p:nvPicPr>
          <p:cNvPr id="205" name="Google Shape;205;p31"/>
          <p:cNvPicPr preferRelativeResize="0"/>
          <p:nvPr/>
        </p:nvPicPr>
        <p:blipFill rotWithShape="1">
          <a:blip r:embed="rId3">
            <a:alphaModFix/>
          </a:blip>
          <a:srcRect b="0" l="179" r="189" t="0"/>
          <a:stretch/>
        </p:blipFill>
        <p:spPr>
          <a:xfrm>
            <a:off x="1334350" y="1146150"/>
            <a:ext cx="9694681" cy="55138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nvSpPr>
        <p:spPr>
          <a:xfrm>
            <a:off x="510200" y="355950"/>
            <a:ext cx="113430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3200">
                <a:solidFill>
                  <a:schemeClr val="dk1"/>
                </a:solidFill>
              </a:rPr>
              <a:t>Some Snapshots of the System (Database)</a:t>
            </a:r>
            <a:endParaRPr b="1" sz="3200">
              <a:solidFill>
                <a:srgbClr val="073763"/>
              </a:solidFill>
            </a:endParaRPr>
          </a:p>
        </p:txBody>
      </p:sp>
      <p:pic>
        <p:nvPicPr>
          <p:cNvPr id="211" name="Google Shape;211;p32"/>
          <p:cNvPicPr preferRelativeResize="0"/>
          <p:nvPr/>
        </p:nvPicPr>
        <p:blipFill rotWithShape="1">
          <a:blip r:embed="rId3">
            <a:alphaModFix/>
          </a:blip>
          <a:srcRect b="89" l="0" r="0" t="99"/>
          <a:stretch/>
        </p:blipFill>
        <p:spPr>
          <a:xfrm>
            <a:off x="1334350" y="1146150"/>
            <a:ext cx="9694680" cy="5513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838200" y="365125"/>
            <a:ext cx="10515600" cy="1342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3200">
                <a:latin typeface="Arial"/>
                <a:ea typeface="Arial"/>
                <a:cs typeface="Arial"/>
                <a:sym typeface="Arial"/>
              </a:rPr>
              <a:t>Content of the project report</a:t>
            </a:r>
            <a:endParaRPr b="1" sz="3200">
              <a:latin typeface="Arial"/>
              <a:ea typeface="Arial"/>
              <a:cs typeface="Arial"/>
              <a:sym typeface="Arial"/>
            </a:endParaRPr>
          </a:p>
        </p:txBody>
      </p:sp>
      <p:sp>
        <p:nvSpPr>
          <p:cNvPr id="96" name="Google Shape;96;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03200" lvl="0" marL="228600" rtl="0" algn="l">
              <a:lnSpc>
                <a:spcPct val="9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About the project</a:t>
            </a:r>
            <a:endParaRPr sz="2400">
              <a:latin typeface="Times New Roman"/>
              <a:ea typeface="Times New Roman"/>
              <a:cs typeface="Times New Roman"/>
              <a:sym typeface="Times New Roman"/>
            </a:endParaRPr>
          </a:p>
          <a:p>
            <a:pPr indent="-203200" lvl="0" marL="228600" rtl="0" algn="l">
              <a:lnSpc>
                <a:spcPct val="90000"/>
              </a:lnSpc>
              <a:spcBef>
                <a:spcPts val="100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Objective / aim of the project</a:t>
            </a:r>
            <a:endParaRPr sz="2400">
              <a:latin typeface="Times New Roman"/>
              <a:ea typeface="Times New Roman"/>
              <a:cs typeface="Times New Roman"/>
              <a:sym typeface="Times New Roman"/>
            </a:endParaRPr>
          </a:p>
          <a:p>
            <a:pPr indent="-203200" lvl="0" marL="228600" rtl="0" algn="l">
              <a:lnSpc>
                <a:spcPct val="90000"/>
              </a:lnSpc>
              <a:spcBef>
                <a:spcPts val="100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System design</a:t>
            </a:r>
            <a:endParaRPr sz="2400">
              <a:latin typeface="Times New Roman"/>
              <a:ea typeface="Times New Roman"/>
              <a:cs typeface="Times New Roman"/>
              <a:sym typeface="Times New Roman"/>
            </a:endParaRPr>
          </a:p>
          <a:p>
            <a:pPr indent="-203200" lvl="0" marL="228600" rtl="0" algn="l">
              <a:lnSpc>
                <a:spcPct val="90000"/>
              </a:lnSpc>
              <a:spcBef>
                <a:spcPts val="100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Snapshots</a:t>
            </a:r>
            <a:endParaRPr sz="2400">
              <a:latin typeface="Times New Roman"/>
              <a:ea typeface="Times New Roman"/>
              <a:cs typeface="Times New Roman"/>
              <a:sym typeface="Times New Roman"/>
            </a:endParaRPr>
          </a:p>
          <a:p>
            <a:pPr indent="-203200" lvl="0" marL="228600" rtl="0" algn="l">
              <a:lnSpc>
                <a:spcPct val="90000"/>
              </a:lnSpc>
              <a:spcBef>
                <a:spcPts val="100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Result &amp; discussion</a:t>
            </a:r>
            <a:endParaRPr sz="2400">
              <a:latin typeface="Times New Roman"/>
              <a:ea typeface="Times New Roman"/>
              <a:cs typeface="Times New Roman"/>
              <a:sym typeface="Times New Roman"/>
            </a:endParaRPr>
          </a:p>
          <a:p>
            <a:pPr indent="-203200" lvl="0" marL="228600" rtl="0" algn="l">
              <a:lnSpc>
                <a:spcPct val="90000"/>
              </a:lnSpc>
              <a:spcBef>
                <a:spcPts val="100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Conclusion  &amp; future scope</a:t>
            </a:r>
            <a:endParaRPr sz="2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nvSpPr>
        <p:spPr>
          <a:xfrm>
            <a:off x="510200" y="355950"/>
            <a:ext cx="113430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3200">
                <a:solidFill>
                  <a:schemeClr val="dk1"/>
                </a:solidFill>
              </a:rPr>
              <a:t>Some Snapshots of the System (Database)</a:t>
            </a:r>
            <a:endParaRPr b="1" sz="3200">
              <a:solidFill>
                <a:srgbClr val="073763"/>
              </a:solidFill>
            </a:endParaRPr>
          </a:p>
        </p:txBody>
      </p:sp>
      <p:pic>
        <p:nvPicPr>
          <p:cNvPr id="217" name="Google Shape;217;p33"/>
          <p:cNvPicPr preferRelativeResize="0"/>
          <p:nvPr/>
        </p:nvPicPr>
        <p:blipFill rotWithShape="1">
          <a:blip r:embed="rId3">
            <a:alphaModFix/>
          </a:blip>
          <a:srcRect b="0" l="238" r="228" t="0"/>
          <a:stretch/>
        </p:blipFill>
        <p:spPr>
          <a:xfrm>
            <a:off x="1334350" y="1146150"/>
            <a:ext cx="9694681" cy="55138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nvSpPr>
        <p:spPr>
          <a:xfrm>
            <a:off x="510200" y="355950"/>
            <a:ext cx="113430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3200">
                <a:solidFill>
                  <a:schemeClr val="dk1"/>
                </a:solidFill>
              </a:rPr>
              <a:t>Some Snapshots of the System (Database)</a:t>
            </a:r>
            <a:endParaRPr b="1" sz="3200">
              <a:solidFill>
                <a:srgbClr val="073763"/>
              </a:solidFill>
            </a:endParaRPr>
          </a:p>
        </p:txBody>
      </p:sp>
      <p:pic>
        <p:nvPicPr>
          <p:cNvPr id="223" name="Google Shape;223;p34"/>
          <p:cNvPicPr preferRelativeResize="0"/>
          <p:nvPr/>
        </p:nvPicPr>
        <p:blipFill rotWithShape="1">
          <a:blip r:embed="rId3">
            <a:alphaModFix/>
          </a:blip>
          <a:srcRect b="0" l="238" r="228" t="0"/>
          <a:stretch/>
        </p:blipFill>
        <p:spPr>
          <a:xfrm>
            <a:off x="1334350" y="1146150"/>
            <a:ext cx="9694681" cy="55138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nvSpPr>
        <p:spPr>
          <a:xfrm>
            <a:off x="510200" y="355950"/>
            <a:ext cx="113430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3200">
                <a:solidFill>
                  <a:schemeClr val="dk1"/>
                </a:solidFill>
              </a:rPr>
              <a:t>Some Snapshots of the System (Database)</a:t>
            </a:r>
            <a:endParaRPr b="1" sz="3200">
              <a:solidFill>
                <a:srgbClr val="073763"/>
              </a:solidFill>
            </a:endParaRPr>
          </a:p>
        </p:txBody>
      </p:sp>
      <p:pic>
        <p:nvPicPr>
          <p:cNvPr id="229" name="Google Shape;229;p35"/>
          <p:cNvPicPr preferRelativeResize="0"/>
          <p:nvPr/>
        </p:nvPicPr>
        <p:blipFill rotWithShape="1">
          <a:blip r:embed="rId3">
            <a:alphaModFix/>
          </a:blip>
          <a:srcRect b="0" l="544" r="544" t="0"/>
          <a:stretch/>
        </p:blipFill>
        <p:spPr>
          <a:xfrm>
            <a:off x="1334350" y="1146150"/>
            <a:ext cx="9694680" cy="55138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838200" y="365125"/>
            <a:ext cx="105156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200">
                <a:latin typeface="Arial"/>
                <a:ea typeface="Arial"/>
                <a:cs typeface="Arial"/>
                <a:sym typeface="Arial"/>
              </a:rPr>
              <a:t>Result &amp; Discussion</a:t>
            </a:r>
            <a:endParaRPr b="1" sz="3200">
              <a:latin typeface="Arial"/>
              <a:ea typeface="Arial"/>
              <a:cs typeface="Arial"/>
              <a:sym typeface="Arial"/>
            </a:endParaRPr>
          </a:p>
        </p:txBody>
      </p:sp>
      <p:sp>
        <p:nvSpPr>
          <p:cNvPr id="235" name="Google Shape;235;p36"/>
          <p:cNvSpPr txBox="1"/>
          <p:nvPr>
            <p:ph idx="1" type="body"/>
          </p:nvPr>
        </p:nvSpPr>
        <p:spPr>
          <a:xfrm>
            <a:off x="838200" y="1344706"/>
            <a:ext cx="10515600" cy="4832257"/>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None/>
            </a:pPr>
            <a:r>
              <a:rPr lang="en-US" sz="2400">
                <a:latin typeface="Times New Roman"/>
                <a:ea typeface="Times New Roman"/>
                <a:cs typeface="Times New Roman"/>
                <a:sym typeface="Times New Roman"/>
              </a:rPr>
              <a:t>The major goal of this project is to allow anyone to file RTI from anywhere and making managing rti applications simple and fast. In this web application user first signup with their details and then login with email and password. After logging-in user can create new rti application with topic, payment details and description. </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None/>
            </a:pPr>
            <a:r>
              <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Admin will view the application and give replies to users or transfer the application to other appellate authorities or to third parties.</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None/>
            </a:pPr>
            <a:r>
              <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Full project is using mongodb as its main database and nodejs as server with react as ui framework. Its using graphql for managing its apis.</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838200" y="365125"/>
            <a:ext cx="10515600" cy="777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200">
                <a:latin typeface="Times New Roman"/>
                <a:ea typeface="Times New Roman"/>
                <a:cs typeface="Times New Roman"/>
                <a:sym typeface="Times New Roman"/>
              </a:rPr>
              <a:t>Conclusions</a:t>
            </a:r>
            <a:endParaRPr b="1" sz="3200">
              <a:latin typeface="Times New Roman"/>
              <a:ea typeface="Times New Roman"/>
              <a:cs typeface="Times New Roman"/>
              <a:sym typeface="Times New Roman"/>
            </a:endParaRPr>
          </a:p>
        </p:txBody>
      </p:sp>
      <p:sp>
        <p:nvSpPr>
          <p:cNvPr id="241" name="Google Shape;241;p37"/>
          <p:cNvSpPr txBox="1"/>
          <p:nvPr>
            <p:ph idx="1" type="body"/>
          </p:nvPr>
        </p:nvSpPr>
        <p:spPr>
          <a:xfrm>
            <a:off x="838200" y="1344706"/>
            <a:ext cx="10515600" cy="48324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None/>
            </a:pPr>
            <a:r>
              <a:rPr lang="en-US" sz="2400">
                <a:latin typeface="Times New Roman"/>
                <a:ea typeface="Times New Roman"/>
                <a:cs typeface="Times New Roman"/>
                <a:sym typeface="Times New Roman"/>
              </a:rPr>
              <a:t>The main motive of the “Rti Application Record Keeping System” is to  computerize the way of keeping all the records of rti applications and developing an easier way to apply for rti and also develop an easy user interface. The system satisfies the needs of the users and is expected to eliminate the problems of the manual system.</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838200" y="365125"/>
            <a:ext cx="10515600" cy="777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200">
                <a:latin typeface="Arial"/>
                <a:ea typeface="Arial"/>
                <a:cs typeface="Arial"/>
                <a:sym typeface="Arial"/>
              </a:rPr>
              <a:t>Future work</a:t>
            </a:r>
            <a:endParaRPr b="1" sz="3200">
              <a:latin typeface="Arial"/>
              <a:ea typeface="Arial"/>
              <a:cs typeface="Arial"/>
              <a:sym typeface="Arial"/>
            </a:endParaRPr>
          </a:p>
        </p:txBody>
      </p:sp>
      <p:sp>
        <p:nvSpPr>
          <p:cNvPr id="247" name="Google Shape;247;p38"/>
          <p:cNvSpPr txBox="1"/>
          <p:nvPr>
            <p:ph idx="1" type="body"/>
          </p:nvPr>
        </p:nvSpPr>
        <p:spPr>
          <a:xfrm>
            <a:off x="838200" y="1344706"/>
            <a:ext cx="10515600" cy="4832400"/>
          </a:xfrm>
          <a:prstGeom prst="rect">
            <a:avLst/>
          </a:prstGeom>
          <a:noFill/>
          <a:ln>
            <a:noFill/>
          </a:ln>
        </p:spPr>
        <p:txBody>
          <a:bodyPr anchorCtr="0" anchor="t" bIns="45700" lIns="91425" spcFirstLastPara="1" rIns="91425" wrap="square" tIns="45700">
            <a:normAutofit/>
          </a:bodyPr>
          <a:lstStyle/>
          <a:p>
            <a:pPr indent="-323850" lvl="0" marL="514350" rtl="0" algn="just">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Can be implemented in every government department and can add more security and validations like random password generation, adding more modules to the system, hosting it online to make it more accessible to a wide range of users</a:t>
            </a:r>
            <a:endParaRPr sz="2400">
              <a:latin typeface="Times New Roman"/>
              <a:ea typeface="Times New Roman"/>
              <a:cs typeface="Times New Roman"/>
              <a:sym typeface="Times New Roman"/>
            </a:endParaRPr>
          </a:p>
          <a:p>
            <a:pPr indent="-323850" lvl="0" marL="514350" rtl="0" algn="just">
              <a:lnSpc>
                <a:spcPct val="150000"/>
              </a:lnSpc>
              <a:spcBef>
                <a:spcPts val="2000"/>
              </a:spcBef>
              <a:spcAft>
                <a:spcPts val="0"/>
              </a:spcAft>
              <a:buSzPts val="2400"/>
              <a:buFont typeface="Times New Roman"/>
              <a:buChar char="⮚"/>
            </a:pPr>
            <a:r>
              <a:rPr lang="en-US" sz="2400">
                <a:latin typeface="Times New Roman"/>
                <a:ea typeface="Times New Roman"/>
                <a:cs typeface="Times New Roman"/>
                <a:sym typeface="Times New Roman"/>
              </a:rPr>
              <a:t> It can also support multi regional language support in website so that anyone can use this who doesn’t have proper knowledge in english.</a:t>
            </a:r>
            <a:endParaRPr sz="24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838200" y="365125"/>
            <a:ext cx="10515600" cy="777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200">
                <a:latin typeface="Arial"/>
                <a:ea typeface="Arial"/>
                <a:cs typeface="Arial"/>
                <a:sym typeface="Arial"/>
              </a:rPr>
              <a:t>LIST OF REFERENCES</a:t>
            </a:r>
            <a:endParaRPr b="1" sz="3200">
              <a:latin typeface="Arial"/>
              <a:ea typeface="Arial"/>
              <a:cs typeface="Arial"/>
              <a:sym typeface="Arial"/>
            </a:endParaRPr>
          </a:p>
        </p:txBody>
      </p:sp>
      <p:sp>
        <p:nvSpPr>
          <p:cNvPr id="253" name="Google Shape;253;p39"/>
          <p:cNvSpPr txBox="1"/>
          <p:nvPr>
            <p:ph idx="1" type="body"/>
          </p:nvPr>
        </p:nvSpPr>
        <p:spPr>
          <a:xfrm>
            <a:off x="838200" y="1344706"/>
            <a:ext cx="10515600" cy="4832400"/>
          </a:xfrm>
          <a:prstGeom prst="rect">
            <a:avLst/>
          </a:prstGeom>
          <a:noFill/>
          <a:ln>
            <a:noFill/>
          </a:ln>
        </p:spPr>
        <p:txBody>
          <a:bodyPr anchorCtr="0" anchor="t" bIns="45700" lIns="91425" spcFirstLastPara="1" rIns="91425" wrap="square" tIns="45700">
            <a:normAutofit/>
          </a:bodyPr>
          <a:lstStyle/>
          <a:p>
            <a:pPr indent="-241300" lvl="0" marL="228600" rtl="0" algn="just">
              <a:lnSpc>
                <a:spcPct val="150000"/>
              </a:lnSpc>
              <a:spcBef>
                <a:spcPts val="0"/>
              </a:spcBef>
              <a:spcAft>
                <a:spcPts val="0"/>
              </a:spcAft>
              <a:buSzPts val="2000"/>
              <a:buFont typeface="Times New Roman"/>
              <a:buChar char="⮚"/>
            </a:pPr>
            <a:r>
              <a:rPr lang="en-US" sz="2000" u="sng">
                <a:solidFill>
                  <a:srgbClr val="0000FF"/>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https://www.wikipedia.org</a:t>
            </a:r>
            <a:endParaRPr sz="2000">
              <a:highlight>
                <a:srgbClr val="FFFFFF"/>
              </a:highlight>
              <a:latin typeface="Times New Roman"/>
              <a:ea typeface="Times New Roman"/>
              <a:cs typeface="Times New Roman"/>
              <a:sym typeface="Times New Roman"/>
            </a:endParaRPr>
          </a:p>
          <a:p>
            <a:pPr indent="-241300" lvl="0" marL="228600" rtl="0" algn="just">
              <a:lnSpc>
                <a:spcPct val="150000"/>
              </a:lnSpc>
              <a:spcBef>
                <a:spcPts val="0"/>
              </a:spcBef>
              <a:spcAft>
                <a:spcPts val="0"/>
              </a:spcAft>
              <a:buSzPts val="2000"/>
              <a:buFont typeface="Times New Roman"/>
              <a:buChar char="⮚"/>
            </a:pPr>
            <a:r>
              <a:rPr lang="en-US" sz="2000" u="sng">
                <a:solidFill>
                  <a:srgbClr val="0000FF"/>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https://www.geeksforgeeks.org</a:t>
            </a:r>
            <a:endParaRPr sz="2000">
              <a:highlight>
                <a:srgbClr val="FFFFFF"/>
              </a:highlight>
              <a:latin typeface="Times New Roman"/>
              <a:ea typeface="Times New Roman"/>
              <a:cs typeface="Times New Roman"/>
              <a:sym typeface="Times New Roman"/>
            </a:endParaRPr>
          </a:p>
          <a:p>
            <a:pPr indent="-241300" lvl="0" marL="228600" rtl="0" algn="just">
              <a:lnSpc>
                <a:spcPct val="150000"/>
              </a:lnSpc>
              <a:spcBef>
                <a:spcPts val="0"/>
              </a:spcBef>
              <a:spcAft>
                <a:spcPts val="0"/>
              </a:spcAft>
              <a:buSzPts val="2000"/>
              <a:buFont typeface="Times New Roman"/>
              <a:buChar char="⮚"/>
            </a:pPr>
            <a:r>
              <a:rPr lang="en-US" sz="2000" u="sng">
                <a:solidFill>
                  <a:srgbClr val="0000FF"/>
                </a:solidFill>
                <a:highlight>
                  <a:srgbClr val="FFFFFF"/>
                </a:highlight>
                <a:latin typeface="Times New Roman"/>
                <a:ea typeface="Times New Roman"/>
                <a:cs typeface="Times New Roman"/>
                <a:sym typeface="Times New Roman"/>
                <a:hlinkClick r:id="rId5">
                  <a:extLst>
                    <a:ext uri="{A12FA001-AC4F-418D-AE19-62706E023703}">
                      <ahyp:hlinkClr val="tx"/>
                    </a:ext>
                  </a:extLst>
                </a:hlinkClick>
              </a:rPr>
              <a:t>https://www.mongodb.com</a:t>
            </a:r>
            <a:endParaRPr sz="2000">
              <a:highlight>
                <a:srgbClr val="FFFFFF"/>
              </a:highlight>
              <a:latin typeface="Times New Roman"/>
              <a:ea typeface="Times New Roman"/>
              <a:cs typeface="Times New Roman"/>
              <a:sym typeface="Times New Roman"/>
            </a:endParaRPr>
          </a:p>
          <a:p>
            <a:pPr indent="-241300" lvl="0" marL="228600" rtl="0" algn="just">
              <a:lnSpc>
                <a:spcPct val="150000"/>
              </a:lnSpc>
              <a:spcBef>
                <a:spcPts val="0"/>
              </a:spcBef>
              <a:spcAft>
                <a:spcPts val="0"/>
              </a:spcAft>
              <a:buSzPts val="2000"/>
              <a:buFont typeface="Times New Roman"/>
              <a:buChar char="⮚"/>
            </a:pPr>
            <a:r>
              <a:rPr lang="en-US" sz="2000" u="sng">
                <a:solidFill>
                  <a:srgbClr val="0000FF"/>
                </a:solidFill>
                <a:highlight>
                  <a:srgbClr val="FFFFFF"/>
                </a:highlight>
                <a:latin typeface="Times New Roman"/>
                <a:ea typeface="Times New Roman"/>
                <a:cs typeface="Times New Roman"/>
                <a:sym typeface="Times New Roman"/>
                <a:hlinkClick r:id="rId6">
                  <a:extLst>
                    <a:ext uri="{A12FA001-AC4F-418D-AE19-62706E023703}">
                      <ahyp:hlinkClr val="tx"/>
                    </a:ext>
                  </a:extLst>
                </a:hlinkClick>
              </a:rPr>
              <a:t>https://www.typescriptlang.org</a:t>
            </a:r>
            <a:endParaRPr sz="2000">
              <a:highlight>
                <a:srgbClr val="FFFFFF"/>
              </a:highlight>
              <a:latin typeface="Times New Roman"/>
              <a:ea typeface="Times New Roman"/>
              <a:cs typeface="Times New Roman"/>
              <a:sym typeface="Times New Roman"/>
            </a:endParaRPr>
          </a:p>
          <a:p>
            <a:pPr indent="-241300" lvl="0" marL="228600" rtl="0" algn="just">
              <a:lnSpc>
                <a:spcPct val="150000"/>
              </a:lnSpc>
              <a:spcBef>
                <a:spcPts val="0"/>
              </a:spcBef>
              <a:spcAft>
                <a:spcPts val="0"/>
              </a:spcAft>
              <a:buSzPts val="2000"/>
              <a:buFont typeface="Times New Roman"/>
              <a:buChar char="⮚"/>
            </a:pPr>
            <a:r>
              <a:rPr lang="en-US" sz="2000" u="sng">
                <a:solidFill>
                  <a:srgbClr val="0000FF"/>
                </a:solidFill>
                <a:highlight>
                  <a:srgbClr val="FFFFFF"/>
                </a:highlight>
                <a:latin typeface="Times New Roman"/>
                <a:ea typeface="Times New Roman"/>
                <a:cs typeface="Times New Roman"/>
                <a:sym typeface="Times New Roman"/>
                <a:hlinkClick r:id="rId7">
                  <a:extLst>
                    <a:ext uri="{A12FA001-AC4F-418D-AE19-62706E023703}">
                      <ahyp:hlinkClr val="tx"/>
                    </a:ext>
                  </a:extLst>
                </a:hlinkClick>
              </a:rPr>
              <a:t>https://graphql.org</a:t>
            </a:r>
            <a:endParaRPr sz="2000">
              <a:highlight>
                <a:srgbClr val="FFFFFF"/>
              </a:highlight>
              <a:latin typeface="Times New Roman"/>
              <a:ea typeface="Times New Roman"/>
              <a:cs typeface="Times New Roman"/>
              <a:sym typeface="Times New Roman"/>
            </a:endParaRPr>
          </a:p>
          <a:p>
            <a:pPr indent="-241300" lvl="0" marL="228600" rtl="0" algn="just">
              <a:lnSpc>
                <a:spcPct val="150000"/>
              </a:lnSpc>
              <a:spcBef>
                <a:spcPts val="0"/>
              </a:spcBef>
              <a:spcAft>
                <a:spcPts val="0"/>
              </a:spcAft>
              <a:buSzPts val="2000"/>
              <a:buFont typeface="Times New Roman"/>
              <a:buChar char="⮚"/>
            </a:pPr>
            <a:r>
              <a:rPr lang="en-US" sz="2000" u="sng">
                <a:solidFill>
                  <a:srgbClr val="0000FF"/>
                </a:solidFill>
                <a:highlight>
                  <a:srgbClr val="FFFFFF"/>
                </a:highlight>
                <a:latin typeface="Times New Roman"/>
                <a:ea typeface="Times New Roman"/>
                <a:cs typeface="Times New Roman"/>
                <a:sym typeface="Times New Roman"/>
                <a:hlinkClick r:id="rId8">
                  <a:extLst>
                    <a:ext uri="{A12FA001-AC4F-418D-AE19-62706E023703}">
                      <ahyp:hlinkClr val="tx"/>
                    </a:ext>
                  </a:extLst>
                </a:hlinkClick>
              </a:rPr>
              <a:t>https://tailwindcss.com</a:t>
            </a:r>
            <a:endParaRPr sz="2000">
              <a:highlight>
                <a:srgbClr val="FFFFFF"/>
              </a:highlight>
              <a:latin typeface="Times New Roman"/>
              <a:ea typeface="Times New Roman"/>
              <a:cs typeface="Times New Roman"/>
              <a:sym typeface="Times New Roman"/>
            </a:endParaRPr>
          </a:p>
          <a:p>
            <a:pPr indent="-241300" lvl="0" marL="228600" rtl="0" algn="just">
              <a:lnSpc>
                <a:spcPct val="150000"/>
              </a:lnSpc>
              <a:spcBef>
                <a:spcPts val="0"/>
              </a:spcBef>
              <a:spcAft>
                <a:spcPts val="0"/>
              </a:spcAft>
              <a:buSzPts val="2000"/>
              <a:buFont typeface="Times New Roman"/>
              <a:buChar char="⮚"/>
            </a:pPr>
            <a:r>
              <a:rPr lang="en-US" sz="2000" u="sng">
                <a:solidFill>
                  <a:srgbClr val="0000FF"/>
                </a:solidFill>
                <a:highlight>
                  <a:srgbClr val="FFFFFF"/>
                </a:highlight>
                <a:latin typeface="Times New Roman"/>
                <a:ea typeface="Times New Roman"/>
                <a:cs typeface="Times New Roman"/>
                <a:sym typeface="Times New Roman"/>
                <a:hlinkClick r:id="rId9">
                  <a:extLst>
                    <a:ext uri="{A12FA001-AC4F-418D-AE19-62706E023703}">
                      <ahyp:hlinkClr val="tx"/>
                    </a:ext>
                  </a:extLst>
                </a:hlinkClick>
              </a:rPr>
              <a:t>https://nodejs.org/en</a:t>
            </a:r>
            <a:endParaRPr sz="2000">
              <a:highlight>
                <a:srgbClr val="FFFFFF"/>
              </a:highlight>
              <a:latin typeface="Times New Roman"/>
              <a:ea typeface="Times New Roman"/>
              <a:cs typeface="Times New Roman"/>
              <a:sym typeface="Times New Roman"/>
            </a:endParaRPr>
          </a:p>
          <a:p>
            <a:pPr indent="-241300" lvl="0" marL="228600" rtl="0" algn="just">
              <a:lnSpc>
                <a:spcPct val="150000"/>
              </a:lnSpc>
              <a:spcBef>
                <a:spcPts val="0"/>
              </a:spcBef>
              <a:spcAft>
                <a:spcPts val="0"/>
              </a:spcAft>
              <a:buSzPts val="2000"/>
              <a:buFont typeface="Times New Roman"/>
              <a:buChar char="⮚"/>
            </a:pPr>
            <a:r>
              <a:rPr lang="en-US" sz="2000" u="sng">
                <a:solidFill>
                  <a:srgbClr val="0000FF"/>
                </a:solidFill>
                <a:highlight>
                  <a:srgbClr val="FFFFFF"/>
                </a:highlight>
                <a:latin typeface="Times New Roman"/>
                <a:ea typeface="Times New Roman"/>
                <a:cs typeface="Times New Roman"/>
                <a:sym typeface="Times New Roman"/>
                <a:hlinkClick r:id="rId10">
                  <a:extLst>
                    <a:ext uri="{A12FA001-AC4F-418D-AE19-62706E023703}">
                      <ahyp:hlinkClr val="tx"/>
                    </a:ext>
                  </a:extLst>
                </a:hlinkClick>
              </a:rPr>
              <a:t>https://rtionline.gov.in</a:t>
            </a:r>
            <a:endParaRPr sz="20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838200" y="365125"/>
            <a:ext cx="10515600" cy="509438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8800"/>
              <a:buFont typeface="Calibri"/>
              <a:buNone/>
            </a:pPr>
            <a:r>
              <a:rPr lang="en-US" sz="8800"/>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838200" y="365125"/>
            <a:ext cx="10515600" cy="10468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3200">
                <a:latin typeface="Arial"/>
                <a:ea typeface="Arial"/>
                <a:cs typeface="Arial"/>
                <a:sym typeface="Arial"/>
              </a:rPr>
              <a:t>About the project</a:t>
            </a:r>
            <a:endParaRPr b="1" sz="3200">
              <a:latin typeface="Arial"/>
              <a:ea typeface="Arial"/>
              <a:cs typeface="Arial"/>
              <a:sym typeface="Arial"/>
            </a:endParaRPr>
          </a:p>
        </p:txBody>
      </p:sp>
      <p:sp>
        <p:nvSpPr>
          <p:cNvPr id="102" name="Google Shape;102;p16"/>
          <p:cNvSpPr txBox="1"/>
          <p:nvPr>
            <p:ph idx="1" type="body"/>
          </p:nvPr>
        </p:nvSpPr>
        <p:spPr>
          <a:xfrm>
            <a:off x="838200" y="1828800"/>
            <a:ext cx="10515600" cy="4348163"/>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None/>
            </a:pPr>
            <a:r>
              <a:rPr lang="en-US" sz="2400">
                <a:latin typeface="Times New Roman"/>
                <a:ea typeface="Times New Roman"/>
                <a:cs typeface="Times New Roman"/>
                <a:sym typeface="Times New Roman"/>
              </a:rPr>
              <a:t>Using the rti application record keeping system anyone can apply or manage already applied rti remotely. After applying the rti admins will send the replies to the users. The main objective of this project is to make applying for rti easy and accessible. Admins can filter old rti files very easily with applicants name and date.</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3200">
                <a:latin typeface="Arial"/>
                <a:ea typeface="Arial"/>
                <a:cs typeface="Arial"/>
                <a:sym typeface="Arial"/>
              </a:rPr>
              <a:t>Aim &amp; Objective of the project</a:t>
            </a:r>
            <a:endParaRPr b="1" sz="3200">
              <a:latin typeface="Arial"/>
              <a:ea typeface="Arial"/>
              <a:cs typeface="Arial"/>
              <a:sym typeface="Arial"/>
            </a:endParaRPr>
          </a:p>
        </p:txBody>
      </p:sp>
      <p:sp>
        <p:nvSpPr>
          <p:cNvPr id="108" name="Google Shape;10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rgbClr val="000000"/>
              </a:buClr>
              <a:buSzPts val="2400"/>
              <a:buNone/>
            </a:pPr>
            <a:r>
              <a:rPr lang="en-US" sz="2400">
                <a:solidFill>
                  <a:srgbClr val="000000"/>
                </a:solidFill>
                <a:latin typeface="Times New Roman"/>
                <a:ea typeface="Times New Roman"/>
                <a:cs typeface="Times New Roman"/>
                <a:sym typeface="Times New Roman"/>
              </a:rPr>
              <a:t>The main objective of this project is as follow:</a:t>
            </a:r>
            <a:endParaRPr sz="2400">
              <a:solidFill>
                <a:srgbClr val="000000"/>
              </a:solidFill>
              <a:latin typeface="Times New Roman"/>
              <a:ea typeface="Times New Roman"/>
              <a:cs typeface="Times New Roman"/>
              <a:sym typeface="Times New Roman"/>
            </a:endParaRPr>
          </a:p>
          <a:p>
            <a:pPr indent="-266700" lvl="1" marL="685800" rtl="0" algn="just">
              <a:lnSpc>
                <a:spcPct val="150000"/>
              </a:lnSpc>
              <a:spcBef>
                <a:spcPts val="1500"/>
              </a:spcBef>
              <a:spcAft>
                <a:spcPts val="0"/>
              </a:spcAft>
              <a:buClr>
                <a:srgbClr val="000000"/>
              </a:buClr>
              <a:buSzPts val="2400"/>
              <a:buFont typeface="Times New Roman"/>
              <a:buChar char="⮚"/>
            </a:pPr>
            <a:r>
              <a:rPr lang="en-US">
                <a:latin typeface="Times New Roman"/>
                <a:ea typeface="Times New Roman"/>
                <a:cs typeface="Times New Roman"/>
                <a:sym typeface="Times New Roman"/>
              </a:rPr>
              <a:t>Add and maintain records of the rti application digitally.</a:t>
            </a:r>
            <a:endParaRPr>
              <a:latin typeface="Times New Roman"/>
              <a:ea typeface="Times New Roman"/>
              <a:cs typeface="Times New Roman"/>
              <a:sym typeface="Times New Roman"/>
            </a:endParaRPr>
          </a:p>
          <a:p>
            <a:pPr indent="-266700" lvl="1" marL="685800" rtl="0" algn="just">
              <a:lnSpc>
                <a:spcPct val="150000"/>
              </a:lnSpc>
              <a:spcBef>
                <a:spcPts val="500"/>
              </a:spcBef>
              <a:spcAft>
                <a:spcPts val="0"/>
              </a:spcAft>
              <a:buSzPts val="2400"/>
              <a:buFont typeface="Times New Roman"/>
              <a:buChar char="⮚"/>
            </a:pPr>
            <a:r>
              <a:rPr lang="en-US">
                <a:latin typeface="Times New Roman"/>
                <a:ea typeface="Times New Roman"/>
                <a:cs typeface="Times New Roman"/>
                <a:sym typeface="Times New Roman"/>
              </a:rPr>
              <a:t>Make an easy to use environment for the user and admin.</a:t>
            </a:r>
            <a:endParaRPr>
              <a:latin typeface="Times New Roman"/>
              <a:ea typeface="Times New Roman"/>
              <a:cs typeface="Times New Roman"/>
              <a:sym typeface="Times New Roman"/>
            </a:endParaRPr>
          </a:p>
          <a:p>
            <a:pPr indent="-266700" lvl="1" marL="685800" rtl="0" algn="l">
              <a:spcBef>
                <a:spcPts val="1500"/>
              </a:spcBef>
              <a:spcAft>
                <a:spcPts val="0"/>
              </a:spcAft>
              <a:buSzPts val="2400"/>
              <a:buFont typeface="Times New Roman"/>
              <a:buChar char="⮚"/>
            </a:pPr>
            <a:r>
              <a:rPr lang="en-US">
                <a:latin typeface="Times New Roman"/>
                <a:ea typeface="Times New Roman"/>
                <a:cs typeface="Times New Roman"/>
                <a:sym typeface="Times New Roman"/>
              </a:rPr>
              <a:t>Provide fast results of the application during searching.</a:t>
            </a:r>
            <a:endParaRPr>
              <a:latin typeface="Times New Roman"/>
              <a:ea typeface="Times New Roman"/>
              <a:cs typeface="Times New Roman"/>
              <a:sym typeface="Times New Roman"/>
            </a:endParaRPr>
          </a:p>
          <a:p>
            <a:pPr indent="-228600" lvl="1" marL="685800" rtl="0" algn="l">
              <a:lnSpc>
                <a:spcPct val="90000"/>
              </a:lnSpc>
              <a:spcBef>
                <a:spcPts val="150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File RTI remotely.</a:t>
            </a:r>
            <a:endParaRPr>
              <a:solidFill>
                <a:srgbClr val="000000"/>
              </a:solidFill>
              <a:latin typeface="Times New Roman"/>
              <a:ea typeface="Times New Roman"/>
              <a:cs typeface="Times New Roman"/>
              <a:sym typeface="Times New Roman"/>
            </a:endParaRPr>
          </a:p>
          <a:p>
            <a:pPr indent="-228600" lvl="1" marL="685800" rtl="0" algn="l">
              <a:lnSpc>
                <a:spcPct val="90000"/>
              </a:lnSpc>
              <a:spcBef>
                <a:spcPts val="150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Access filed RTI from anywhere.</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838200" y="365126"/>
            <a:ext cx="10515600" cy="61651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lang="en-US" sz="3200">
                <a:latin typeface="Arial"/>
                <a:ea typeface="Arial"/>
                <a:cs typeface="Arial"/>
                <a:sym typeface="Arial"/>
              </a:rPr>
              <a:t>System design</a:t>
            </a:r>
            <a:endParaRPr b="1" sz="3200">
              <a:latin typeface="Arial"/>
              <a:ea typeface="Arial"/>
              <a:cs typeface="Arial"/>
              <a:sym typeface="Arial"/>
            </a:endParaRPr>
          </a:p>
        </p:txBody>
      </p:sp>
      <p:sp>
        <p:nvSpPr>
          <p:cNvPr id="114" name="Google Shape;114;p18"/>
          <p:cNvSpPr txBox="1"/>
          <p:nvPr>
            <p:ph idx="1" type="body"/>
          </p:nvPr>
        </p:nvSpPr>
        <p:spPr>
          <a:xfrm>
            <a:off x="838300" y="1196059"/>
            <a:ext cx="10515600" cy="4599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None/>
            </a:pPr>
            <a:r>
              <a:rPr lang="en-US" sz="2400">
                <a:latin typeface="Times New Roman"/>
                <a:ea typeface="Times New Roman"/>
                <a:cs typeface="Times New Roman"/>
                <a:sym typeface="Times New Roman"/>
              </a:rPr>
              <a:t>System design is the process of defining the architecture components modules, interfaces and data for a system to satisfy specified requirements. It is a solution to the question of how to approach to the creation of a new important phase composed of several steps. It facilitates the understanding and procedural details for implementation of the system recommended in the feasibility study. A systemic approach is required for a coherent and well- running system. Bottom-Up or Top-Down approach is required to take into account all related variables of the system. A designer uses the modeling languages to express the information and knowledge in a structure of system that is defined by a consistent set of rules and definitions.</a:t>
            </a:r>
            <a:endParaRPr sz="2400">
              <a:latin typeface="Times New Roman"/>
              <a:ea typeface="Times New Roman"/>
              <a:cs typeface="Times New Roman"/>
              <a:sym typeface="Times New Roman"/>
            </a:endParaRPr>
          </a:p>
        </p:txBody>
      </p:sp>
      <p:sp>
        <p:nvSpPr>
          <p:cNvPr id="115" name="Google Shape;115;p18"/>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8"/>
          <p:cNvSpPr/>
          <p:nvPr/>
        </p:nvSpPr>
        <p:spPr>
          <a:xfrm>
            <a:off x="630238" y="1590675"/>
            <a:ext cx="12192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8"/>
          <p:cNvSpPr txBox="1"/>
          <p:nvPr/>
        </p:nvSpPr>
        <p:spPr>
          <a:xfrm>
            <a:off x="4203522" y="5983941"/>
            <a:ext cx="40878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838200" y="365126"/>
            <a:ext cx="10515600" cy="616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b="1" lang="en-US" sz="3200">
                <a:latin typeface="Arial"/>
                <a:ea typeface="Arial"/>
                <a:cs typeface="Arial"/>
                <a:sym typeface="Arial"/>
              </a:rPr>
              <a:t>ER Diagram</a:t>
            </a:r>
            <a:endParaRPr b="1" sz="3200">
              <a:latin typeface="Arial"/>
              <a:ea typeface="Arial"/>
              <a:cs typeface="Arial"/>
              <a:sym typeface="Arial"/>
            </a:endParaRPr>
          </a:p>
        </p:txBody>
      </p:sp>
      <p:sp>
        <p:nvSpPr>
          <p:cNvPr id="123" name="Google Shape;123;p19"/>
          <p:cNvSpPr txBox="1"/>
          <p:nvPr>
            <p:ph idx="1" type="body"/>
          </p:nvPr>
        </p:nvSpPr>
        <p:spPr>
          <a:xfrm>
            <a:off x="838300" y="1196059"/>
            <a:ext cx="10515600" cy="4599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sz="2400">
                <a:latin typeface="Times New Roman"/>
                <a:ea typeface="Times New Roman"/>
                <a:cs typeface="Times New Roman"/>
                <a:sym typeface="Times New Roman"/>
              </a:rPr>
              <a:t>An Entity Relationship (ER) Diagram is a type of flowchart that illustrates how “entities” such as people, objects or concepts relate to each other within a system. ER Diagrams are most often used to design or debug relational databases in the fields of software engineering, business information systems, education and research. Also known as ERDs or ER Models, they use a defined set of symbols such as rectangles, diamonds, ovals and connecting lines to depict the interconnectedness of entities, relationships and their attributes. They mirror grammatical structure, with entities as nouns and relationships as verbs.</a:t>
            </a:r>
            <a:endParaRPr sz="2400">
              <a:latin typeface="Times New Roman"/>
              <a:ea typeface="Times New Roman"/>
              <a:cs typeface="Times New Roman"/>
              <a:sym typeface="Times New Roman"/>
            </a:endParaRPr>
          </a:p>
        </p:txBody>
      </p:sp>
      <p:sp>
        <p:nvSpPr>
          <p:cNvPr id="124" name="Google Shape;124;p19"/>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19"/>
          <p:cNvSpPr/>
          <p:nvPr/>
        </p:nvSpPr>
        <p:spPr>
          <a:xfrm>
            <a:off x="630238" y="1590675"/>
            <a:ext cx="12192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9"/>
          <p:cNvSpPr txBox="1"/>
          <p:nvPr/>
        </p:nvSpPr>
        <p:spPr>
          <a:xfrm>
            <a:off x="4203522" y="5983941"/>
            <a:ext cx="40878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15600" y="193467"/>
            <a:ext cx="11360700" cy="686700"/>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SzPts val="1100"/>
              <a:buNone/>
            </a:pPr>
            <a:r>
              <a:rPr b="1" lang="en-US" sz="3200">
                <a:latin typeface="Arial"/>
                <a:ea typeface="Arial"/>
                <a:cs typeface="Arial"/>
                <a:sym typeface="Arial"/>
              </a:rPr>
              <a:t>ER Diagram of the proposed system</a:t>
            </a:r>
            <a:endParaRPr b="1" sz="3200">
              <a:solidFill>
                <a:srgbClr val="073763"/>
              </a:solidFill>
              <a:latin typeface="Arial"/>
              <a:ea typeface="Arial"/>
              <a:cs typeface="Arial"/>
              <a:sym typeface="Arial"/>
            </a:endParaRPr>
          </a:p>
        </p:txBody>
      </p:sp>
      <p:sp>
        <p:nvSpPr>
          <p:cNvPr id="132" name="Google Shape;132;p20"/>
          <p:cNvSpPr txBox="1"/>
          <p:nvPr>
            <p:ph idx="1" type="body"/>
          </p:nvPr>
        </p:nvSpPr>
        <p:spPr>
          <a:xfrm>
            <a:off x="5149425" y="6233052"/>
            <a:ext cx="1275300" cy="375900"/>
          </a:xfrm>
          <a:prstGeom prst="rect">
            <a:avLst/>
          </a:prstGeom>
          <a:noFill/>
          <a:ln>
            <a:noFill/>
          </a:ln>
        </p:spPr>
        <p:txBody>
          <a:bodyPr anchorCtr="0" anchor="t" bIns="121900" lIns="121900" spcFirstLastPara="1" rIns="121900" wrap="square" tIns="121900">
            <a:normAutofit fontScale="32500" lnSpcReduction="20000"/>
          </a:bodyPr>
          <a:lstStyle/>
          <a:p>
            <a:pPr indent="0" lvl="0" marL="0" rtl="0" algn="l">
              <a:lnSpc>
                <a:spcPct val="115000"/>
              </a:lnSpc>
              <a:spcBef>
                <a:spcPts val="0"/>
              </a:spcBef>
              <a:spcAft>
                <a:spcPts val="1600"/>
              </a:spcAft>
              <a:buSzPct val="85714"/>
              <a:buNone/>
            </a:pPr>
            <a:r>
              <a:rPr lang="en-US"/>
              <a:t>E-R Diagram</a:t>
            </a:r>
            <a:endParaRPr/>
          </a:p>
        </p:txBody>
      </p:sp>
      <p:pic>
        <p:nvPicPr>
          <p:cNvPr id="133" name="Google Shape;133;p20"/>
          <p:cNvPicPr preferRelativeResize="0"/>
          <p:nvPr/>
        </p:nvPicPr>
        <p:blipFill>
          <a:blip r:embed="rId3">
            <a:alphaModFix/>
          </a:blip>
          <a:stretch>
            <a:fillRect/>
          </a:stretch>
        </p:blipFill>
        <p:spPr>
          <a:xfrm>
            <a:off x="2230524" y="961050"/>
            <a:ext cx="7516052" cy="5125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838200" y="365126"/>
            <a:ext cx="10515600" cy="616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b="1" lang="en-US" sz="3200">
                <a:latin typeface="Arial"/>
                <a:ea typeface="Arial"/>
                <a:cs typeface="Arial"/>
                <a:sym typeface="Arial"/>
              </a:rPr>
              <a:t>DFD (Data flow diagram)</a:t>
            </a:r>
            <a:endParaRPr b="1" sz="3200">
              <a:latin typeface="Arial"/>
              <a:ea typeface="Arial"/>
              <a:cs typeface="Arial"/>
              <a:sym typeface="Arial"/>
            </a:endParaRPr>
          </a:p>
        </p:txBody>
      </p:sp>
      <p:sp>
        <p:nvSpPr>
          <p:cNvPr id="139" name="Google Shape;139;p21"/>
          <p:cNvSpPr txBox="1"/>
          <p:nvPr>
            <p:ph idx="1" type="body"/>
          </p:nvPr>
        </p:nvSpPr>
        <p:spPr>
          <a:xfrm>
            <a:off x="838300" y="1196059"/>
            <a:ext cx="10515600" cy="4599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sz="2400">
                <a:latin typeface="Times New Roman"/>
                <a:ea typeface="Times New Roman"/>
                <a:cs typeface="Times New Roman"/>
                <a:sym typeface="Times New Roman"/>
              </a:rPr>
              <a:t>A data flow diagram shows the way information flows through a process or system. It includes data inputs and outputs, data stores, and the various sub processes the data moves through. DFDs are built using standardized symbols and notation to describe various entities and their relationships. Data flow diagrams visually represent systems and processes that would be hard to describe in a chunk of text.</a:t>
            </a:r>
            <a:endParaRPr sz="2400">
              <a:latin typeface="Times New Roman"/>
              <a:ea typeface="Times New Roman"/>
              <a:cs typeface="Times New Roman"/>
              <a:sym typeface="Times New Roman"/>
            </a:endParaRPr>
          </a:p>
        </p:txBody>
      </p:sp>
      <p:sp>
        <p:nvSpPr>
          <p:cNvPr id="140" name="Google Shape;140;p21"/>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21"/>
          <p:cNvSpPr/>
          <p:nvPr/>
        </p:nvSpPr>
        <p:spPr>
          <a:xfrm>
            <a:off x="630238" y="1590675"/>
            <a:ext cx="12192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21"/>
          <p:cNvSpPr txBox="1"/>
          <p:nvPr/>
        </p:nvSpPr>
        <p:spPr>
          <a:xfrm>
            <a:off x="4203522" y="5983941"/>
            <a:ext cx="40878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15600" y="193467"/>
            <a:ext cx="11360700" cy="686700"/>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SzPts val="990"/>
              <a:buNone/>
            </a:pPr>
            <a:r>
              <a:rPr b="1" lang="en-US" sz="3200">
                <a:latin typeface="Arial"/>
                <a:ea typeface="Arial"/>
                <a:cs typeface="Arial"/>
                <a:sym typeface="Arial"/>
              </a:rPr>
              <a:t>ZERO LEVEL DFD of proposed system</a:t>
            </a:r>
            <a:endParaRPr b="1" sz="3200">
              <a:solidFill>
                <a:srgbClr val="073763"/>
              </a:solidFill>
              <a:latin typeface="Arial"/>
              <a:ea typeface="Arial"/>
              <a:cs typeface="Arial"/>
              <a:sym typeface="Arial"/>
            </a:endParaRPr>
          </a:p>
        </p:txBody>
      </p:sp>
      <p:sp>
        <p:nvSpPr>
          <p:cNvPr id="148" name="Google Shape;148;p22"/>
          <p:cNvSpPr txBox="1"/>
          <p:nvPr>
            <p:ph idx="1" type="body"/>
          </p:nvPr>
        </p:nvSpPr>
        <p:spPr>
          <a:xfrm>
            <a:off x="5149425" y="6233052"/>
            <a:ext cx="1275300" cy="375900"/>
          </a:xfrm>
          <a:prstGeom prst="rect">
            <a:avLst/>
          </a:prstGeom>
          <a:noFill/>
          <a:ln>
            <a:noFill/>
          </a:ln>
        </p:spPr>
        <p:txBody>
          <a:bodyPr anchorCtr="0" anchor="t" bIns="121900" lIns="121900" spcFirstLastPara="1" rIns="121900" wrap="square" tIns="121900">
            <a:normAutofit fontScale="32500" lnSpcReduction="20000"/>
          </a:bodyPr>
          <a:lstStyle/>
          <a:p>
            <a:pPr indent="0" lvl="0" marL="0" rtl="0" algn="l">
              <a:lnSpc>
                <a:spcPct val="115000"/>
              </a:lnSpc>
              <a:spcBef>
                <a:spcPts val="0"/>
              </a:spcBef>
              <a:spcAft>
                <a:spcPts val="1600"/>
              </a:spcAft>
              <a:buSzPct val="85714"/>
              <a:buNone/>
            </a:pPr>
            <a:r>
              <a:rPr lang="en-US"/>
              <a:t>Zero  Level DFD</a:t>
            </a:r>
            <a:endParaRPr/>
          </a:p>
        </p:txBody>
      </p:sp>
      <p:pic>
        <p:nvPicPr>
          <p:cNvPr id="149" name="Google Shape;149;p22"/>
          <p:cNvPicPr preferRelativeResize="0"/>
          <p:nvPr/>
        </p:nvPicPr>
        <p:blipFill>
          <a:blip r:embed="rId3">
            <a:alphaModFix/>
          </a:blip>
          <a:stretch>
            <a:fillRect/>
          </a:stretch>
        </p:blipFill>
        <p:spPr>
          <a:xfrm>
            <a:off x="2230524" y="2033711"/>
            <a:ext cx="7516051" cy="29805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