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6" r:id="rId10"/>
    <p:sldId id="265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E3B6D8-6707-4975-8C8A-854541BD9224}" type="datetimeFigureOut">
              <a:rPr lang="en-US"/>
              <a:t>12/6/2015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4135BF-3F76-465D-8B6E-9AD0659CE69A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792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135BF-3F76-465D-8B6E-9AD0659CE69A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078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135BF-3F76-465D-8B6E-9AD0659CE69A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840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135BF-3F76-465D-8B6E-9AD0659CE69A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9868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135BF-3F76-465D-8B6E-9AD0659CE69A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8255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135BF-3F76-465D-8B6E-9AD0659CE69A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5614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135BF-3F76-465D-8B6E-9AD0659CE69A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0832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135BF-3F76-465D-8B6E-9AD0659CE69A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9151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135BF-3F76-465D-8B6E-9AD0659CE69A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6731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135BF-3F76-465D-8B6E-9AD0659CE69A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5552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135BF-3F76-465D-8B6E-9AD0659CE69A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5142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135BF-3F76-465D-8B6E-9AD0659CE69A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063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.co/E8AEn8Uc6N" TargetMode="External"/><Relationship Id="rId4" Type="http://schemas.openxmlformats.org/officeDocument/2006/relationships/hyperlink" Target="https://t.co/mrM8xLdfZh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ecs.berkeley.edu/Pubs/TechRpts/2012/EECS-2012-259.pdf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t.co/nnAN6mvJAM" TargetMode="External"/><Relationship Id="rId7" Type="http://schemas.openxmlformats.org/officeDocument/2006/relationships/hyperlink" Target="https://t.co/tSJLHzuDuU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.co/VAPdp7IbgE" TargetMode="External"/><Relationship Id="rId5" Type="http://schemas.openxmlformats.org/officeDocument/2006/relationships/hyperlink" Target="https://t.co/E8AEn8Uc6N" TargetMode="External"/><Relationship Id="rId4" Type="http://schemas.openxmlformats.org/officeDocument/2006/relationships/hyperlink" Target="https://t.co/mrM8xLdfZh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t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Century Gothic" charset="0"/>
              </a:rPr>
              <a:t>STREAMING ANALYTICS OF SPORTS RELATED TWEETS USING APACHE SPARK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MSDS 7330</a:t>
            </a:r>
          </a:p>
        </p:txBody>
      </p:sp>
    </p:spTree>
    <p:extLst>
      <p:ext uri="{BB962C8B-B14F-4D97-AF65-F5344CB8AC3E}">
        <p14:creationId xmlns:p14="http://schemas.microsoft.com/office/powerpoint/2010/main" val="3622625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7433" y="136740"/>
            <a:ext cx="8911687" cy="1280890"/>
          </a:xfrm>
        </p:spPr>
        <p:txBody>
          <a:bodyPr>
            <a:normAutofit/>
          </a:bodyPr>
          <a:lstStyle/>
          <a:p>
            <a:r>
              <a:rPr lang="en-US" sz="3200" dirty="0"/>
              <a:t>Outputs Continued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57363" y="3000481"/>
            <a:ext cx="10139362" cy="3813069"/>
          </a:xfrm>
        </p:spPr>
      </p:pic>
      <p:sp>
        <p:nvSpPr>
          <p:cNvPr id="5" name="TextBox 4"/>
          <p:cNvSpPr txBox="1"/>
          <p:nvPr/>
        </p:nvSpPr>
        <p:spPr>
          <a:xfrm>
            <a:off x="1757363" y="958850"/>
            <a:ext cx="10123382" cy="1384995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Time Series Chart of Tweets per Keyword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Clearly Panthers seems to have more fans than Cowboys for this game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400" dirty="0">
                <a:latin typeface="Century Gothic" charset="0"/>
              </a:rPr>
              <a:t>"</a:t>
            </a:r>
            <a:r>
              <a:rPr lang="pt-BR" sz="1400" dirty="0" err="1">
                <a:latin typeface="Century Gothic" charset="0"/>
              </a:rPr>
              <a:t>Dab</a:t>
            </a:r>
            <a:r>
              <a:rPr lang="pt-BR" sz="1400" dirty="0">
                <a:latin typeface="Century Gothic" charset="0"/>
              </a:rPr>
              <a:t> Newton scores.\n\</a:t>
            </a:r>
            <a:r>
              <a:rPr lang="pt-BR" sz="1400" dirty="0" err="1">
                <a:latin typeface="Century Gothic" charset="0"/>
              </a:rPr>
              <a:t>nDab</a:t>
            </a:r>
            <a:r>
              <a:rPr lang="pt-BR" sz="1400" dirty="0">
                <a:latin typeface="Century Gothic" charset="0"/>
              </a:rPr>
              <a:t> Newton dances. #</a:t>
            </a:r>
            <a:r>
              <a:rPr lang="pt-BR" sz="1400" dirty="0" err="1">
                <a:latin typeface="Century Gothic" charset="0"/>
              </a:rPr>
              <a:t>CARvsDAL</a:t>
            </a:r>
            <a:r>
              <a:rPr lang="pt-BR" sz="1400" dirty="0">
                <a:latin typeface="Century Gothic" charset="0"/>
              </a:rPr>
              <a:t> \n\n </a:t>
            </a:r>
            <a:r>
              <a:rPr lang="en-US" sz="1400" dirty="0">
                <a:latin typeface="Century Gothic" charset="0"/>
                <a:hlinkClick r:id="rId4"/>
              </a:rPr>
              <a:t>https://t.co/mrM8xLdfZh</a:t>
            </a:r>
            <a:r>
              <a:rPr lang="en-US" sz="1400" dirty="0">
                <a:latin typeface="Century Gothic" charset="0"/>
              </a:rPr>
              <a:t>",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entury Gothic" charset="0"/>
              </a:rPr>
              <a:t>"Don't test him!! \n\nAnother interception for #LUUUUKE! #CARvsDAL </a:t>
            </a:r>
            <a:r>
              <a:rPr lang="en-US" sz="1400" dirty="0">
                <a:latin typeface="Century Gothic" charset="0"/>
                <a:hlinkClick r:id="rId5"/>
              </a:rPr>
              <a:t>https://t.co/E8AEn8Uc6N</a:t>
            </a:r>
            <a:r>
              <a:rPr lang="en-US" sz="1400" dirty="0">
                <a:latin typeface="Century Gothic" charset="0"/>
              </a:rPr>
              <a:t>",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Cowboys lost the Game</a:t>
            </a:r>
          </a:p>
        </p:txBody>
      </p:sp>
    </p:spTree>
    <p:extLst>
      <p:ext uri="{BB962C8B-B14F-4D97-AF65-F5344CB8AC3E}">
        <p14:creationId xmlns:p14="http://schemas.microsoft.com/office/powerpoint/2010/main" val="561348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Century Gothic" charset="0"/>
                <a:hlinkClick r:id="rId3"/>
              </a:rPr>
              <a:t>http://www.eecs.berkeley.edu/Pubs/TechRpts/2012/EECS-2012-259.pdf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652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45" y="84521"/>
            <a:ext cx="8911687" cy="1280890"/>
          </a:xfrm>
        </p:spPr>
        <p:txBody>
          <a:bodyPr>
            <a:normAutofit/>
          </a:bodyPr>
          <a:lstStyle/>
          <a:p>
            <a:r>
              <a:rPr lang="en-US" sz="3200" dirty="0"/>
              <a:t>Introduction and General 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2288" y="1363663"/>
            <a:ext cx="10099014" cy="504889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Twitter --&gt; Share @Speed of Thought</a:t>
            </a:r>
          </a:p>
          <a:p>
            <a:r>
              <a:rPr lang="en-US" dirty="0"/>
              <a:t>Available for consumption at near real time</a:t>
            </a:r>
          </a:p>
          <a:p>
            <a:r>
              <a:rPr lang="en-US" dirty="0"/>
              <a:t>Cover a broad section of society on international level</a:t>
            </a:r>
          </a:p>
          <a:p>
            <a:r>
              <a:rPr lang="en-US" dirty="0"/>
              <a:t>Analyzing the tweets contents, text, followers, friends, retweets many insights can be gained</a:t>
            </a:r>
          </a:p>
          <a:p>
            <a:pPr lvl="1"/>
            <a:r>
              <a:rPr lang="en-US" sz="1800" dirty="0"/>
              <a:t>Graphs that connect people/groups</a:t>
            </a:r>
          </a:p>
          <a:p>
            <a:pPr lvl="1"/>
            <a:r>
              <a:rPr lang="en-US" sz="1800" dirty="0"/>
              <a:t>Things people care about</a:t>
            </a:r>
          </a:p>
          <a:p>
            <a:pPr lvl="1"/>
            <a:r>
              <a:rPr lang="en-US" sz="1800" dirty="0"/>
              <a:t>How they feel</a:t>
            </a:r>
          </a:p>
          <a:p>
            <a:pPr lvl="1"/>
            <a:r>
              <a:rPr lang="en-US" sz="1800" dirty="0"/>
              <a:t>Whom they get influenced</a:t>
            </a:r>
          </a:p>
          <a:p>
            <a:pPr lvl="1"/>
            <a:r>
              <a:rPr lang="en-US" sz="1800" dirty="0"/>
              <a:t>What they generally think</a:t>
            </a:r>
          </a:p>
        </p:txBody>
      </p:sp>
    </p:spTree>
    <p:extLst>
      <p:ext uri="{BB962C8B-B14F-4D97-AF65-F5344CB8AC3E}">
        <p14:creationId xmlns:p14="http://schemas.microsoft.com/office/powerpoint/2010/main" val="2366378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9275" y="136740"/>
            <a:ext cx="8911687" cy="1280890"/>
          </a:xfrm>
        </p:spPr>
        <p:txBody>
          <a:bodyPr>
            <a:normAutofit/>
          </a:bodyPr>
          <a:lstStyle/>
          <a:p>
            <a:r>
              <a:rPr lang="en-US" sz="3200" dirty="0"/>
              <a:t>Project 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9600" y="1416050"/>
            <a:ext cx="9750892" cy="490964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Idea is to analyze popular game in near real time</a:t>
            </a:r>
          </a:p>
          <a:p>
            <a:r>
              <a:rPr lang="en-US" dirty="0">
                <a:latin typeface="Century Gothic" charset="0"/>
              </a:rPr>
              <a:t>Gather sentiment or other interesting information using the tweets related to sporting events</a:t>
            </a:r>
          </a:p>
          <a:p>
            <a:r>
              <a:rPr lang="en-US" dirty="0">
                <a:latin typeface="Century Gothic" charset="0"/>
              </a:rPr>
              <a:t>In general:</a:t>
            </a:r>
          </a:p>
          <a:p>
            <a:pPr lvl="1"/>
            <a:r>
              <a:rPr lang="en-US" sz="1200" dirty="0">
                <a:latin typeface="Century Gothic" charset="0"/>
              </a:rPr>
              <a:t>Which players are mentioned the most</a:t>
            </a:r>
          </a:p>
          <a:p>
            <a:pPr lvl="1"/>
            <a:r>
              <a:rPr lang="en-US" sz="1200" dirty="0">
                <a:latin typeface="Century Gothic" charset="0"/>
              </a:rPr>
              <a:t>Number of tweets that mentioned referees </a:t>
            </a:r>
          </a:p>
          <a:p>
            <a:pPr lvl="1"/>
            <a:r>
              <a:rPr lang="en-US" sz="1200" dirty="0">
                <a:latin typeface="Century Gothic" charset="0"/>
              </a:rPr>
              <a:t>Search for certain words that indicate positive sentiment about a team</a:t>
            </a:r>
          </a:p>
          <a:p>
            <a:pPr lvl="1"/>
            <a:r>
              <a:rPr lang="en-US" sz="1200" dirty="0">
                <a:latin typeface="Century Gothic" charset="0"/>
              </a:rPr>
              <a:t>Search for certain words that indicate negative sentiment about a team</a:t>
            </a:r>
          </a:p>
          <a:p>
            <a:pPr lvl="1"/>
            <a:r>
              <a:rPr lang="en-US" sz="1200" dirty="0">
                <a:latin typeface="Century Gothic" charset="0"/>
              </a:rPr>
              <a:t>Search for any marketing messages included in the tweets</a:t>
            </a:r>
          </a:p>
          <a:p>
            <a:pPr lvl="1"/>
            <a:r>
              <a:rPr lang="en-US" sz="1200" dirty="0">
                <a:latin typeface="Century Gothic" charset="0"/>
              </a:rPr>
              <a:t>Use the </a:t>
            </a:r>
            <a:r>
              <a:rPr lang="en-US" sz="1200" dirty="0" err="1">
                <a:latin typeface="Century Gothic" charset="0"/>
              </a:rPr>
              <a:t>Geo location</a:t>
            </a:r>
            <a:r>
              <a:rPr lang="en-US" sz="1200" dirty="0">
                <a:latin typeface="Century Gothic" charset="0"/>
              </a:rPr>
              <a:t> feature of the tweets to determine the heat map of the areas where the games is the most tweeted about (If possible and available)</a:t>
            </a:r>
          </a:p>
          <a:p>
            <a:pPr lvl="1"/>
            <a:r>
              <a:rPr lang="en-US" sz="1200" dirty="0">
                <a:latin typeface="Century Gothic" charset="0"/>
              </a:rPr>
              <a:t>Determine the timeline based distribution of number of tweets</a:t>
            </a:r>
            <a:endParaRPr lang="en-US" dirty="0">
              <a:latin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7947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45" y="171552"/>
            <a:ext cx="8911687" cy="1280890"/>
          </a:xfrm>
        </p:spPr>
        <p:txBody>
          <a:bodyPr>
            <a:normAutofit/>
          </a:bodyPr>
          <a:lstStyle/>
          <a:p>
            <a:r>
              <a:rPr lang="en-US" sz="3200" dirty="0"/>
              <a:t>Tools and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2288" y="1465263"/>
            <a:ext cx="9629049" cy="487483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200" dirty="0">
                <a:latin typeface="Century Gothic" charset="0"/>
              </a:rPr>
              <a:t>Many “big data” applications need to act on data arriving in real time</a:t>
            </a:r>
          </a:p>
          <a:p>
            <a:r>
              <a:rPr lang="en-US" sz="1200" dirty="0"/>
              <a:t>Apache Spark</a:t>
            </a:r>
          </a:p>
          <a:p>
            <a:pPr lvl="1"/>
            <a:r>
              <a:rPr lang="en-US" sz="1200" dirty="0"/>
              <a:t>Cluster computing platform</a:t>
            </a:r>
          </a:p>
          <a:p>
            <a:pPr lvl="1"/>
            <a:r>
              <a:rPr lang="en-US" sz="1200" dirty="0"/>
              <a:t>Fast and general purpose</a:t>
            </a:r>
          </a:p>
          <a:p>
            <a:pPr lvl="1"/>
            <a:r>
              <a:rPr lang="en-US" sz="1200" dirty="0"/>
              <a:t>Extends MapReduce model to support interactive queries and stream processing</a:t>
            </a:r>
          </a:p>
          <a:p>
            <a:r>
              <a:rPr lang="en-US" sz="1200" dirty="0"/>
              <a:t>Java/Python</a:t>
            </a:r>
          </a:p>
          <a:p>
            <a:pPr lvl="1"/>
            <a:r>
              <a:rPr lang="en-US" sz="1200" dirty="0"/>
              <a:t>Highly capable programming languages</a:t>
            </a:r>
          </a:p>
          <a:p>
            <a:pPr lvl="1"/>
            <a:r>
              <a:rPr lang="en-US" sz="1200" dirty="0"/>
              <a:t>Simple interface to interact with SPARK and Twitter APIs</a:t>
            </a:r>
          </a:p>
          <a:p>
            <a:r>
              <a:rPr lang="en-US" sz="1200" dirty="0"/>
              <a:t>Database - MySQL/MongoDb/FlatFiles</a:t>
            </a:r>
          </a:p>
          <a:p>
            <a:pPr lvl="1"/>
            <a:r>
              <a:rPr lang="en-US" sz="1200" dirty="0"/>
              <a:t>Highly capable and free databases</a:t>
            </a:r>
          </a:p>
          <a:p>
            <a:pPr lvl="1"/>
            <a:r>
              <a:rPr lang="en-US" sz="1200" dirty="0"/>
              <a:t>MongoDb is good for Document Oriented Data storage and retrieval. JSON like format for document storage</a:t>
            </a:r>
          </a:p>
          <a:p>
            <a:pPr lvl="1"/>
            <a:r>
              <a:rPr lang="en-US" sz="1200" dirty="0"/>
              <a:t>MySQL - Simple and free yet very powerful, SQL query support</a:t>
            </a:r>
          </a:p>
          <a:p>
            <a:r>
              <a:rPr lang="en-US" sz="1200" dirty="0"/>
              <a:t>Collaboration</a:t>
            </a:r>
          </a:p>
          <a:p>
            <a:pPr lvl="1"/>
            <a:r>
              <a:rPr lang="en-US" sz="1100" dirty="0"/>
              <a:t>GitHub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45009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Vagrant is used for environment setup</a:t>
            </a:r>
          </a:p>
          <a:p>
            <a:r>
              <a:rPr lang="en-US" dirty="0">
                <a:solidFill>
                  <a:srgbClr val="000000"/>
                </a:solidFill>
                <a:latin typeface="Century Gothic" charset="0"/>
              </a:rPr>
              <a:t>Vagrant provides easy to configure, reproducible, and portable work environments built on top of industry-standard technology </a:t>
            </a:r>
          </a:p>
          <a:p>
            <a:r>
              <a:rPr lang="en-US" dirty="0">
                <a:solidFill>
                  <a:srgbClr val="000000"/>
                </a:solidFill>
                <a:latin typeface="Century Gothic" charset="0"/>
              </a:rPr>
              <a:t>Controlled by a single consistent workflow to help maximize the productivity and flexibility </a:t>
            </a:r>
          </a:p>
          <a:p>
            <a:r>
              <a:rPr lang="en-US" dirty="0">
                <a:solidFill>
                  <a:srgbClr val="000000"/>
                </a:solidFill>
                <a:latin typeface="Century Gothic" charset="0"/>
              </a:rPr>
              <a:t>Say goodbye to "works on my machine" bugs</a:t>
            </a:r>
          </a:p>
        </p:txBody>
      </p:sp>
    </p:spTree>
    <p:extLst>
      <p:ext uri="{BB962C8B-B14F-4D97-AF65-F5344CB8AC3E}">
        <p14:creationId xmlns:p14="http://schemas.microsoft.com/office/powerpoint/2010/main" val="356574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3621225" y="5390251"/>
            <a:ext cx="6362506" cy="121030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7433" y="67115"/>
            <a:ext cx="8911687" cy="1280890"/>
          </a:xfrm>
        </p:spPr>
        <p:txBody>
          <a:bodyPr>
            <a:normAutofit/>
          </a:bodyPr>
          <a:lstStyle/>
          <a:p>
            <a:r>
              <a:rPr lang="en-US" sz="3200" dirty="0"/>
              <a:t>Project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875" y="1281113"/>
            <a:ext cx="10761550" cy="125395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i="1" dirty="0">
                <a:solidFill>
                  <a:srgbClr val="333333"/>
                </a:solidFill>
                <a:latin typeface="Century Gothic" charset="0"/>
              </a:rPr>
              <a:t>In any stream processing system, broadly speaking, there are three steps in processing the data.</a:t>
            </a:r>
            <a:r>
              <a:rPr lang="en-US" i="1" dirty="0">
                <a:solidFill>
                  <a:srgbClr val="000000"/>
                </a:solidFill>
                <a:latin typeface="Century Gothic" charset="0"/>
              </a:rPr>
              <a:t> </a:t>
            </a:r>
          </a:p>
          <a:p>
            <a:pPr lvl="1"/>
            <a:r>
              <a:rPr lang="en-US" sz="1200" i="1" dirty="0">
                <a:solidFill>
                  <a:srgbClr val="333333"/>
                </a:solidFill>
                <a:latin typeface="Century Gothic" charset="0"/>
              </a:rPr>
              <a:t>Receiving the data: The data is received from sources using Receivers or otherwise. </a:t>
            </a:r>
          </a:p>
          <a:p>
            <a:pPr lvl="1"/>
            <a:r>
              <a:rPr lang="en-US" sz="1200" i="1" dirty="0">
                <a:solidFill>
                  <a:srgbClr val="333333"/>
                </a:solidFill>
                <a:latin typeface="Century Gothic" charset="0"/>
              </a:rPr>
              <a:t>Transforming the data: The received data is transformed using DStream and RDD transformations. </a:t>
            </a:r>
          </a:p>
          <a:p>
            <a:pPr lvl="1"/>
            <a:r>
              <a:rPr lang="en-US" sz="1200" i="1" dirty="0">
                <a:solidFill>
                  <a:srgbClr val="333333"/>
                </a:solidFill>
                <a:latin typeface="Century Gothic" charset="0"/>
              </a:rPr>
              <a:t>Pushing out the data</a:t>
            </a:r>
            <a:r>
              <a:rPr lang="en-US" sz="1200" dirty="0">
                <a:solidFill>
                  <a:srgbClr val="333333"/>
                </a:solidFill>
                <a:latin typeface="Century Gothic" charset="0"/>
              </a:rPr>
              <a:t>: The final transformed data is pushed out to external systems like file systems, databases, dashboards, etc.</a:t>
            </a:r>
          </a:p>
          <a:p>
            <a:r>
              <a:rPr lang="en-US" dirty="0">
                <a:latin typeface="Century Gothic" charset="0"/>
              </a:rPr>
              <a:t>Receive data streams from input sources, process them in a cluster, push out to databases/ dashboards</a:t>
            </a:r>
          </a:p>
          <a:p>
            <a:r>
              <a:rPr lang="en-US" dirty="0">
                <a:latin typeface="Century Gothic" charset="0"/>
              </a:rPr>
              <a:t>SparkContext, pyspark, pymongo, tweepy APIs (in Python)</a:t>
            </a:r>
          </a:p>
        </p:txBody>
      </p:sp>
      <p:sp>
        <p:nvSpPr>
          <p:cNvPr id="4" name="Can 3"/>
          <p:cNvSpPr/>
          <p:nvPr/>
        </p:nvSpPr>
        <p:spPr>
          <a:xfrm>
            <a:off x="8615663" y="5478091"/>
            <a:ext cx="595246" cy="90808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sp>
        <p:nvSpPr>
          <p:cNvPr id="5" name="Flowchart: Predefined Process 4"/>
          <p:cNvSpPr/>
          <p:nvPr/>
        </p:nvSpPr>
        <p:spPr>
          <a:xfrm>
            <a:off x="4746026" y="4008383"/>
            <a:ext cx="1407046" cy="783159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Java/Python Functions</a:t>
            </a:r>
          </a:p>
        </p:txBody>
      </p:sp>
      <p:sp>
        <p:nvSpPr>
          <p:cNvPr id="6" name="Frame 5"/>
          <p:cNvSpPr/>
          <p:nvPr/>
        </p:nvSpPr>
        <p:spPr>
          <a:xfrm>
            <a:off x="3860793" y="5534025"/>
            <a:ext cx="3116270" cy="915988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Spark Cluster - Spark/</a:t>
            </a:r>
            <a:r>
              <a:rPr lang="en-US" sz="1100" dirty="0" err="1">
                <a:solidFill>
                  <a:schemeClr val="tx1"/>
                </a:solidFill>
              </a:rPr>
              <a:t>SparkStreaming</a:t>
            </a:r>
            <a:r>
              <a:rPr lang="en-US" sz="1100" dirty="0">
                <a:solidFill>
                  <a:schemeClr val="tx1"/>
                </a:solidFill>
              </a:rPr>
              <a:t> In Memory Computation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Flowchart: Document 6"/>
          <p:cNvSpPr/>
          <p:nvPr/>
        </p:nvSpPr>
        <p:spPr>
          <a:xfrm>
            <a:off x="1834643" y="4520206"/>
            <a:ext cx="1359047" cy="850766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Twitter</a:t>
            </a:r>
            <a:endParaRPr lang="en-US" dirty="0"/>
          </a:p>
        </p:txBody>
      </p:sp>
      <p:sp>
        <p:nvSpPr>
          <p:cNvPr id="9" name="Up-Down Arrow 8"/>
          <p:cNvSpPr/>
          <p:nvPr/>
        </p:nvSpPr>
        <p:spPr>
          <a:xfrm>
            <a:off x="5351112" y="4771381"/>
            <a:ext cx="314325" cy="567753"/>
          </a:xfrm>
          <a:prstGeom prst="upDown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-Up Arrow 10"/>
          <p:cNvSpPr/>
          <p:nvPr/>
        </p:nvSpPr>
        <p:spPr>
          <a:xfrm rot="5400000">
            <a:off x="2600433" y="5111469"/>
            <a:ext cx="791863" cy="1225183"/>
          </a:xfrm>
          <a:prstGeom prst="leftUp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-Right Arrow 11"/>
          <p:cNvSpPr/>
          <p:nvPr/>
        </p:nvSpPr>
        <p:spPr>
          <a:xfrm>
            <a:off x="7049906" y="5733289"/>
            <a:ext cx="1443504" cy="350837"/>
          </a:xfrm>
          <a:prstGeom prst="leftRight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laque 12"/>
          <p:cNvSpPr/>
          <p:nvPr/>
        </p:nvSpPr>
        <p:spPr>
          <a:xfrm>
            <a:off x="8112447" y="3995433"/>
            <a:ext cx="1766323" cy="792162"/>
          </a:xfrm>
          <a:prstGeom prst="plaqu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Dashboards/Analytics</a:t>
            </a:r>
          </a:p>
        </p:txBody>
      </p:sp>
      <p:sp>
        <p:nvSpPr>
          <p:cNvPr id="14" name="Notched Right Arrow 13"/>
          <p:cNvSpPr/>
          <p:nvPr/>
        </p:nvSpPr>
        <p:spPr>
          <a:xfrm>
            <a:off x="6351805" y="4261414"/>
            <a:ext cx="1703419" cy="263425"/>
          </a:xfrm>
          <a:prstGeom prst="notchedRight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8910399" y="4772978"/>
            <a:ext cx="8122" cy="634743"/>
          </a:xfrm>
          <a:prstGeom prst="straightConnector1">
            <a:avLst/>
          </a:prstGeom>
          <a:ln w="28575"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" name="TextBox 7"/>
          <p:cNvSpPr txBox="1"/>
          <p:nvPr/>
        </p:nvSpPr>
        <p:spPr>
          <a:xfrm>
            <a:off x="6482319" y="6375100"/>
            <a:ext cx="2743200" cy="246221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1000" dirty="0"/>
              <a:t>Compute and Store cluster</a:t>
            </a:r>
          </a:p>
        </p:txBody>
      </p:sp>
    </p:spTree>
    <p:extLst>
      <p:ext uri="{BB962C8B-B14F-4D97-AF65-F5344CB8AC3E}">
        <p14:creationId xmlns:p14="http://schemas.microsoft.com/office/powerpoint/2010/main" val="132423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7808" y="101927"/>
            <a:ext cx="8911687" cy="1280890"/>
          </a:xfrm>
        </p:spPr>
        <p:txBody>
          <a:bodyPr>
            <a:normAutofit/>
          </a:bodyPr>
          <a:lstStyle/>
          <a:p>
            <a:r>
              <a:rPr lang="en-US" sz="3200" dirty="0"/>
              <a:t>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7513" y="1381125"/>
            <a:ext cx="10273075" cy="51185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Create Spark </a:t>
            </a:r>
            <a:r>
              <a:rPr lang="en-US" dirty="0">
                <a:solidFill>
                  <a:srgbClr val="333333"/>
                </a:solidFill>
                <a:latin typeface="Century Gothic" charset="0"/>
              </a:rPr>
              <a:t>StreamingContext object (1 second or more can be given as an option for stream collection)</a:t>
            </a:r>
            <a:endParaRPr lang="en-US" dirty="0">
              <a:latin typeface="Century Gothic" charset="0"/>
            </a:endParaRPr>
          </a:p>
          <a:p>
            <a:pPr lvl="1"/>
            <a:r>
              <a:rPr lang="en-US" i="1" dirty="0">
                <a:solidFill>
                  <a:srgbClr val="333333"/>
                </a:solidFill>
                <a:latin typeface="Century Gothic" charset="0"/>
              </a:rPr>
              <a:t>Spark Streaming provides a high-level abstraction called discretized stream or </a:t>
            </a:r>
            <a:r>
              <a:rPr lang="en-US" i="1" dirty="0" err="1">
                <a:solidFill>
                  <a:srgbClr val="333333"/>
                </a:solidFill>
                <a:latin typeface="Century Gothic" charset="0"/>
              </a:rPr>
              <a:t>DStream</a:t>
            </a:r>
            <a:r>
              <a:rPr lang="en-US" dirty="0">
                <a:solidFill>
                  <a:srgbClr val="333333"/>
                </a:solidFill>
                <a:latin typeface="Century Gothic" charset="0"/>
              </a:rPr>
              <a:t>, which represents a continuous stream of data</a:t>
            </a:r>
          </a:p>
          <a:p>
            <a:pPr lvl="1"/>
            <a:endParaRPr lang="en-US" dirty="0">
              <a:solidFill>
                <a:srgbClr val="333333"/>
              </a:solidFill>
              <a:latin typeface="Century Gothic" charset="0"/>
            </a:endParaRPr>
          </a:p>
          <a:p>
            <a:pPr lvl="1"/>
            <a:endParaRPr lang="en-US" dirty="0">
              <a:solidFill>
                <a:srgbClr val="333333"/>
              </a:solidFill>
              <a:latin typeface="Century Gothic" charset="0"/>
            </a:endParaRPr>
          </a:p>
          <a:p>
            <a:r>
              <a:rPr lang="en-US" sz="1600" dirty="0">
                <a:solidFill>
                  <a:srgbClr val="333333"/>
                </a:solidFill>
                <a:latin typeface="Century Gothic" charset="0"/>
              </a:rPr>
              <a:t>Create Twitter Credentials and OAuth Keys</a:t>
            </a:r>
          </a:p>
          <a:p>
            <a:r>
              <a:rPr lang="en-US" sz="1600" dirty="0">
                <a:solidFill>
                  <a:srgbClr val="333333"/>
                </a:solidFill>
                <a:latin typeface="Century Gothic" charset="0"/>
              </a:rPr>
              <a:t>Establishing the database connection to MongoDb Database for example</a:t>
            </a:r>
          </a:p>
          <a:p>
            <a:r>
              <a:rPr lang="en-US" sz="1600" dirty="0">
                <a:solidFill>
                  <a:srgbClr val="333333"/>
                </a:solidFill>
                <a:latin typeface="Century Gothic" charset="0"/>
              </a:rPr>
              <a:t>Store the incoming tweets or perform on the fly computations using SparkContext</a:t>
            </a:r>
          </a:p>
          <a:p>
            <a:pPr lvl="1"/>
            <a:r>
              <a:rPr lang="en-US" dirty="0">
                <a:solidFill>
                  <a:srgbClr val="333333"/>
                </a:solidFill>
                <a:latin typeface="Century Gothic" charset="0"/>
              </a:rPr>
              <a:t>Top 10 Tweets</a:t>
            </a:r>
          </a:p>
          <a:p>
            <a:pPr lvl="1"/>
            <a:r>
              <a:rPr lang="en-US" dirty="0">
                <a:solidFill>
                  <a:srgbClr val="333333"/>
                </a:solidFill>
                <a:latin typeface="Century Gothic" charset="0"/>
              </a:rPr>
              <a:t>Top 10 Screen_Names</a:t>
            </a:r>
          </a:p>
          <a:p>
            <a:pPr lvl="1"/>
            <a:r>
              <a:rPr lang="en-US" dirty="0">
                <a:solidFill>
                  <a:srgbClr val="333333"/>
                </a:solidFill>
                <a:latin typeface="Century Gothic" charset="0"/>
              </a:rPr>
              <a:t>Top 10 Hashtags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3274" y="2697944"/>
            <a:ext cx="3491661" cy="637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523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2620" y="136740"/>
            <a:ext cx="8911687" cy="1280890"/>
          </a:xfrm>
        </p:spPr>
        <p:txBody>
          <a:bodyPr>
            <a:normAutofit/>
          </a:bodyPr>
          <a:lstStyle/>
          <a:p>
            <a:r>
              <a:rPr lang="en-US" sz="3200" dirty="0"/>
              <a:t>Sample Outputs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2438" y="1416050"/>
            <a:ext cx="10220856" cy="5135925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/>
              <a:t>Some Analysis and results of a game between CAR vs DAL are shown below:</a:t>
            </a:r>
          </a:p>
          <a:p>
            <a:pPr lvl="1"/>
            <a:r>
              <a:rPr lang="en-US" sz="1800" dirty="0"/>
              <a:t>Tweets Collected in for 3 Half's and stored on Mongodb --&gt; </a:t>
            </a:r>
            <a:r>
              <a:rPr lang="en-US" sz="1800" dirty="0">
                <a:solidFill>
                  <a:srgbClr val="000000"/>
                </a:solidFill>
                <a:latin typeface="Century Gothic" charset="0"/>
              </a:rPr>
              <a:t>71403</a:t>
            </a:r>
          </a:p>
          <a:p>
            <a:pPr lvl="1"/>
            <a:r>
              <a:rPr lang="en-US" sz="1800" dirty="0"/>
              <a:t>Top 10 Most Frequent #Terms and normal terms (Excluding stopwords)</a:t>
            </a:r>
          </a:p>
          <a:p>
            <a:pPr lvl="2"/>
            <a:r>
              <a:rPr lang="en-US" sz="1600" dirty="0">
                <a:solidFill>
                  <a:srgbClr val="000000"/>
                </a:solidFill>
                <a:latin typeface="Century Gothic" charset="0"/>
              </a:rPr>
              <a:t>[(u'#CARvsDAL', 66448), (u'#Panthers', 8157), (u'#LUUUUKE', 5193), (u'#KeepPounding', 3033), (u'#Cowboys', 2901), (u'#Pick6', 1132), (u'#LUUUUUUKE', 1046), (u'#Picked', 1020), (u'#NFL', 748), (u'#TOUCHDOWN', 707)] [(u'RT', 109660), (u'\ud83d', 26682), (u'Romo', 17458), (u'6', 15706), (u'Tony', 13614), (u'\u2026', 11710), (u'Newton', 11424), (u'Luke', 10644), (u'Dab', 9458), (u'30', 9436)]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entury Gothic" charset="0"/>
              </a:rPr>
              <a:t>Top </a:t>
            </a:r>
            <a:r>
              <a:rPr lang="en-US" dirty="0" err="1">
                <a:solidFill>
                  <a:srgbClr val="000000"/>
                </a:solidFill>
                <a:latin typeface="Century Gothic" charset="0"/>
              </a:rPr>
              <a:t>retweeted</a:t>
            </a:r>
            <a:r>
              <a:rPr lang="en-US" dirty="0">
                <a:solidFill>
                  <a:srgbClr val="000000"/>
                </a:solidFill>
                <a:latin typeface="Century Gothic" charset="0"/>
              </a:rPr>
              <a:t> Tweets:</a:t>
            </a:r>
          </a:p>
          <a:p>
            <a:pPr lvl="2"/>
            <a:r>
              <a:rPr lang="en-US">
                <a:solidFill>
                  <a:srgbClr val="000000"/>
                </a:solidFill>
                <a:latin typeface="Century Gothic" charset="0"/>
              </a:rPr>
              <a:t>"Who wants to name this dance because we have no idea. \n\n#Panthers up30-6! #CARvsDAL </a:t>
            </a:r>
            <a:r>
              <a:rPr lang="en-US" dirty="0">
                <a:solidFill>
                  <a:srgbClr val="000000"/>
                </a:solidFill>
                <a:latin typeface="Century Gothic" charset="0"/>
                <a:hlinkClick r:id="rId3"/>
              </a:rPr>
              <a:t>https://t.co/nnAN6mvJAM</a:t>
            </a:r>
            <a:r>
              <a:rPr lang="en-US" dirty="0">
                <a:solidFill>
                  <a:srgbClr val="000000"/>
                </a:solidFill>
                <a:latin typeface="Century Gothic" charset="0"/>
              </a:rPr>
              <a:t>",</a:t>
            </a:r>
          </a:p>
          <a:p>
            <a:pPr lvl="2"/>
            <a:r>
              <a:rPr lang="pt-BR">
                <a:solidFill>
                  <a:srgbClr val="000000"/>
                </a:solidFill>
                <a:latin typeface="Century Gothic" charset="0"/>
              </a:rPr>
              <a:t>"Dab Newton scores.\n\nDab Newton dances. #CARvsDAL \n\n </a:t>
            </a:r>
            <a:r>
              <a:rPr lang="en-US" dirty="0">
                <a:solidFill>
                  <a:srgbClr val="000000"/>
                </a:solidFill>
                <a:latin typeface="Century Gothic" charset="0"/>
                <a:hlinkClick r:id="rId4"/>
              </a:rPr>
              <a:t>https://t.co/mrM8xLdfZh</a:t>
            </a:r>
            <a:r>
              <a:rPr lang="en-US" dirty="0">
                <a:solidFill>
                  <a:srgbClr val="000000"/>
                </a:solidFill>
                <a:latin typeface="Century Gothic" charset="0"/>
              </a:rPr>
              <a:t>",</a:t>
            </a:r>
          </a:p>
          <a:p>
            <a:pPr lvl="2"/>
            <a:r>
              <a:rPr lang="en-US">
                <a:solidFill>
                  <a:srgbClr val="000000"/>
                </a:solidFill>
                <a:latin typeface="Century Gothic" charset="0"/>
              </a:rPr>
              <a:t>"Don't test him!! \n\nAnother interception for #LUUUUKE! #CARvsDAL </a:t>
            </a:r>
            <a:r>
              <a:rPr lang="en-US" dirty="0">
                <a:solidFill>
                  <a:srgbClr val="000000"/>
                </a:solidFill>
                <a:latin typeface="Century Gothic" charset="0"/>
                <a:hlinkClick r:id="rId5"/>
              </a:rPr>
              <a:t>https://t.co/E8AEn8Uc6N</a:t>
            </a:r>
            <a:r>
              <a:rPr lang="en-US" dirty="0">
                <a:solidFill>
                  <a:srgbClr val="000000"/>
                </a:solidFill>
                <a:latin typeface="Century Gothic" charset="0"/>
              </a:rPr>
              <a:t>",</a:t>
            </a:r>
          </a:p>
          <a:p>
            <a:pPr lvl="2"/>
            <a:r>
              <a:rPr lang="en-US">
                <a:solidFill>
                  <a:srgbClr val="000000"/>
                </a:solidFill>
                <a:latin typeface="Century Gothic" charset="0"/>
              </a:rPr>
              <a:t>"Who's ready?!?! #CARvsDAL </a:t>
            </a:r>
            <a:r>
              <a:rPr lang="en-US" dirty="0">
                <a:solidFill>
                  <a:srgbClr val="000000"/>
                </a:solidFill>
                <a:latin typeface="Century Gothic" charset="0"/>
                <a:hlinkClick r:id="rId6"/>
              </a:rPr>
              <a:t>https://t.co/VAPdp7IbgE</a:t>
            </a:r>
            <a:r>
              <a:rPr lang="en-US" dirty="0">
                <a:solidFill>
                  <a:srgbClr val="000000"/>
                </a:solidFill>
                <a:latin typeface="Century Gothic" charset="0"/>
              </a:rPr>
              <a:t>",</a:t>
            </a:r>
          </a:p>
          <a:p>
            <a:pPr lvl="2"/>
            <a:r>
              <a:rPr lang="en-US">
                <a:solidFill>
                  <a:srgbClr val="000000"/>
                </a:solidFill>
                <a:latin typeface="Century Gothic" charset="0"/>
              </a:rPr>
              <a:t>"Three hours until kickoff! #DabOnThemTurkey #CARvsDAL </a:t>
            </a:r>
            <a:r>
              <a:rPr lang="en-US" dirty="0">
                <a:solidFill>
                  <a:srgbClr val="000000"/>
                </a:solidFill>
                <a:latin typeface="Century Gothic" charset="0"/>
                <a:hlinkClick r:id="rId7"/>
              </a:rPr>
              <a:t>https://t.co/tSJLHzuDuU</a:t>
            </a:r>
            <a:r>
              <a:rPr lang="en-US" dirty="0">
                <a:solidFill>
                  <a:srgbClr val="000000"/>
                </a:solidFill>
                <a:latin typeface="Century Gothic" charset="0"/>
              </a:rPr>
              <a:t>"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  <a:latin typeface="Century Gothic" charset="0"/>
              </a:rPr>
              <a:t>Top 2-Words together</a:t>
            </a:r>
          </a:p>
          <a:p>
            <a:pPr lvl="2"/>
            <a:r>
              <a:rPr lang="en-US" sz="1200" dirty="0">
                <a:solidFill>
                  <a:srgbClr val="000000"/>
                </a:solidFill>
                <a:latin typeface="Century Gothic" charset="0"/>
              </a:rPr>
              <a:t>((u'\ud83d', u'\udd25'), 53208), ((u'Dab', u'Newton'), 9340), ((u'RT', u'\ud83d'), 7890), ((u'6', u'RT'), 7345), ((u'Romo', u'Tony'), 5555), ((u'Newton', u'RT'), 5244), ((u'30', u'6'), 4721), ((u'Luke', u'RT'), 4534), ((u'Kuechly', u'Luke'), 4523), ((u'Another', u'RT'), 4308)</a:t>
            </a:r>
          </a:p>
          <a:p>
            <a:pPr lvl="2"/>
            <a:endParaRPr lang="en-US" dirty="0">
              <a:solidFill>
                <a:srgbClr val="000000"/>
              </a:solidFill>
              <a:latin typeface="Century Gothic" charset="0"/>
            </a:endParaRPr>
          </a:p>
          <a:p>
            <a:pPr lvl="2"/>
            <a:endParaRPr lang="en-US" dirty="0">
              <a:solidFill>
                <a:srgbClr val="000000"/>
              </a:solidFill>
              <a:latin typeface="Century Gothic" charset="0"/>
            </a:endParaRPr>
          </a:p>
          <a:p>
            <a:pPr lvl="2"/>
            <a:endParaRPr lang="en-US" dirty="0">
              <a:solidFill>
                <a:srgbClr val="000000"/>
              </a:solidFill>
              <a:latin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90333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2620" y="101927"/>
            <a:ext cx="8911687" cy="1280890"/>
          </a:xfrm>
        </p:spPr>
        <p:txBody>
          <a:bodyPr/>
          <a:lstStyle/>
          <a:p>
            <a:r>
              <a:rPr lang="en-US" dirty="0"/>
              <a:t>Outputs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2620" y="1381512"/>
            <a:ext cx="8915400" cy="377762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Users having more than 1M followers during the game (Screen_name)</a:t>
            </a:r>
          </a:p>
          <a:p>
            <a:pPr lvl="1"/>
            <a:r>
              <a:rPr lang="en-US" dirty="0">
                <a:latin typeface="Century Gothic" charset="0"/>
              </a:rPr>
              <a:t>"DR JAMES CABOT", "Dallas Cowboys", "MC HAMMER", "NFL", "NFL Network", "TV Azteca"</a:t>
            </a:r>
          </a:p>
          <a:p>
            <a:r>
              <a:rPr lang="en-US" sz="1600" dirty="0">
                <a:latin typeface="Century Gothic" charset="0"/>
              </a:rPr>
              <a:t>Details of Top two users with </a:t>
            </a:r>
            <a:r>
              <a:rPr lang="en-US" sz="1600" dirty="0" err="1">
                <a:latin typeface="Century Gothic" charset="0"/>
              </a:rPr>
              <a:t>with</a:t>
            </a:r>
            <a:r>
              <a:rPr lang="en-US" sz="1600" dirty="0">
                <a:latin typeface="Century Gothic" charset="0"/>
              </a:rPr>
              <a:t> more than million followers:</a:t>
            </a:r>
          </a:p>
          <a:p>
            <a:pPr lvl="1"/>
            <a:r>
              <a:rPr lang="en-US" sz="1400" dirty="0">
                <a:latin typeface="Century Gothic" charset="0"/>
              </a:rPr>
              <a:t>{ "user" : { "followers_count" : 3549395, "friends_count" : 66193, "name" : "MC HAMMER", "</a:t>
            </a:r>
            <a:r>
              <a:rPr lang="en-US" sz="1400" dirty="0" err="1">
                <a:latin typeface="Century Gothic" charset="0"/>
              </a:rPr>
              <a:t>favourites</a:t>
            </a:r>
            <a:r>
              <a:rPr lang="en-US" sz="1400" dirty="0">
                <a:latin typeface="Century Gothic" charset="0"/>
              </a:rPr>
              <a:t>_count" : 23038, "screen_name" : "</a:t>
            </a:r>
            <a:r>
              <a:rPr lang="en-US" sz="1400" err="1">
                <a:latin typeface="Century Gothic" charset="0"/>
              </a:rPr>
              <a:t>MCHammer</a:t>
            </a:r>
            <a:r>
              <a:rPr lang="en-US" sz="1400" dirty="0">
                <a:latin typeface="Century Gothic" charset="0"/>
              </a:rPr>
              <a:t>" } } { "</a:t>
            </a:r>
            <a:r>
              <a:rPr lang="en-US" sz="1400" err="1">
                <a:latin typeface="Century Gothic" charset="0"/>
              </a:rPr>
              <a:t>retweeted</a:t>
            </a:r>
            <a:r>
              <a:rPr lang="en-US" sz="1400" dirty="0">
                <a:latin typeface="Century Gothic" charset="0"/>
              </a:rPr>
              <a:t>_status" : { "text" : "Who wins @NFL Football Thanksgiving Game 2: @ Panthers at @</a:t>
            </a:r>
            <a:r>
              <a:rPr lang="en-US" sz="1400" err="1">
                <a:latin typeface="Century Gothic" charset="0"/>
              </a:rPr>
              <a:t>dallascowboys</a:t>
            </a:r>
            <a:r>
              <a:rPr lang="en-US" sz="1400" dirty="0">
                <a:latin typeface="Century Gothic" charset="0"/>
              </a:rPr>
              <a:t>? #</a:t>
            </a:r>
            <a:r>
              <a:rPr lang="en-US" sz="1400" err="1">
                <a:latin typeface="Century Gothic" charset="0"/>
              </a:rPr>
              <a:t>CARvsDAL</a:t>
            </a:r>
            <a:r>
              <a:rPr lang="en-US" sz="1400" dirty="0">
                <a:latin typeface="Century Gothic" charset="0"/>
              </a:rPr>
              <a:t>" } </a:t>
            </a:r>
          </a:p>
          <a:p>
            <a:pPr lvl="1"/>
            <a:r>
              <a:rPr lang="en-US" sz="1400" dirty="0">
                <a:latin typeface="Century Gothic" charset="0"/>
              </a:rPr>
              <a:t>"user" : { "followers_count" : 3275507, "friends_count" : 11252, "name" : "DR JAMES CABOT ", "</a:t>
            </a:r>
            <a:r>
              <a:rPr lang="en-US" sz="1400" err="1">
                <a:latin typeface="Century Gothic" charset="0"/>
              </a:rPr>
              <a:t>favourites</a:t>
            </a:r>
            <a:r>
              <a:rPr lang="en-US" sz="1400" dirty="0">
                <a:latin typeface="Century Gothic" charset="0"/>
              </a:rPr>
              <a:t>_count" : 3997, "screen_name" : "DRJAMESCABOT" } } { "</a:t>
            </a:r>
            <a:r>
              <a:rPr lang="en-US" sz="1400" err="1">
                <a:latin typeface="Century Gothic" charset="0"/>
              </a:rPr>
              <a:t>retweeted</a:t>
            </a:r>
            <a:r>
              <a:rPr lang="en-US" sz="1400" dirty="0">
                <a:latin typeface="Century Gothic" charset="0"/>
              </a:rPr>
              <a:t>_status" : { "text" : "LUUUUUUUUUUUUUUKE\n\n#CARvsDAL\n\n  </a:t>
            </a:r>
            <a:r>
              <a:rPr lang="en-US" sz="1400" dirty="0">
                <a:latin typeface="Century Gothic" charset="0"/>
                <a:hlinkClick r:id="rId3"/>
              </a:rPr>
              <a:t>https://t</a:t>
            </a:r>
            <a:r>
              <a:rPr lang="en-US" sz="1400" dirty="0">
                <a:latin typeface="Century Gothic" charset="0"/>
              </a:rPr>
              <a:t>.co/ZA1XRSrGLV" }</a:t>
            </a:r>
          </a:p>
          <a:p>
            <a:pPr lvl="1"/>
            <a:endParaRPr lang="en-US" sz="1400" dirty="0">
              <a:latin typeface="Century Gothic" charset="0"/>
            </a:endParaRPr>
          </a:p>
          <a:p>
            <a:pPr lvl="1"/>
            <a:endParaRPr lang="en-US" sz="1400" dirty="0">
              <a:latin typeface="Century Gothic" charset="0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78335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0</Words>
  <Application>Microsoft Office PowerPoint</Application>
  <PresentationFormat>Widescreen</PresentationFormat>
  <Paragraphs>0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Wisp</vt:lpstr>
      <vt:lpstr>STREAMING ANALYTICS OF SPORTS RELATED TWEETS USING APACHE SPARK</vt:lpstr>
      <vt:lpstr>Introduction and General Idea</vt:lpstr>
      <vt:lpstr>Project Idea</vt:lpstr>
      <vt:lpstr>Tools and Resources</vt:lpstr>
      <vt:lpstr>Environment Setup</vt:lpstr>
      <vt:lpstr>Project Flow</vt:lpstr>
      <vt:lpstr>Steps</vt:lpstr>
      <vt:lpstr>Sample Outputs</vt:lpstr>
      <vt:lpstr>Outputs Continued</vt:lpstr>
      <vt:lpstr>Outputs Continued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 </cp:lastModifiedBy>
  <cp:revision>18</cp:revision>
  <dcterms:created xsi:type="dcterms:W3CDTF">2014-09-12T02:13:59Z</dcterms:created>
  <dcterms:modified xsi:type="dcterms:W3CDTF">2015-12-06T23:30:16Z</dcterms:modified>
</cp:coreProperties>
</file>