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  <p:sldMasterId id="2147483722" r:id="rId3"/>
  </p:sldMasterIdLst>
  <p:notesMasterIdLst>
    <p:notesMasterId r:id="rId12"/>
  </p:notesMasterIdLst>
  <p:sldIdLst>
    <p:sldId id="292" r:id="rId4"/>
    <p:sldId id="280" r:id="rId5"/>
    <p:sldId id="271" r:id="rId6"/>
    <p:sldId id="291" r:id="rId7"/>
    <p:sldId id="295" r:id="rId8"/>
    <p:sldId id="298" r:id="rId9"/>
    <p:sldId id="299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955" y="77"/>
      </p:cViewPr>
      <p:guideLst>
        <p:guide orient="horz" pos="1620"/>
        <p:guide pos="2880"/>
        <p:guide pos="561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ED0BC-AD4B-4864-8721-B203C66D9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907F88-900F-4210-9D34-47973F6CE567}">
      <dgm:prSet custT="1"/>
      <dgm:spPr/>
      <dgm:t>
        <a:bodyPr/>
        <a:lstStyle/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Investigation on Big-Dataset to address business-oriented questions</a:t>
          </a:r>
          <a:endParaRPr lang="en-IN" sz="3200" b="1" i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287279-7ACD-4F6E-9218-6C14E1F6903D}" type="sibTrans" cxnId="{DAF0493E-B8AD-4D29-9C8B-9B8F15925DCE}">
      <dgm:prSet/>
      <dgm:spPr/>
      <dgm:t>
        <a:bodyPr/>
        <a:lstStyle/>
        <a:p>
          <a:endParaRPr lang="en-IN"/>
        </a:p>
      </dgm:t>
    </dgm:pt>
    <dgm:pt modelId="{ED67F55B-BB93-4B9F-9778-A5F7CC935C63}" type="parTrans" cxnId="{DAF0493E-B8AD-4D29-9C8B-9B8F15925DCE}">
      <dgm:prSet/>
      <dgm:spPr/>
      <dgm:t>
        <a:bodyPr/>
        <a:lstStyle/>
        <a:p>
          <a:endParaRPr lang="en-IN"/>
        </a:p>
      </dgm:t>
    </dgm:pt>
    <dgm:pt modelId="{A9C192A1-EF53-4A6A-875E-34A9F77DA22E}" type="pres">
      <dgm:prSet presAssocID="{DA6ED0BC-AD4B-4864-8721-B203C66D9E24}" presName="linear" presStyleCnt="0">
        <dgm:presLayoutVars>
          <dgm:animLvl val="lvl"/>
          <dgm:resizeHandles val="exact"/>
        </dgm:presLayoutVars>
      </dgm:prSet>
      <dgm:spPr/>
    </dgm:pt>
    <dgm:pt modelId="{DF2F4698-5BE8-4600-8991-3501CA47F05B}" type="pres">
      <dgm:prSet presAssocID="{AD907F88-900F-4210-9D34-47973F6CE567}" presName="parentText" presStyleLbl="node1" presStyleIdx="0" presStyleCnt="1" custLinFactNeighborX="-10053" custLinFactNeighborY="-4669">
        <dgm:presLayoutVars>
          <dgm:chMax val="0"/>
          <dgm:bulletEnabled val="1"/>
        </dgm:presLayoutVars>
      </dgm:prSet>
      <dgm:spPr/>
    </dgm:pt>
  </dgm:ptLst>
  <dgm:cxnLst>
    <dgm:cxn modelId="{BDEBCE3C-994B-4AEA-9430-B2B2AD00C782}" type="presOf" srcId="{AD907F88-900F-4210-9D34-47973F6CE567}" destId="{DF2F4698-5BE8-4600-8991-3501CA47F05B}" srcOrd="0" destOrd="0" presId="urn:microsoft.com/office/officeart/2005/8/layout/vList2"/>
    <dgm:cxn modelId="{DAF0493E-B8AD-4D29-9C8B-9B8F15925DCE}" srcId="{DA6ED0BC-AD4B-4864-8721-B203C66D9E24}" destId="{AD907F88-900F-4210-9D34-47973F6CE567}" srcOrd="0" destOrd="0" parTransId="{ED67F55B-BB93-4B9F-9778-A5F7CC935C63}" sibTransId="{6E287279-7ACD-4F6E-9218-6C14E1F6903D}"/>
    <dgm:cxn modelId="{67128B53-75E1-450B-B503-0EC45BB73B43}" type="presOf" srcId="{DA6ED0BC-AD4B-4864-8721-B203C66D9E24}" destId="{A9C192A1-EF53-4A6A-875E-34A9F77DA22E}" srcOrd="0" destOrd="0" presId="urn:microsoft.com/office/officeart/2005/8/layout/vList2"/>
    <dgm:cxn modelId="{A2DE5170-364A-493F-9BC0-40B0B590BE07}" type="presParOf" srcId="{A9C192A1-EF53-4A6A-875E-34A9F77DA22E}" destId="{DF2F4698-5BE8-4600-8991-3501CA47F0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F4698-5BE8-4600-8991-3501CA47F05B}">
      <dsp:nvSpPr>
        <dsp:cNvPr id="0" name=""/>
        <dsp:cNvSpPr/>
      </dsp:nvSpPr>
      <dsp:spPr>
        <a:xfrm>
          <a:off x="0" y="0"/>
          <a:ext cx="6934497" cy="177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Investigation on Big-Dataset to address business-oriented questions</a:t>
          </a:r>
          <a:endParaRPr lang="en-IN" sz="3200" b="1" i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6788" y="86788"/>
        <a:ext cx="6760921" cy="1604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88E-F462-424C-B016-B39E9F9A531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F08E-E466-4EC1-AAA8-25D11B4D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F08E-E466-4EC1-AAA8-25D11B4DB1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8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24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1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9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1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3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2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2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24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37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9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26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82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6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E242-39C9-4833-8E29-A70A28E2ED8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13DE155-7BDB-47F5-B982-8E1ED64AC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CD9FE-E599-4DAD-86BD-3C2AC023ED38}"/>
              </a:ext>
            </a:extLst>
          </p:cNvPr>
          <p:cNvSpPr/>
          <p:nvPr/>
        </p:nvSpPr>
        <p:spPr>
          <a:xfrm>
            <a:off x="1331640" y="339502"/>
            <a:ext cx="734481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PROJECT-4 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BCA8C73-D293-44B9-AA3A-9598E565D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22107"/>
              </p:ext>
            </p:extLst>
          </p:nvPr>
        </p:nvGraphicFramePr>
        <p:xfrm>
          <a:off x="2051720" y="1379343"/>
          <a:ext cx="6934497" cy="177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895AB-A7C7-4A08-BD03-71D9E44F7A56}"/>
              </a:ext>
            </a:extLst>
          </p:cNvPr>
          <p:cNvSpPr txBox="1"/>
          <p:nvPr/>
        </p:nvSpPr>
        <p:spPr>
          <a:xfrm>
            <a:off x="3336135" y="3435846"/>
            <a:ext cx="38209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/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Mridul Prakash Kashyap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 (M.Tech) 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Delhi (IITD)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D79EC-9548-892E-6D7A-0E29B3971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1379343"/>
            <a:ext cx="1764000" cy="171104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90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25970-B4B4-4C60-9137-45E8F19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3972"/>
            <a:ext cx="3321965" cy="552450"/>
          </a:xfrm>
        </p:spPr>
        <p:txBody>
          <a:bodyPr>
            <a:noAutofit/>
          </a:bodyPr>
          <a:lstStyle/>
          <a:p>
            <a:r>
              <a:rPr lang="en-US" sz="3600" u="sng" dirty="0"/>
              <a:t>Objective:-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BDE4A-3677-7846-E84B-55786CEF4B9B}"/>
              </a:ext>
            </a:extLst>
          </p:cNvPr>
          <p:cNvSpPr txBox="1"/>
          <p:nvPr/>
        </p:nvSpPr>
        <p:spPr>
          <a:xfrm>
            <a:off x="395536" y="138874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</a:t>
            </a:r>
            <a:r>
              <a:rPr lang="en-IN" dirty="0">
                <a:highlight>
                  <a:srgbClr val="FFFF00"/>
                </a:highlight>
              </a:rPr>
              <a:t>clean</a:t>
            </a:r>
            <a:r>
              <a:rPr lang="en-IN" dirty="0"/>
              <a:t> the dataset on </a:t>
            </a:r>
            <a:r>
              <a:rPr lang="en-IN" dirty="0">
                <a:highlight>
                  <a:srgbClr val="FFFF00"/>
                </a:highlight>
              </a:rPr>
              <a:t>Google Apps</a:t>
            </a:r>
            <a:r>
              <a:rPr lang="en-IN" dirty="0"/>
              <a:t>.</a:t>
            </a:r>
          </a:p>
          <a:p>
            <a:r>
              <a:rPr lang="en-IN" dirty="0"/>
              <a:t>(</a:t>
            </a:r>
            <a:r>
              <a:rPr lang="en-IN" dirty="0" err="1"/>
              <a:t>App_name</a:t>
            </a:r>
            <a:r>
              <a:rPr lang="en-IN" dirty="0"/>
              <a:t>, Reviews, Installs, </a:t>
            </a:r>
            <a:r>
              <a:rPr lang="en-IN" dirty="0" err="1"/>
              <a:t>Android_version</a:t>
            </a:r>
            <a:r>
              <a:rPr lang="en-IN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How to </a:t>
            </a:r>
            <a:r>
              <a:rPr lang="en-IN" dirty="0">
                <a:highlight>
                  <a:srgbClr val="FFFF00"/>
                </a:highlight>
              </a:rPr>
              <a:t>combine</a:t>
            </a:r>
            <a:r>
              <a:rPr lang="en-IN" dirty="0"/>
              <a:t> the </a:t>
            </a:r>
            <a:r>
              <a:rPr lang="en-IN" dirty="0">
                <a:highlight>
                  <a:srgbClr val="FFFF00"/>
                </a:highlight>
              </a:rPr>
              <a:t>cleaned dataset </a:t>
            </a:r>
            <a:r>
              <a:rPr lang="en-IN" dirty="0"/>
              <a:t>with </a:t>
            </a:r>
            <a:r>
              <a:rPr lang="en-IN" dirty="0">
                <a:highlight>
                  <a:srgbClr val="FFFF00"/>
                </a:highlight>
              </a:rPr>
              <a:t>App review dataset</a:t>
            </a:r>
            <a:r>
              <a:rPr lang="en-IN" dirty="0"/>
              <a:t>, to address business-oriented problems (using </a:t>
            </a:r>
            <a:r>
              <a:rPr lang="en-IN" dirty="0" err="1">
                <a:highlight>
                  <a:srgbClr val="FFFF00"/>
                </a:highlight>
              </a:rPr>
              <a:t>Spark.sql</a:t>
            </a:r>
            <a:r>
              <a:rPr lang="en-IN" dirty="0"/>
              <a:t>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How to </a:t>
            </a:r>
            <a:r>
              <a:rPr lang="en-IN" dirty="0">
                <a:highlight>
                  <a:srgbClr val="FFFF00"/>
                </a:highlight>
              </a:rPr>
              <a:t>predict the prices of Apps </a:t>
            </a:r>
            <a:r>
              <a:rPr lang="en-IN" dirty="0"/>
              <a:t>on their transition from free to paid version (using </a:t>
            </a:r>
            <a:r>
              <a:rPr lang="en-IN" dirty="0">
                <a:highlight>
                  <a:srgbClr val="FFFF00"/>
                </a:highlight>
              </a:rPr>
              <a:t>PySpark.ml</a:t>
            </a:r>
            <a:r>
              <a:rPr lang="en-IN" dirty="0"/>
              <a:t>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7232-5D83-1DA4-D66A-097565B0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09257"/>
            <a:ext cx="2859410" cy="1048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2FD42-786D-FB91-949E-9C56CF3A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34" y="4009257"/>
            <a:ext cx="2942562" cy="1048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B623A-8FA6-70B3-4F16-6554E464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80" y="195486"/>
            <a:ext cx="4939952" cy="1082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9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83518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did I do that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B47C1-98E0-2023-8300-F2BCF8B1AF70}"/>
              </a:ext>
            </a:extLst>
          </p:cNvPr>
          <p:cNvSpPr txBox="1"/>
          <p:nvPr/>
        </p:nvSpPr>
        <p:spPr>
          <a:xfrm>
            <a:off x="395536" y="1347614"/>
            <a:ext cx="711845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converting the </a:t>
            </a:r>
            <a:r>
              <a:rPr lang="en-IN" sz="1600" dirty="0">
                <a:highlight>
                  <a:srgbClr val="FFFF00"/>
                </a:highlight>
              </a:rPr>
              <a:t>undesirable datatypes</a:t>
            </a:r>
            <a:r>
              <a:rPr lang="en-IN" sz="1600" dirty="0"/>
              <a:t> into </a:t>
            </a:r>
            <a:r>
              <a:rPr lang="en-IN" sz="1600" dirty="0">
                <a:highlight>
                  <a:srgbClr val="FFFF00"/>
                </a:highlight>
              </a:rPr>
              <a:t>desirable datatypes </a:t>
            </a:r>
            <a:r>
              <a:rPr lang="en-IN" sz="1600" dirty="0"/>
              <a:t>and </a:t>
            </a:r>
            <a:r>
              <a:rPr lang="en-IN" sz="1600" dirty="0">
                <a:highlight>
                  <a:srgbClr val="FFFF00"/>
                </a:highlight>
              </a:rPr>
              <a:t>filter-out the unwanted characters </a:t>
            </a:r>
            <a:r>
              <a:rPr lang="en-IN" sz="1600" dirty="0"/>
              <a:t>from the column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highlight>
                  <a:srgbClr val="FFFF00"/>
                </a:highlight>
              </a:rPr>
              <a:t>Filter-out</a:t>
            </a:r>
            <a:r>
              <a:rPr lang="en-IN" sz="1600" dirty="0"/>
              <a:t> the </a:t>
            </a:r>
            <a:r>
              <a:rPr lang="en-IN" sz="1600" dirty="0">
                <a:highlight>
                  <a:srgbClr val="FFFF00"/>
                </a:highlight>
              </a:rPr>
              <a:t>duplicate records</a:t>
            </a:r>
            <a:r>
              <a:rPr lang="en-IN" sz="1600" dirty="0"/>
              <a:t> </a:t>
            </a:r>
            <a:r>
              <a:rPr lang="en-IN" sz="1600" dirty="0">
                <a:highlight>
                  <a:srgbClr val="FFFF00"/>
                </a:highlight>
              </a:rPr>
              <a:t>without</a:t>
            </a:r>
            <a:r>
              <a:rPr lang="en-IN" sz="1600" dirty="0"/>
              <a:t> using {</a:t>
            </a:r>
            <a:r>
              <a:rPr lang="en-IN" sz="1600" dirty="0" err="1">
                <a:highlight>
                  <a:srgbClr val="FFFF00"/>
                </a:highlight>
              </a:rPr>
              <a:t>df.dropDuplicates</a:t>
            </a:r>
            <a:r>
              <a:rPr lang="en-IN" sz="1600" dirty="0">
                <a:highlight>
                  <a:srgbClr val="FFFF00"/>
                </a:highlight>
              </a:rPr>
              <a:t>()</a:t>
            </a:r>
            <a:r>
              <a:rPr lang="en-IN" sz="1600" dirty="0"/>
              <a:t>}, since the rows were not exactly duplicates.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Used </a:t>
            </a:r>
            <a:r>
              <a:rPr lang="en-IN" sz="1600" dirty="0" err="1">
                <a:highlight>
                  <a:srgbClr val="FFFF00"/>
                </a:highlight>
              </a:rPr>
              <a:t>Spark.sql</a:t>
            </a:r>
            <a:r>
              <a:rPr lang="en-IN" sz="1600" dirty="0">
                <a:highlight>
                  <a:srgbClr val="FFFF00"/>
                </a:highlight>
              </a:rPr>
              <a:t> </a:t>
            </a:r>
            <a:r>
              <a:rPr lang="en-IN" sz="1600" dirty="0"/>
              <a:t>feature to embed </a:t>
            </a:r>
            <a:r>
              <a:rPr lang="en-IN" sz="1600" dirty="0" err="1"/>
              <a:t>sql</a:t>
            </a:r>
            <a:r>
              <a:rPr lang="en-IN" sz="1600" dirty="0"/>
              <a:t> queries, to address business-oriented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Used </a:t>
            </a:r>
            <a:r>
              <a:rPr lang="en-IN" sz="1600" dirty="0">
                <a:highlight>
                  <a:srgbClr val="FFFF00"/>
                </a:highlight>
              </a:rPr>
              <a:t>PySpark.ml </a:t>
            </a:r>
            <a:r>
              <a:rPr lang="en-IN" sz="1600" dirty="0"/>
              <a:t>feature (using </a:t>
            </a:r>
            <a:r>
              <a:rPr lang="en-IN" sz="1600" dirty="0">
                <a:highlight>
                  <a:srgbClr val="FFFF00"/>
                </a:highlight>
              </a:rPr>
              <a:t>vector-assembler</a:t>
            </a:r>
            <a:r>
              <a:rPr lang="en-IN" sz="1600" dirty="0"/>
              <a:t>), to predict prices of Apps based on 2 independent features (Reviews and Installs).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5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348249" y="483518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Challenges I faced: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8FA8-B7B4-5A76-BC92-C59BBB72AD83}"/>
              </a:ext>
            </a:extLst>
          </p:cNvPr>
          <p:cNvSpPr txBox="1"/>
          <p:nvPr/>
        </p:nvSpPr>
        <p:spPr>
          <a:xfrm>
            <a:off x="1115616" y="1275606"/>
            <a:ext cx="47165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/>
              <a:t>How to find the Apps with </a:t>
            </a:r>
            <a:r>
              <a:rPr lang="en-IN" sz="2000" i="1" dirty="0">
                <a:highlight>
                  <a:srgbClr val="FFFF00"/>
                </a:highlight>
              </a:rPr>
              <a:t>Android version 4 and higher.</a:t>
            </a:r>
          </a:p>
          <a:p>
            <a:endParaRPr lang="en-IN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/>
              <a:t>How to find Apps with </a:t>
            </a:r>
            <a:r>
              <a:rPr lang="en-IN" sz="2000" i="1" dirty="0">
                <a:highlight>
                  <a:srgbClr val="FFFF00"/>
                </a:highlight>
              </a:rPr>
              <a:t>more (+</a:t>
            </a:r>
            <a:r>
              <a:rPr lang="en-IN" sz="2000" i="1" dirty="0" err="1">
                <a:highlight>
                  <a:srgbClr val="FFFF00"/>
                </a:highlight>
              </a:rPr>
              <a:t>ve</a:t>
            </a:r>
            <a:r>
              <a:rPr lang="en-IN" sz="2000" i="1" dirty="0">
                <a:highlight>
                  <a:srgbClr val="FFFF00"/>
                </a:highlight>
              </a:rPr>
              <a:t>) </a:t>
            </a:r>
            <a:r>
              <a:rPr lang="en-IN" sz="2000" i="1" dirty="0"/>
              <a:t>sentiments than </a:t>
            </a:r>
            <a:r>
              <a:rPr lang="en-IN" sz="2000" i="1" dirty="0">
                <a:highlight>
                  <a:srgbClr val="FFFF00"/>
                </a:highlight>
              </a:rPr>
              <a:t>(-</a:t>
            </a:r>
            <a:r>
              <a:rPr lang="en-IN" sz="2000" i="1" dirty="0" err="1">
                <a:highlight>
                  <a:srgbClr val="FFFF00"/>
                </a:highlight>
              </a:rPr>
              <a:t>ve</a:t>
            </a:r>
            <a:r>
              <a:rPr lang="en-IN" sz="2000" i="1" dirty="0">
                <a:highlight>
                  <a:srgbClr val="FFFF00"/>
                </a:highlight>
              </a:rPr>
              <a:t>)+(neutral) combined?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/>
              <a:t>How to </a:t>
            </a:r>
            <a:r>
              <a:rPr lang="en-IN" sz="2000" i="1" dirty="0">
                <a:highlight>
                  <a:srgbClr val="FFFF00"/>
                </a:highlight>
              </a:rPr>
              <a:t>predict the prices </a:t>
            </a:r>
            <a:r>
              <a:rPr lang="en-IN" sz="2000" i="1" dirty="0"/>
              <a:t>of free Apps with </a:t>
            </a:r>
            <a:r>
              <a:rPr lang="en-IN" sz="2000" i="1" dirty="0">
                <a:highlight>
                  <a:srgbClr val="FFFF00"/>
                </a:highlight>
              </a:rPr>
              <a:t>2 independent features</a:t>
            </a:r>
            <a:r>
              <a:rPr lang="en-IN" sz="2000" i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0AB82-817E-0B98-91DD-79EFFD07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04" y="1275606"/>
            <a:ext cx="2841152" cy="3456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6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(part-1):</a:t>
            </a:r>
            <a:endParaRPr lang="en-US" sz="3200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4211960" y="2594291"/>
            <a:ext cx="44159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Filtered-out the unwanted characters using </a:t>
            </a:r>
            <a:r>
              <a:rPr lang="en-IN" sz="1600" dirty="0" err="1">
                <a:highlight>
                  <a:srgbClr val="FFFF00"/>
                </a:highlight>
              </a:rPr>
              <a:t>regexp</a:t>
            </a:r>
            <a:r>
              <a:rPr lang="en-IN" sz="1600" dirty="0">
                <a:highlight>
                  <a:srgbClr val="FFFF00"/>
                </a:highlight>
              </a:rPr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Extracted out the first 2-digits with the help of </a:t>
            </a:r>
            <a:r>
              <a:rPr lang="en-IN" sz="1600" dirty="0">
                <a:highlight>
                  <a:srgbClr val="FFFF00"/>
                </a:highlight>
              </a:rPr>
              <a:t>substring().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Cast</a:t>
            </a:r>
            <a:r>
              <a:rPr lang="en-IN" sz="1600" dirty="0"/>
              <a:t> them into integer 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Applied a check </a:t>
            </a:r>
            <a:r>
              <a:rPr lang="en-IN" sz="1600" dirty="0">
                <a:highlight>
                  <a:srgbClr val="FFFF00"/>
                </a:highlight>
              </a:rPr>
              <a:t>(&gt;=4)</a:t>
            </a:r>
            <a:r>
              <a:rPr lang="en-IN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1207-1688-7044-EEF5-404D04A7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492844"/>
            <a:ext cx="5112568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F4CD0-9C23-9268-34D5-356A403C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4" y="1172655"/>
            <a:ext cx="288061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(part-2):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3275856" y="3363838"/>
            <a:ext cx="561662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Applied the </a:t>
            </a:r>
            <a:r>
              <a:rPr lang="en-IN" sz="1600" dirty="0">
                <a:highlight>
                  <a:srgbClr val="FFFF00"/>
                </a:highlight>
              </a:rPr>
              <a:t>case methodology</a:t>
            </a:r>
            <a:r>
              <a:rPr lang="en-IN" sz="1600" dirty="0"/>
              <a:t> for counting </a:t>
            </a:r>
            <a:r>
              <a:rPr lang="en-IN" sz="1600" dirty="0" err="1"/>
              <a:t>pos</a:t>
            </a:r>
            <a:r>
              <a:rPr lang="en-IN" sz="1600" dirty="0"/>
              <a:t>, neg and neutral review.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Aggregate</a:t>
            </a:r>
            <a:r>
              <a:rPr lang="en-IN" sz="1600" dirty="0"/>
              <a:t> them with respect to the corresponding App.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Selected</a:t>
            </a:r>
            <a:r>
              <a:rPr lang="en-IN" sz="1600" dirty="0"/>
              <a:t> only records, having </a:t>
            </a:r>
            <a:r>
              <a:rPr lang="en-IN" sz="1600" dirty="0" err="1">
                <a:highlight>
                  <a:srgbClr val="FFFF00"/>
                </a:highlight>
              </a:rPr>
              <a:t>pos</a:t>
            </a:r>
            <a:r>
              <a:rPr lang="en-IN" sz="1600" dirty="0">
                <a:highlight>
                  <a:srgbClr val="FFFF00"/>
                </a:highlight>
              </a:rPr>
              <a:t> &gt; (</a:t>
            </a:r>
            <a:r>
              <a:rPr lang="en-IN" sz="1600" dirty="0" err="1">
                <a:highlight>
                  <a:srgbClr val="FFFF00"/>
                </a:highlight>
              </a:rPr>
              <a:t>neg+neutral</a:t>
            </a:r>
            <a:r>
              <a:rPr lang="en-IN" sz="1600" dirty="0">
                <a:highlight>
                  <a:srgbClr val="FFFF00"/>
                </a:highlight>
              </a:rPr>
              <a:t>)</a:t>
            </a:r>
            <a:r>
              <a:rPr lang="en-IN" sz="16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3F0EC-579C-1B8D-3486-3FA5F5F6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582"/>
            <a:ext cx="4557155" cy="210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B8084-786D-303E-785E-C7B2E701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99088"/>
            <a:ext cx="2161806" cy="1569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811F5-5EA6-20DF-0892-A9A87CB61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981" y="1059582"/>
            <a:ext cx="274745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(part-3):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EE464-CA57-6E77-BF61-4840D14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1" y="917235"/>
            <a:ext cx="4588433" cy="18705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307464" y="2928773"/>
            <a:ext cx="4125594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Applied </a:t>
            </a:r>
            <a:r>
              <a:rPr lang="en-IN" sz="1400" dirty="0">
                <a:highlight>
                  <a:srgbClr val="FFFF00"/>
                </a:highlight>
              </a:rPr>
              <a:t>vector-assembler</a:t>
            </a:r>
            <a:r>
              <a:rPr lang="en-IN" sz="1400" dirty="0"/>
              <a:t> to convert a </a:t>
            </a:r>
            <a:r>
              <a:rPr lang="en-IN" sz="1400" dirty="0">
                <a:highlight>
                  <a:srgbClr val="FFFF00"/>
                </a:highlight>
              </a:rPr>
              <a:t>feature-set</a:t>
            </a:r>
            <a:r>
              <a:rPr lang="en-IN" sz="1400" dirty="0"/>
              <a:t> into </a:t>
            </a:r>
            <a:r>
              <a:rPr lang="en-IN" sz="1400" dirty="0">
                <a:highlight>
                  <a:srgbClr val="FFFF00"/>
                </a:highlight>
              </a:rPr>
              <a:t>numeric vector</a:t>
            </a:r>
            <a:r>
              <a:rPr lang="en-IN" sz="1400" dirty="0"/>
              <a:t>(independent variable).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Carried out </a:t>
            </a:r>
            <a:r>
              <a:rPr lang="en-IN" sz="1400" dirty="0">
                <a:highlight>
                  <a:srgbClr val="FFFF00"/>
                </a:highlight>
              </a:rPr>
              <a:t>linear regression model </a:t>
            </a:r>
            <a:r>
              <a:rPr lang="en-IN" sz="1400" dirty="0"/>
              <a:t>on price (dependent variable).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FFFF00"/>
                </a:highlight>
              </a:rPr>
              <a:t>Trained</a:t>
            </a:r>
            <a:r>
              <a:rPr lang="en-IN" sz="1400" dirty="0"/>
              <a:t> the model with </a:t>
            </a:r>
            <a:r>
              <a:rPr lang="en-IN" sz="1400" dirty="0">
                <a:highlight>
                  <a:srgbClr val="FFFF00"/>
                </a:highlight>
              </a:rPr>
              <a:t>75%</a:t>
            </a:r>
            <a:r>
              <a:rPr lang="en-IN" sz="1400" dirty="0"/>
              <a:t> of dataset and </a:t>
            </a:r>
            <a:r>
              <a:rPr lang="en-IN" sz="1400" dirty="0">
                <a:highlight>
                  <a:srgbClr val="FFFF00"/>
                </a:highlight>
              </a:rPr>
              <a:t>predicted</a:t>
            </a:r>
            <a:r>
              <a:rPr lang="en-IN" sz="1400" dirty="0"/>
              <a:t> on remaining </a:t>
            </a:r>
            <a:r>
              <a:rPr lang="en-IN" sz="1400" dirty="0">
                <a:highlight>
                  <a:srgbClr val="FFFF00"/>
                </a:highlight>
              </a:rPr>
              <a:t>25% </a:t>
            </a:r>
            <a:r>
              <a:rPr lang="en-IN" sz="1400" dirty="0"/>
              <a:t>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A4880-A9CB-CEE8-15A2-345785B6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02" y="1332207"/>
            <a:ext cx="5069174" cy="14074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4878A-9F48-BA86-4493-EF295F74C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828879"/>
            <a:ext cx="3635055" cy="2149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6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3000-EE62-416E-9761-515D3EAB5136}"/>
              </a:ext>
            </a:extLst>
          </p:cNvPr>
          <p:cNvSpPr txBox="1"/>
          <p:nvPr/>
        </p:nvSpPr>
        <p:spPr>
          <a:xfrm>
            <a:off x="486918" y="1600200"/>
            <a:ext cx="2737709" cy="93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 Viewers!)</a:t>
            </a:r>
          </a:p>
        </p:txBody>
      </p:sp>
      <p:pic>
        <p:nvPicPr>
          <p:cNvPr id="5" name="Picture 4" descr="A mountain range with white text&#10;&#10;Description automatically generated">
            <a:extLst>
              <a:ext uri="{FF2B5EF4-FFF2-40B4-BE49-F238E27FC236}">
                <a16:creationId xmlns:a16="http://schemas.microsoft.com/office/drawing/2014/main" id="{4FC41424-2D9E-2CD2-2290-AE15F87C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"/>
          <a:stretch/>
        </p:blipFill>
        <p:spPr>
          <a:xfrm>
            <a:off x="3937417" y="598220"/>
            <a:ext cx="4488554" cy="36054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311669-4EF2-47DD-8586-365282F8D0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PresentationPro_QuarterGlobeWide</Template>
  <TotalTime>3055</TotalTime>
  <Words>379</Words>
  <Application>Microsoft Office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Facet</vt:lpstr>
      <vt:lpstr>Wisp</vt:lpstr>
      <vt:lpstr>PowerPoint Presentation</vt:lpstr>
      <vt:lpstr>Objective:-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VAMSEEMOUNICA</dc:creator>
  <cp:lastModifiedBy>Mridul Prakash Kashyap</cp:lastModifiedBy>
  <cp:revision>189</cp:revision>
  <dcterms:created xsi:type="dcterms:W3CDTF">2010-09-04T06:53:19Z</dcterms:created>
  <dcterms:modified xsi:type="dcterms:W3CDTF">2024-01-02T13:22:16Z</dcterms:modified>
  <cp:category>2010 global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TC101881347</vt:lpwstr>
  </property>
</Properties>
</file>