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2"/>
    <p:sldMasterId id="2147483722" r:id="rId3"/>
  </p:sldMasterIdLst>
  <p:notesMasterIdLst>
    <p:notesMasterId r:id="rId12"/>
  </p:notesMasterIdLst>
  <p:sldIdLst>
    <p:sldId id="292" r:id="rId4"/>
    <p:sldId id="280" r:id="rId5"/>
    <p:sldId id="271" r:id="rId6"/>
    <p:sldId id="291" r:id="rId7"/>
    <p:sldId id="295" r:id="rId8"/>
    <p:sldId id="296" r:id="rId9"/>
    <p:sldId id="297" r:id="rId10"/>
    <p:sldId id="277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5616">
          <p15:clr>
            <a:srgbClr val="A4A3A4"/>
          </p15:clr>
        </p15:guide>
        <p15:guide id="4" pos="1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8" autoAdjust="0"/>
    <p:restoredTop sz="94660"/>
  </p:normalViewPr>
  <p:slideViewPr>
    <p:cSldViewPr showGuides="1">
      <p:cViewPr varScale="1">
        <p:scale>
          <a:sx n="103" d="100"/>
          <a:sy n="103" d="100"/>
        </p:scale>
        <p:origin x="955" y="77"/>
      </p:cViewPr>
      <p:guideLst>
        <p:guide orient="horz" pos="1620"/>
        <p:guide pos="2880"/>
        <p:guide pos="5616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6ED0BC-AD4B-4864-8721-B203C66D9E2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D907F88-900F-4210-9D34-47973F6CE567}">
      <dgm:prSet custT="1"/>
      <dgm:spPr/>
      <dgm:t>
        <a:bodyPr/>
        <a:lstStyle/>
        <a:p>
          <a:pPr algn="ctr" rtl="0"/>
          <a:r>
            <a:rPr lang="en-IN" sz="3200" b="1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   Organization: </a:t>
          </a:r>
          <a:r>
            <a:rPr lang="en-IN" sz="2800" b="0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Indian Institute of Technology, Delhi (IITD)</a:t>
          </a:r>
        </a:p>
        <a:p>
          <a:pPr algn="ctr" rtl="0"/>
          <a:r>
            <a:rPr lang="en-IN" sz="3200" b="1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 Title: </a:t>
          </a:r>
          <a:r>
            <a:rPr lang="en-IN" sz="2800" b="0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On-Cloud Batch-mode Data Pipelining for seamless ETL operations</a:t>
          </a:r>
          <a:endParaRPr lang="en-IN" sz="3200" b="1" i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D67F55B-BB93-4B9F-9778-A5F7CC935C63}" type="parTrans" cxnId="{DAF0493E-B8AD-4D29-9C8B-9B8F15925DCE}">
      <dgm:prSet/>
      <dgm:spPr/>
      <dgm:t>
        <a:bodyPr/>
        <a:lstStyle/>
        <a:p>
          <a:endParaRPr lang="en-IN"/>
        </a:p>
      </dgm:t>
    </dgm:pt>
    <dgm:pt modelId="{6E287279-7ACD-4F6E-9218-6C14E1F6903D}" type="sibTrans" cxnId="{DAF0493E-B8AD-4D29-9C8B-9B8F15925DCE}">
      <dgm:prSet/>
      <dgm:spPr/>
      <dgm:t>
        <a:bodyPr/>
        <a:lstStyle/>
        <a:p>
          <a:endParaRPr lang="en-IN"/>
        </a:p>
      </dgm:t>
    </dgm:pt>
    <dgm:pt modelId="{A9C192A1-EF53-4A6A-875E-34A9F77DA22E}" type="pres">
      <dgm:prSet presAssocID="{DA6ED0BC-AD4B-4864-8721-B203C66D9E24}" presName="linear" presStyleCnt="0">
        <dgm:presLayoutVars>
          <dgm:animLvl val="lvl"/>
          <dgm:resizeHandles val="exact"/>
        </dgm:presLayoutVars>
      </dgm:prSet>
      <dgm:spPr/>
    </dgm:pt>
    <dgm:pt modelId="{DF2F4698-5BE8-4600-8991-3501CA47F05B}" type="pres">
      <dgm:prSet presAssocID="{AD907F88-900F-4210-9D34-47973F6CE567}" presName="parentText" presStyleLbl="node1" presStyleIdx="0" presStyleCnt="1" custLinFactNeighborX="-10053" custLinFactNeighborY="-4669">
        <dgm:presLayoutVars>
          <dgm:chMax val="0"/>
          <dgm:bulletEnabled val="1"/>
        </dgm:presLayoutVars>
      </dgm:prSet>
      <dgm:spPr/>
    </dgm:pt>
  </dgm:ptLst>
  <dgm:cxnLst>
    <dgm:cxn modelId="{BDEBCE3C-994B-4AEA-9430-B2B2AD00C782}" type="presOf" srcId="{AD907F88-900F-4210-9D34-47973F6CE567}" destId="{DF2F4698-5BE8-4600-8991-3501CA47F05B}" srcOrd="0" destOrd="0" presId="urn:microsoft.com/office/officeart/2005/8/layout/vList2"/>
    <dgm:cxn modelId="{DAF0493E-B8AD-4D29-9C8B-9B8F15925DCE}" srcId="{DA6ED0BC-AD4B-4864-8721-B203C66D9E24}" destId="{AD907F88-900F-4210-9D34-47973F6CE567}" srcOrd="0" destOrd="0" parTransId="{ED67F55B-BB93-4B9F-9778-A5F7CC935C63}" sibTransId="{6E287279-7ACD-4F6E-9218-6C14E1F6903D}"/>
    <dgm:cxn modelId="{67128B53-75E1-450B-B503-0EC45BB73B43}" type="presOf" srcId="{DA6ED0BC-AD4B-4864-8721-B203C66D9E24}" destId="{A9C192A1-EF53-4A6A-875E-34A9F77DA22E}" srcOrd="0" destOrd="0" presId="urn:microsoft.com/office/officeart/2005/8/layout/vList2"/>
    <dgm:cxn modelId="{A2DE5170-364A-493F-9BC0-40B0B590BE07}" type="presParOf" srcId="{A9C192A1-EF53-4A6A-875E-34A9F77DA22E}" destId="{DF2F4698-5BE8-4600-8991-3501CA47F05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2F4698-5BE8-4600-8991-3501CA47F05B}">
      <dsp:nvSpPr>
        <dsp:cNvPr id="0" name=""/>
        <dsp:cNvSpPr/>
      </dsp:nvSpPr>
      <dsp:spPr>
        <a:xfrm>
          <a:off x="0" y="0"/>
          <a:ext cx="6934497" cy="17778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i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   Organization: </a:t>
          </a:r>
          <a:r>
            <a:rPr lang="en-IN" sz="2800" b="0" i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Indian Institute of Technology, Delhi (IITD)</a:t>
          </a:r>
        </a:p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i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 Title: </a:t>
          </a:r>
          <a:r>
            <a:rPr lang="en-IN" sz="2800" b="0" i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On-Cloud Batch-mode Data Pipelining for seamless ETL operations</a:t>
          </a:r>
          <a:endParaRPr lang="en-IN" sz="3200" b="1" i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86788" y="86788"/>
        <a:ext cx="6760921" cy="16042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0188E-F462-424C-B016-B39E9F9A5319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4F08E-E466-4EC1-AAA8-25D11B4DB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746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4F08E-E466-4EC1-AAA8-25D11B4DB1A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732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560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910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4817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50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1240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053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215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090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5815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6738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727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7124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5096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2957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5816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5785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1138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9215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3029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75242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1371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4964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745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4260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9829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467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963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047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078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50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25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BE242-39C9-4833-8E29-A70A28E2ED8D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F13DE155-7BDB-47F5-B982-8E1ED64ACE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333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C9470-335F-4FB4-A190-08EBD6AEAE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fld id="{18C14F29-5060-4830-A216-B31A92D650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00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8CD9FE-E599-4DAD-86BD-3C2AC023ED38}"/>
              </a:ext>
            </a:extLst>
          </p:cNvPr>
          <p:cNvSpPr/>
          <p:nvPr/>
        </p:nvSpPr>
        <p:spPr>
          <a:xfrm>
            <a:off x="1331640" y="339502"/>
            <a:ext cx="7344816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IN" sz="4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PROJECT-5  </a:t>
            </a:r>
          </a:p>
          <a:p>
            <a:pPr lvl="0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5BCA8C73-D293-44B9-AA3A-9598E565D7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8360504"/>
              </p:ext>
            </p:extLst>
          </p:nvPr>
        </p:nvGraphicFramePr>
        <p:xfrm>
          <a:off x="2051720" y="1379343"/>
          <a:ext cx="6934497" cy="1778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F7895AB-A7C7-4A08-BD03-71D9E44F7A56}"/>
              </a:ext>
            </a:extLst>
          </p:cNvPr>
          <p:cNvSpPr txBox="1"/>
          <p:nvPr/>
        </p:nvSpPr>
        <p:spPr>
          <a:xfrm>
            <a:off x="3336135" y="3435846"/>
            <a:ext cx="3820982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i="1" dirty="0"/>
              <a:t>Presented By:</a:t>
            </a:r>
          </a:p>
          <a:p>
            <a:pPr algn="ctr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Mridul Prakash Kashyap</a:t>
            </a:r>
          </a:p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of Technology (M.Tech) </a:t>
            </a:r>
          </a:p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Indian Institute of Technology, Delhi (IITD)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8D79EC-9548-892E-6D7A-0E29B39711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3608" y="1379343"/>
            <a:ext cx="1764000" cy="1711047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869050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AF25970-B4B4-4C60-9137-45E8F1943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82" y="256762"/>
            <a:ext cx="3321965" cy="552450"/>
          </a:xfrm>
        </p:spPr>
        <p:txBody>
          <a:bodyPr>
            <a:noAutofit/>
          </a:bodyPr>
          <a:lstStyle/>
          <a:p>
            <a:r>
              <a:rPr lang="en-US" sz="3600" u="sng" dirty="0"/>
              <a:t>Objective:-</a:t>
            </a:r>
            <a:endParaRPr 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6BDE4A-3677-7846-E84B-55786CEF4B9B}"/>
              </a:ext>
            </a:extLst>
          </p:cNvPr>
          <p:cNvSpPr txBox="1"/>
          <p:nvPr/>
        </p:nvSpPr>
        <p:spPr>
          <a:xfrm>
            <a:off x="395536" y="1388742"/>
            <a:ext cx="66967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To learn how the </a:t>
            </a:r>
            <a:r>
              <a:rPr lang="en-IN" dirty="0">
                <a:highlight>
                  <a:srgbClr val="FFFF00"/>
                </a:highlight>
              </a:rPr>
              <a:t>data pipeline </a:t>
            </a:r>
            <a:r>
              <a:rPr lang="en-IN" dirty="0"/>
              <a:t>processing is done on AWS (</a:t>
            </a:r>
            <a:r>
              <a:rPr lang="en-IN" dirty="0">
                <a:highlight>
                  <a:srgbClr val="FFFF00"/>
                </a:highlight>
              </a:rPr>
              <a:t>Amazon web services</a:t>
            </a:r>
            <a:r>
              <a:rPr lang="en-IN" dirty="0"/>
              <a:t>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How to </a:t>
            </a:r>
            <a:r>
              <a:rPr lang="en-IN" dirty="0">
                <a:highlight>
                  <a:srgbClr val="FFFF00"/>
                </a:highlight>
              </a:rPr>
              <a:t>integrate</a:t>
            </a:r>
            <a:r>
              <a:rPr lang="en-IN" dirty="0"/>
              <a:t> the services like </a:t>
            </a:r>
            <a:r>
              <a:rPr lang="en-IN" dirty="0">
                <a:highlight>
                  <a:srgbClr val="FFFF00"/>
                </a:highlight>
              </a:rPr>
              <a:t>Apache Airflow, PySpark and </a:t>
            </a:r>
            <a:r>
              <a:rPr lang="en-IN" dirty="0" err="1">
                <a:highlight>
                  <a:srgbClr val="FFFF00"/>
                </a:highlight>
              </a:rPr>
              <a:t>SnowflakeDB</a:t>
            </a:r>
            <a:r>
              <a:rPr lang="en-IN" dirty="0">
                <a:highlight>
                  <a:srgbClr val="FFFF00"/>
                </a:highlight>
              </a:rPr>
              <a:t> with AWS</a:t>
            </a:r>
            <a:r>
              <a:rPr lang="en-IN" dirty="0"/>
              <a:t>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How to conduct an </a:t>
            </a:r>
            <a:r>
              <a:rPr lang="en-IN" dirty="0">
                <a:highlight>
                  <a:srgbClr val="FFFF00"/>
                </a:highlight>
              </a:rPr>
              <a:t>automatic aggregation </a:t>
            </a:r>
            <a:r>
              <a:rPr lang="en-IN" dirty="0"/>
              <a:t>operation ((</a:t>
            </a:r>
            <a:r>
              <a:rPr lang="en-IN" dirty="0" err="1">
                <a:highlight>
                  <a:srgbClr val="FFFF00"/>
                </a:highlight>
              </a:rPr>
              <a:t>Class_name</a:t>
            </a:r>
            <a:r>
              <a:rPr lang="en-IN" dirty="0">
                <a:highlight>
                  <a:srgbClr val="FFFF00"/>
                </a:highlight>
              </a:rPr>
              <a:t> – counts)</a:t>
            </a:r>
            <a:r>
              <a:rPr lang="en-IN" dirty="0"/>
              <a:t> in each class) on </a:t>
            </a:r>
            <a:r>
              <a:rPr lang="en-IN" dirty="0">
                <a:highlight>
                  <a:srgbClr val="FFFF00"/>
                </a:highlight>
              </a:rPr>
              <a:t>‘iris’ </a:t>
            </a:r>
            <a:r>
              <a:rPr lang="en-IN" dirty="0"/>
              <a:t>dataset with the help of above-mentioned services?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37D3CE-877D-01B3-7802-E21C1DBB9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258" y="197678"/>
            <a:ext cx="1684166" cy="6706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6DC1EE-A668-2616-0B80-FF7DFF3B0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2142" y="1388742"/>
            <a:ext cx="1282346" cy="7260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4B94202-8A5A-A931-5D53-8A8496EA6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248" y="4148961"/>
            <a:ext cx="2160240" cy="7968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2BB8903-265D-433A-C3F3-CA259C068F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7562" y="2571750"/>
            <a:ext cx="1226926" cy="11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95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1585" y="221998"/>
            <a:ext cx="6447501" cy="6403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 defTabSz="457200"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How did I do that 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F5B358-3E3C-394E-A110-C8556FDB4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26" y="4083918"/>
            <a:ext cx="8169348" cy="7315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BB47C1-98E0-2023-8300-F2BCF8B1AF70}"/>
              </a:ext>
            </a:extLst>
          </p:cNvPr>
          <p:cNvSpPr txBox="1"/>
          <p:nvPr/>
        </p:nvSpPr>
        <p:spPr>
          <a:xfrm>
            <a:off x="261854" y="862376"/>
            <a:ext cx="669674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600" dirty="0"/>
              <a:t>By using some services of AWS (EMR, EC2 and S3) along with Apache Airflow (setup by ubuntu shell commands), ended up with the </a:t>
            </a:r>
            <a:r>
              <a:rPr lang="en-IN" sz="1600" dirty="0">
                <a:highlight>
                  <a:srgbClr val="FFFF00"/>
                </a:highlight>
              </a:rPr>
              <a:t>workflow as DAG</a:t>
            </a:r>
            <a:r>
              <a:rPr lang="en-IN" sz="1600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600" dirty="0"/>
              <a:t>Used shell command, AWS EMR and S3 in </a:t>
            </a:r>
            <a:r>
              <a:rPr lang="en-IN" sz="1600" dirty="0">
                <a:highlight>
                  <a:srgbClr val="FFFF00"/>
                </a:highlight>
              </a:rPr>
              <a:t>EMR step-1</a:t>
            </a:r>
            <a:r>
              <a:rPr lang="en-IN" sz="1600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600" dirty="0"/>
              <a:t>PySpark (</a:t>
            </a:r>
            <a:r>
              <a:rPr lang="en-IN" sz="1600" dirty="0" err="1"/>
              <a:t>sql</a:t>
            </a:r>
            <a:r>
              <a:rPr lang="en-IN" sz="1600" dirty="0"/>
              <a:t>), AWS S3 and EC2 were used in </a:t>
            </a:r>
            <a:r>
              <a:rPr lang="en-IN" sz="1600" dirty="0">
                <a:highlight>
                  <a:srgbClr val="FFFF00"/>
                </a:highlight>
              </a:rPr>
              <a:t>EMR step-2</a:t>
            </a:r>
            <a:r>
              <a:rPr lang="en-IN" sz="1600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600" dirty="0"/>
              <a:t>Used Apache Airflow along with Snowflake-</a:t>
            </a:r>
            <a:r>
              <a:rPr lang="en-IN" sz="1600" dirty="0" err="1"/>
              <a:t>sql</a:t>
            </a:r>
            <a:r>
              <a:rPr lang="en-IN" sz="1600" dirty="0"/>
              <a:t> </a:t>
            </a:r>
            <a:r>
              <a:rPr lang="en-IN" sz="1600" dirty="0">
                <a:highlight>
                  <a:srgbClr val="FFFF00"/>
                </a:highlight>
              </a:rPr>
              <a:t>(external step)</a:t>
            </a:r>
            <a:r>
              <a:rPr lang="en-IN" sz="1600" dirty="0"/>
              <a:t> to accomplish the project, finally.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369515-BA96-FB64-9871-C66279B2AAC1}"/>
              </a:ext>
            </a:extLst>
          </p:cNvPr>
          <p:cNvSpPr/>
          <p:nvPr/>
        </p:nvSpPr>
        <p:spPr>
          <a:xfrm>
            <a:off x="539552" y="3867894"/>
            <a:ext cx="3312368" cy="1152128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394555-5BFE-2B1F-3229-157F19A492CC}"/>
              </a:ext>
            </a:extLst>
          </p:cNvPr>
          <p:cNvSpPr/>
          <p:nvPr/>
        </p:nvSpPr>
        <p:spPr>
          <a:xfrm>
            <a:off x="3904146" y="3855303"/>
            <a:ext cx="3620182" cy="1152128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1A9C37-AA0F-0E7C-45E4-9B0EFF30F63C}"/>
              </a:ext>
            </a:extLst>
          </p:cNvPr>
          <p:cNvSpPr/>
          <p:nvPr/>
        </p:nvSpPr>
        <p:spPr>
          <a:xfrm>
            <a:off x="395536" y="3663373"/>
            <a:ext cx="7200800" cy="1428658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4E42A7-9801-2BBA-24FA-4575E5C14B35}"/>
              </a:ext>
            </a:extLst>
          </p:cNvPr>
          <p:cNvSpPr txBox="1"/>
          <p:nvPr/>
        </p:nvSpPr>
        <p:spPr>
          <a:xfrm>
            <a:off x="1696240" y="4011909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i="1" dirty="0">
                <a:solidFill>
                  <a:srgbClr val="7030A0"/>
                </a:solidFill>
              </a:rPr>
              <a:t>EMR step-1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349A63-BBCC-2F7A-35DD-7AB3F537842D}"/>
              </a:ext>
            </a:extLst>
          </p:cNvPr>
          <p:cNvSpPr txBox="1"/>
          <p:nvPr/>
        </p:nvSpPr>
        <p:spPr>
          <a:xfrm>
            <a:off x="5292080" y="4011909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i="1" dirty="0">
                <a:solidFill>
                  <a:srgbClr val="7030A0"/>
                </a:solidFill>
              </a:rPr>
              <a:t>EMR step-2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F9C2AD-3372-A9C8-7634-2DD76C88B1CC}"/>
              </a:ext>
            </a:extLst>
          </p:cNvPr>
          <p:cNvSpPr txBox="1"/>
          <p:nvPr/>
        </p:nvSpPr>
        <p:spPr>
          <a:xfrm>
            <a:off x="3388429" y="3625472"/>
            <a:ext cx="1040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i="1" dirty="0">
                <a:solidFill>
                  <a:srgbClr val="7030A0"/>
                </a:solidFill>
              </a:rPr>
              <a:t>EMR cluster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F602F0-600F-32D8-88F8-98355885BDDA}"/>
              </a:ext>
            </a:extLst>
          </p:cNvPr>
          <p:cNvSpPr txBox="1"/>
          <p:nvPr/>
        </p:nvSpPr>
        <p:spPr>
          <a:xfrm>
            <a:off x="7559842" y="4029349"/>
            <a:ext cx="1173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i="1" dirty="0">
                <a:solidFill>
                  <a:srgbClr val="7030A0"/>
                </a:solidFill>
              </a:rPr>
              <a:t>External step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76F2B1-DE61-0BB3-B14B-E00B930F73EB}"/>
              </a:ext>
            </a:extLst>
          </p:cNvPr>
          <p:cNvSpPr/>
          <p:nvPr/>
        </p:nvSpPr>
        <p:spPr>
          <a:xfrm>
            <a:off x="179512" y="3534430"/>
            <a:ext cx="8717528" cy="160907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C96528-F438-6E40-5378-5E9F4C205AD1}"/>
              </a:ext>
            </a:extLst>
          </p:cNvPr>
          <p:cNvSpPr txBox="1"/>
          <p:nvPr/>
        </p:nvSpPr>
        <p:spPr>
          <a:xfrm>
            <a:off x="8331588" y="3360071"/>
            <a:ext cx="73041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1200" b="1" i="1" dirty="0">
                <a:solidFill>
                  <a:srgbClr val="7030A0"/>
                </a:solidFill>
              </a:rPr>
              <a:t>Apache Airflow</a:t>
            </a:r>
          </a:p>
        </p:txBody>
      </p:sp>
    </p:spTree>
    <p:extLst>
      <p:ext uri="{BB962C8B-B14F-4D97-AF65-F5344CB8AC3E}">
        <p14:creationId xmlns:p14="http://schemas.microsoft.com/office/powerpoint/2010/main" val="1130567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777FA5-0226-234A-26CA-BE8FA7B46BBD}"/>
              </a:ext>
            </a:extLst>
          </p:cNvPr>
          <p:cNvSpPr/>
          <p:nvPr/>
        </p:nvSpPr>
        <p:spPr>
          <a:xfrm>
            <a:off x="1348249" y="483518"/>
            <a:ext cx="6447501" cy="6403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 defTabSz="457200">
              <a:spcBef>
                <a:spcPct val="0"/>
              </a:spcBef>
              <a:spcAft>
                <a:spcPts val="600"/>
              </a:spcAft>
            </a:pPr>
            <a:r>
              <a:rPr lang="en-US" sz="32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The Challenges I faced: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2B8FA8-B7B4-5A76-BC92-C59BBB72AD83}"/>
              </a:ext>
            </a:extLst>
          </p:cNvPr>
          <p:cNvSpPr txBox="1"/>
          <p:nvPr/>
        </p:nvSpPr>
        <p:spPr>
          <a:xfrm>
            <a:off x="1187624" y="1635646"/>
            <a:ext cx="47165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i="1" dirty="0">
                <a:highlight>
                  <a:srgbClr val="FFFF00"/>
                </a:highlight>
              </a:rPr>
              <a:t>Installing the Apache Airflow </a:t>
            </a:r>
            <a:r>
              <a:rPr lang="en-IN" sz="2000" i="1" dirty="0"/>
              <a:t>correctly on my local machine (by using Ubuntu shell commands).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i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i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i="1" dirty="0">
                <a:highlight>
                  <a:srgbClr val="FFFF00"/>
                </a:highlight>
              </a:rPr>
              <a:t>Defining the DAG </a:t>
            </a:r>
            <a:r>
              <a:rPr lang="en-IN" sz="2000" i="1" dirty="0"/>
              <a:t>(Data Acyclic Graph) as a workflow to Apache Airflow.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40AB82-817E-0B98-91DD-79EFFD072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204" y="1275606"/>
            <a:ext cx="2841152" cy="34563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37623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777FA5-0226-234A-26CA-BE8FA7B46BBD}"/>
              </a:ext>
            </a:extLst>
          </p:cNvPr>
          <p:cNvSpPr/>
          <p:nvPr/>
        </p:nvSpPr>
        <p:spPr>
          <a:xfrm>
            <a:off x="1259632" y="550830"/>
            <a:ext cx="6968167" cy="64037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lvl="0" defTabSz="457200">
              <a:spcBef>
                <a:spcPct val="0"/>
              </a:spcBef>
              <a:spcAft>
                <a:spcPts val="600"/>
              </a:spcAft>
            </a:pPr>
            <a:r>
              <a:rPr lang="en-US" sz="32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How I overcame these Challenges (part-1):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880066-5AC5-BC90-0859-D84E6224B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245801"/>
            <a:ext cx="7920880" cy="156736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913162-2967-6E1F-9AE1-390A5098C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1995365"/>
            <a:ext cx="5509120" cy="237821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73DCB0-88F4-CB4A-B8AD-66A9681CE98F}"/>
              </a:ext>
            </a:extLst>
          </p:cNvPr>
          <p:cNvSpPr txBox="1"/>
          <p:nvPr/>
        </p:nvSpPr>
        <p:spPr>
          <a:xfrm>
            <a:off x="5148064" y="3147814"/>
            <a:ext cx="3816424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IN" sz="1600" dirty="0"/>
              <a:t>A glimpse of the shell commands used in Ubuntu terminal to run and launch airflow webserver.</a:t>
            </a:r>
          </a:p>
          <a:p>
            <a:pPr algn="just"/>
            <a:endParaRPr lang="en-IN" sz="1600" dirty="0">
              <a:solidFill>
                <a:srgbClr val="7030A0"/>
              </a:solidFill>
            </a:endParaRPr>
          </a:p>
          <a:p>
            <a:pPr algn="just"/>
            <a:r>
              <a:rPr lang="en-IN" sz="1600" dirty="0">
                <a:solidFill>
                  <a:srgbClr val="FF0000"/>
                </a:solidFill>
              </a:rPr>
              <a:t>Took the help of online research. Got relevant data from websites like </a:t>
            </a:r>
            <a:r>
              <a:rPr lang="en-IN" sz="1600" dirty="0">
                <a:solidFill>
                  <a:srgbClr val="FF0000"/>
                </a:solidFill>
                <a:highlight>
                  <a:srgbClr val="FFFF00"/>
                </a:highlight>
              </a:rPr>
              <a:t>Quora.com, medium.com,</a:t>
            </a:r>
            <a:r>
              <a:rPr lang="en-IN" sz="1600" dirty="0">
                <a:solidFill>
                  <a:srgbClr val="FF0000"/>
                </a:solidFill>
              </a:rPr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593442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777FA5-0226-234A-26CA-BE8FA7B46BBD}"/>
              </a:ext>
            </a:extLst>
          </p:cNvPr>
          <p:cNvSpPr/>
          <p:nvPr/>
        </p:nvSpPr>
        <p:spPr>
          <a:xfrm>
            <a:off x="1259632" y="419204"/>
            <a:ext cx="6447501" cy="64037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lvl="0" defTabSz="457200">
              <a:spcBef>
                <a:spcPct val="0"/>
              </a:spcBef>
              <a:spcAft>
                <a:spcPts val="600"/>
              </a:spcAft>
            </a:pPr>
            <a:r>
              <a:rPr lang="en-US" sz="32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How I overcame these Challenges (part-2):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3427D7-B818-F377-14BF-F47BC6837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059582"/>
            <a:ext cx="4060716" cy="40119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70A11C-895E-4F88-1562-57004F4BD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1059582"/>
            <a:ext cx="3871295" cy="29872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73DCB0-88F4-CB4A-B8AD-66A9681CE98F}"/>
              </a:ext>
            </a:extLst>
          </p:cNvPr>
          <p:cNvSpPr txBox="1"/>
          <p:nvPr/>
        </p:nvSpPr>
        <p:spPr>
          <a:xfrm>
            <a:off x="5645198" y="1995686"/>
            <a:ext cx="3347864" cy="2800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IN" sz="1600" dirty="0"/>
              <a:t>A glimpse of my DAG python code used to define the workflow in Apache Airflow.</a:t>
            </a:r>
          </a:p>
          <a:p>
            <a:pPr algn="just"/>
            <a:endParaRPr lang="en-IN" sz="1600" dirty="0">
              <a:solidFill>
                <a:srgbClr val="7030A0"/>
              </a:solidFill>
            </a:endParaRPr>
          </a:p>
          <a:p>
            <a:pPr algn="just"/>
            <a:r>
              <a:rPr lang="en-IN" sz="1600" dirty="0">
                <a:solidFill>
                  <a:srgbClr val="FF0000"/>
                </a:solidFill>
              </a:rPr>
              <a:t>Took the help of online research. Got relevant data in parts from websites like </a:t>
            </a:r>
            <a:r>
              <a:rPr lang="en-IN" sz="1600" dirty="0">
                <a:solidFill>
                  <a:srgbClr val="FF0000"/>
                </a:solidFill>
                <a:highlight>
                  <a:srgbClr val="FFFF00"/>
                </a:highlight>
              </a:rPr>
              <a:t>Quora.com, medium.com,</a:t>
            </a:r>
            <a:r>
              <a:rPr lang="en-IN" sz="1600" dirty="0">
                <a:solidFill>
                  <a:srgbClr val="FF0000"/>
                </a:solidFill>
              </a:rPr>
              <a:t> etc.</a:t>
            </a:r>
          </a:p>
          <a:p>
            <a:pPr algn="just"/>
            <a:endParaRPr lang="en-IN" sz="1600" dirty="0">
              <a:solidFill>
                <a:srgbClr val="FF0000"/>
              </a:solidFill>
            </a:endParaRPr>
          </a:p>
          <a:p>
            <a:pPr algn="just"/>
            <a:r>
              <a:rPr lang="en-IN" sz="1600" dirty="0">
                <a:solidFill>
                  <a:srgbClr val="FF0000"/>
                </a:solidFill>
              </a:rPr>
              <a:t>Club-up those parts as per the need.</a:t>
            </a:r>
          </a:p>
        </p:txBody>
      </p:sp>
    </p:spTree>
    <p:extLst>
      <p:ext uri="{BB962C8B-B14F-4D97-AF65-F5344CB8AC3E}">
        <p14:creationId xmlns:p14="http://schemas.microsoft.com/office/powerpoint/2010/main" val="2552989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A84327-D7F0-3AA0-4937-5F79B741F9CF}"/>
              </a:ext>
            </a:extLst>
          </p:cNvPr>
          <p:cNvSpPr/>
          <p:nvPr/>
        </p:nvSpPr>
        <p:spPr>
          <a:xfrm>
            <a:off x="1259632" y="419204"/>
            <a:ext cx="6447501" cy="6403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 defTabSz="457200">
              <a:spcBef>
                <a:spcPct val="0"/>
              </a:spcBef>
              <a:spcAft>
                <a:spcPts val="600"/>
              </a:spcAft>
            </a:pPr>
            <a:r>
              <a:rPr lang="en-US" sz="32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Input to Output Transformation: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30BA41-0D0F-5804-242A-C8E968CAA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995686"/>
            <a:ext cx="3566469" cy="6858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E57325-3FD4-2225-A57B-3C3E8E9C8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825" y="1635646"/>
            <a:ext cx="1886430" cy="331523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216E3-9A05-D278-AA93-2A726E9C4474}"/>
              </a:ext>
            </a:extLst>
          </p:cNvPr>
          <p:cNvCxnSpPr/>
          <p:nvPr/>
        </p:nvCxnSpPr>
        <p:spPr>
          <a:xfrm>
            <a:off x="3491880" y="2338615"/>
            <a:ext cx="136815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866B4AA-A36E-9E19-7145-73B69F192408}"/>
              </a:ext>
            </a:extLst>
          </p:cNvPr>
          <p:cNvSpPr txBox="1"/>
          <p:nvPr/>
        </p:nvSpPr>
        <p:spPr>
          <a:xfrm>
            <a:off x="1702968" y="1191267"/>
            <a:ext cx="129614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IN" sz="1600" dirty="0"/>
              <a:t>Input Data</a:t>
            </a:r>
            <a:endParaRPr lang="en-IN" sz="1600" dirty="0">
              <a:solidFill>
                <a:srgbClr val="7030A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BDE4E9-EC48-EE0C-4E38-F74C22831287}"/>
              </a:ext>
            </a:extLst>
          </p:cNvPr>
          <p:cNvSpPr txBox="1"/>
          <p:nvPr/>
        </p:nvSpPr>
        <p:spPr>
          <a:xfrm>
            <a:off x="6144890" y="1529821"/>
            <a:ext cx="160114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IN" sz="1600" dirty="0"/>
              <a:t>Output Data</a:t>
            </a:r>
            <a:endParaRPr lang="en-IN" sz="1600" dirty="0">
              <a:solidFill>
                <a:srgbClr val="7030A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646299-566C-8CB6-ECC6-A6FB516881A7}"/>
              </a:ext>
            </a:extLst>
          </p:cNvPr>
          <p:cNvSpPr txBox="1"/>
          <p:nvPr/>
        </p:nvSpPr>
        <p:spPr>
          <a:xfrm>
            <a:off x="4067944" y="3052637"/>
            <a:ext cx="4752528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dirty="0"/>
              <a:t>                  </a:t>
            </a:r>
            <a:r>
              <a:rPr lang="en-IN" sz="1600" dirty="0">
                <a:highlight>
                  <a:srgbClr val="FFFF00"/>
                </a:highlight>
              </a:rPr>
              <a:t>Transformation Workflow:</a:t>
            </a:r>
          </a:p>
          <a:p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Firstly, gave the header to the input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Carried out the </a:t>
            </a:r>
            <a:r>
              <a:rPr lang="en-IN" sz="1600" dirty="0">
                <a:highlight>
                  <a:srgbClr val="FFFF00"/>
                </a:highlight>
              </a:rPr>
              <a:t>aggregation</a:t>
            </a:r>
            <a:r>
              <a:rPr lang="en-IN" sz="1600" dirty="0"/>
              <a:t> operation on the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Write the data into parquet file format.</a:t>
            </a:r>
          </a:p>
          <a:p>
            <a:pPr algn="just"/>
            <a:endParaRPr lang="en-IN" sz="1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688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171450"/>
            <a:ext cx="2138628" cy="4978966"/>
            <a:chOff x="2487613" y="285750"/>
            <a:chExt cx="2428875" cy="5654676"/>
          </a:xfrm>
        </p:grpSpPr>
        <p:sp>
          <p:nvSpPr>
            <p:cNvPr id="88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9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0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1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2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3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4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5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6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7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8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9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589"/>
            <a:ext cx="1767505" cy="5140529"/>
            <a:chOff x="6627813" y="194833"/>
            <a:chExt cx="1952625" cy="5678918"/>
          </a:xfrm>
        </p:grpSpPr>
        <p:sp>
          <p:nvSpPr>
            <p:cNvPr id="101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2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3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4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5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7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8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9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0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1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2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14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3141" y="535781"/>
            <a:ext cx="1191394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89"/>
            <a:ext cx="9144000" cy="51405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4543A62-A2AB-454A-878E-D3D9190D5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523000-EE62-416E-9761-515D3EAB5136}"/>
              </a:ext>
            </a:extLst>
          </p:cNvPr>
          <p:cNvSpPr txBox="1"/>
          <p:nvPr/>
        </p:nvSpPr>
        <p:spPr>
          <a:xfrm>
            <a:off x="486918" y="1600200"/>
            <a:ext cx="2737709" cy="9301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 defTabSz="457200">
              <a:spcBef>
                <a:spcPts val="1000"/>
              </a:spcBef>
              <a:buClr>
                <a:schemeClr val="accent1"/>
              </a:buClr>
            </a:pPr>
            <a:r>
              <a:rPr lang="en-US" sz="32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</a:p>
          <a:p>
            <a:pPr algn="ctr" defTabSz="457200">
              <a:spcBef>
                <a:spcPts val="1000"/>
              </a:spcBef>
              <a:buClr>
                <a:schemeClr val="accent1"/>
              </a:buClr>
            </a:pPr>
            <a:r>
              <a:rPr lang="en-US" sz="3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(All Viewers!)</a:t>
            </a:r>
          </a:p>
        </p:txBody>
      </p:sp>
      <p:pic>
        <p:nvPicPr>
          <p:cNvPr id="5" name="Picture 4" descr="A mountain range with white text&#10;&#10;Description automatically generated">
            <a:extLst>
              <a:ext uri="{FF2B5EF4-FFF2-40B4-BE49-F238E27FC236}">
                <a16:creationId xmlns:a16="http://schemas.microsoft.com/office/drawing/2014/main" id="{4FC41424-2D9E-2CD2-2290-AE15F87CCF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76"/>
          <a:stretch/>
        </p:blipFill>
        <p:spPr>
          <a:xfrm>
            <a:off x="3937417" y="598220"/>
            <a:ext cx="4488554" cy="360544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87" name="Freeform 11">
            <a:extLst>
              <a:ext uri="{FF2B5EF4-FFF2-40B4-BE49-F238E27FC236}">
                <a16:creationId xmlns:a16="http://schemas.microsoft.com/office/drawing/2014/main" id="{50553464-41F1-4160-9D02-7C5EC7013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45917"/>
            <a:ext cx="778526" cy="379708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8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Wisp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E311669-4EF2-47DD-8586-365282F8D0B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PresentationPro_QuarterGlobeWide</Template>
  <TotalTime>2880</TotalTime>
  <Words>390</Words>
  <Application>Microsoft Office PowerPoint</Application>
  <PresentationFormat>On-screen Show (16:9)</PresentationFormat>
  <Paragraphs>52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Trebuchet MS</vt:lpstr>
      <vt:lpstr>Wingdings</vt:lpstr>
      <vt:lpstr>Wingdings 3</vt:lpstr>
      <vt:lpstr>Facet</vt:lpstr>
      <vt:lpstr>Wisp</vt:lpstr>
      <vt:lpstr>PowerPoint Presentation</vt:lpstr>
      <vt:lpstr>Objective:-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VAMSEEMOUNICA</dc:creator>
  <cp:lastModifiedBy>Mridul Prakash Kashyap</cp:lastModifiedBy>
  <cp:revision>184</cp:revision>
  <dcterms:created xsi:type="dcterms:W3CDTF">2010-09-04T06:53:19Z</dcterms:created>
  <dcterms:modified xsi:type="dcterms:W3CDTF">2024-01-02T12:58:30Z</dcterms:modified>
  <cp:category>2010 global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TC101881347</vt:lpwstr>
  </property>
</Properties>
</file>