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2"/>
    <p:sldMasterId id="2147483722" r:id="rId3"/>
  </p:sldMasterIdLst>
  <p:notesMasterIdLst>
    <p:notesMasterId r:id="rId13"/>
  </p:notesMasterIdLst>
  <p:sldIdLst>
    <p:sldId id="292" r:id="rId4"/>
    <p:sldId id="280" r:id="rId5"/>
    <p:sldId id="271" r:id="rId6"/>
    <p:sldId id="300" r:id="rId7"/>
    <p:sldId id="301" r:id="rId8"/>
    <p:sldId id="291" r:id="rId9"/>
    <p:sldId id="298" r:id="rId10"/>
    <p:sldId id="299" r:id="rId11"/>
    <p:sldId id="27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616">
          <p15:clr>
            <a:srgbClr val="A4A3A4"/>
          </p15:clr>
        </p15:guide>
        <p15:guide id="4" pos="1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4660"/>
  </p:normalViewPr>
  <p:slideViewPr>
    <p:cSldViewPr showGuides="1">
      <p:cViewPr varScale="1">
        <p:scale>
          <a:sx n="103" d="100"/>
          <a:sy n="103" d="100"/>
        </p:scale>
        <p:origin x="955" y="77"/>
      </p:cViewPr>
      <p:guideLst>
        <p:guide orient="horz" pos="1620"/>
        <p:guide pos="2880"/>
        <p:guide pos="561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6ED0BC-AD4B-4864-8721-B203C66D9E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D907F88-900F-4210-9D34-47973F6CE567}">
      <dgm:prSet custT="1"/>
      <dgm:spPr/>
      <dgm:t>
        <a:bodyPr/>
        <a:lstStyle/>
        <a:p>
          <a:pPr algn="ctr" rtl="0"/>
          <a:r>
            <a:rPr lang="en-IN" sz="3200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   Organization: </a:t>
          </a:r>
          <a:r>
            <a:rPr lang="en-IN" sz="2800" b="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Indian Institute of Technology, Delhi (IITD)</a:t>
          </a:r>
        </a:p>
        <a:p>
          <a:pPr algn="ctr" rtl="0"/>
          <a:r>
            <a:rPr lang="en-IN" sz="3200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 Title: </a:t>
          </a:r>
          <a:r>
            <a:rPr lang="en-IN" sz="2800" b="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Lending risk Analysis for a Loan provider (FinTech) Company</a:t>
          </a:r>
          <a:endParaRPr lang="en-IN" sz="3200" b="1" i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E287279-7ACD-4F6E-9218-6C14E1F6903D}" type="sibTrans" cxnId="{DAF0493E-B8AD-4D29-9C8B-9B8F15925DCE}">
      <dgm:prSet/>
      <dgm:spPr/>
      <dgm:t>
        <a:bodyPr/>
        <a:lstStyle/>
        <a:p>
          <a:endParaRPr lang="en-IN"/>
        </a:p>
      </dgm:t>
    </dgm:pt>
    <dgm:pt modelId="{ED67F55B-BB93-4B9F-9778-A5F7CC935C63}" type="parTrans" cxnId="{DAF0493E-B8AD-4D29-9C8B-9B8F15925DCE}">
      <dgm:prSet/>
      <dgm:spPr/>
      <dgm:t>
        <a:bodyPr/>
        <a:lstStyle/>
        <a:p>
          <a:endParaRPr lang="en-IN"/>
        </a:p>
      </dgm:t>
    </dgm:pt>
    <dgm:pt modelId="{A9C192A1-EF53-4A6A-875E-34A9F77DA22E}" type="pres">
      <dgm:prSet presAssocID="{DA6ED0BC-AD4B-4864-8721-B203C66D9E24}" presName="linear" presStyleCnt="0">
        <dgm:presLayoutVars>
          <dgm:animLvl val="lvl"/>
          <dgm:resizeHandles val="exact"/>
        </dgm:presLayoutVars>
      </dgm:prSet>
      <dgm:spPr/>
    </dgm:pt>
    <dgm:pt modelId="{DF2F4698-5BE8-4600-8991-3501CA47F05B}" type="pres">
      <dgm:prSet presAssocID="{AD907F88-900F-4210-9D34-47973F6CE567}" presName="parentText" presStyleLbl="node1" presStyleIdx="0" presStyleCnt="1" custLinFactNeighborX="-10053" custLinFactNeighborY="-4669">
        <dgm:presLayoutVars>
          <dgm:chMax val="0"/>
          <dgm:bulletEnabled val="1"/>
        </dgm:presLayoutVars>
      </dgm:prSet>
      <dgm:spPr/>
    </dgm:pt>
  </dgm:ptLst>
  <dgm:cxnLst>
    <dgm:cxn modelId="{BDEBCE3C-994B-4AEA-9430-B2B2AD00C782}" type="presOf" srcId="{AD907F88-900F-4210-9D34-47973F6CE567}" destId="{DF2F4698-5BE8-4600-8991-3501CA47F05B}" srcOrd="0" destOrd="0" presId="urn:microsoft.com/office/officeart/2005/8/layout/vList2"/>
    <dgm:cxn modelId="{DAF0493E-B8AD-4D29-9C8B-9B8F15925DCE}" srcId="{DA6ED0BC-AD4B-4864-8721-B203C66D9E24}" destId="{AD907F88-900F-4210-9D34-47973F6CE567}" srcOrd="0" destOrd="0" parTransId="{ED67F55B-BB93-4B9F-9778-A5F7CC935C63}" sibTransId="{6E287279-7ACD-4F6E-9218-6C14E1F6903D}"/>
    <dgm:cxn modelId="{67128B53-75E1-450B-B503-0EC45BB73B43}" type="presOf" srcId="{DA6ED0BC-AD4B-4864-8721-B203C66D9E24}" destId="{A9C192A1-EF53-4A6A-875E-34A9F77DA22E}" srcOrd="0" destOrd="0" presId="urn:microsoft.com/office/officeart/2005/8/layout/vList2"/>
    <dgm:cxn modelId="{A2DE5170-364A-493F-9BC0-40B0B590BE07}" type="presParOf" srcId="{A9C192A1-EF53-4A6A-875E-34A9F77DA22E}" destId="{DF2F4698-5BE8-4600-8991-3501CA47F05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F4698-5BE8-4600-8991-3501CA47F05B}">
      <dsp:nvSpPr>
        <dsp:cNvPr id="0" name=""/>
        <dsp:cNvSpPr/>
      </dsp:nvSpPr>
      <dsp:spPr>
        <a:xfrm>
          <a:off x="0" y="0"/>
          <a:ext cx="6934497" cy="17778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i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   Organization: </a:t>
          </a:r>
          <a:r>
            <a:rPr lang="en-IN" sz="2800" b="0" i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Indian Institute of Technology, Delhi (IITD)</a:t>
          </a:r>
        </a:p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i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 Title: </a:t>
          </a:r>
          <a:r>
            <a:rPr lang="en-IN" sz="2800" b="0" i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Lending risk Analysis for a Loan provider (FinTech) Company</a:t>
          </a:r>
          <a:endParaRPr lang="en-IN" sz="3200" b="1" i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86788" y="86788"/>
        <a:ext cx="6760921" cy="1604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0188E-F462-424C-B016-B39E9F9A5319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4F08E-E466-4EC1-AAA8-25D11B4DB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74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4F08E-E466-4EC1-AAA8-25D11B4DB1A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732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56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91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4817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0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1240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053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215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090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81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673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2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124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509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295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581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785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1138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9215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029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75242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1371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496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45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426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982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46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96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04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7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50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25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BE242-39C9-4833-8E29-A70A28E2ED8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F13DE155-7BDB-47F5-B982-8E1ED64ACE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33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0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8CD9FE-E599-4DAD-86BD-3C2AC023ED38}"/>
              </a:ext>
            </a:extLst>
          </p:cNvPr>
          <p:cNvSpPr/>
          <p:nvPr/>
        </p:nvSpPr>
        <p:spPr>
          <a:xfrm>
            <a:off x="1331640" y="339502"/>
            <a:ext cx="734481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4000" b="1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PROJECT-2 </a:t>
            </a:r>
            <a:endParaRPr lang="en-IN" sz="4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5BCA8C73-D293-44B9-AA3A-9598E565D7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359896"/>
              </p:ext>
            </p:extLst>
          </p:nvPr>
        </p:nvGraphicFramePr>
        <p:xfrm>
          <a:off x="2051720" y="1379343"/>
          <a:ext cx="6934497" cy="1778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F7895AB-A7C7-4A08-BD03-71D9E44F7A56}"/>
              </a:ext>
            </a:extLst>
          </p:cNvPr>
          <p:cNvSpPr txBox="1"/>
          <p:nvPr/>
        </p:nvSpPr>
        <p:spPr>
          <a:xfrm>
            <a:off x="3336135" y="3435846"/>
            <a:ext cx="382098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i="1" dirty="0"/>
              <a:t>Presented By:</a:t>
            </a:r>
          </a:p>
          <a:p>
            <a:pPr algn="ctr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Mridul Prakash Kashyap</a:t>
            </a:r>
          </a:p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of Technology (M.Tech) </a:t>
            </a:r>
          </a:p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Institute of Technology, Delhi (IITD)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8D79EC-9548-892E-6D7A-0E29B39711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608" y="1379343"/>
            <a:ext cx="1764000" cy="1711047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6905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F25970-B4B4-4C60-9137-45E8F194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03972"/>
            <a:ext cx="3321965" cy="552450"/>
          </a:xfrm>
        </p:spPr>
        <p:txBody>
          <a:bodyPr>
            <a:noAutofit/>
          </a:bodyPr>
          <a:lstStyle/>
          <a:p>
            <a:r>
              <a:rPr lang="en-US" sz="3600" u="sng" dirty="0"/>
              <a:t>Project Brief:-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BDE4A-3677-7846-E84B-55786CEF4B9B}"/>
              </a:ext>
            </a:extLst>
          </p:cNvPr>
          <p:cNvSpPr txBox="1"/>
          <p:nvPr/>
        </p:nvSpPr>
        <p:spPr>
          <a:xfrm>
            <a:off x="395536" y="1220697"/>
            <a:ext cx="6984776" cy="3292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the company receives a loan application, it must decide for loan approval based on the applicant’s profile. </a:t>
            </a:r>
          </a:p>
          <a:p>
            <a:r>
              <a:rPr lang="en-IN" u="sng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Risk to the company</a:t>
            </a:r>
            <a:r>
              <a:rPr lang="en-IN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dirty="0"/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applicant is likely to repay the loan, company doesn’t approve the loan -&gt; </a:t>
            </a:r>
            <a:r>
              <a:rPr lang="en-I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applicant is not likely to repay the loan, company approves his loan -&gt; </a:t>
            </a:r>
            <a:r>
              <a:rPr lang="en-I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company </a:t>
            </a:r>
            <a:r>
              <a:rPr lang="en-IN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wants to understand the driving factors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(variables) </a:t>
            </a:r>
            <a:r>
              <a:rPr lang="en-IN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are strong indicators of a </a:t>
            </a:r>
            <a:r>
              <a:rPr lang="en-IN" sz="1800" kern="1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IN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3B23F0-2805-F495-8A1E-4DB78D681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531" y="104429"/>
            <a:ext cx="3655127" cy="955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08745E-7FB8-249D-9E3D-236B778D1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4163631"/>
            <a:ext cx="2954843" cy="875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D13C64-5E35-D924-12A5-A0205A70A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849" y="4163631"/>
            <a:ext cx="2954843" cy="8909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880456-7663-719E-40AD-0360839BD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870" y="1701285"/>
            <a:ext cx="1409822" cy="17298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C33414-4F0B-AFC9-6C98-F992030687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9952" y="104427"/>
            <a:ext cx="1152129" cy="9551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095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495094" cy="514349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2"/>
            <a:ext cx="792559" cy="514350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05315" y="482600"/>
            <a:ext cx="3152284" cy="1031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did I do that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B47C1-98E0-2023-8300-F2BCF8B1AF70}"/>
              </a:ext>
            </a:extLst>
          </p:cNvPr>
          <p:cNvSpPr txBox="1"/>
          <p:nvPr/>
        </p:nvSpPr>
        <p:spPr>
          <a:xfrm>
            <a:off x="312107" y="1867072"/>
            <a:ext cx="3152284" cy="25800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85750" lvl="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Created a function to eliminate </a:t>
            </a:r>
            <a:r>
              <a:rPr lang="en-US" sz="17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columns/rows </a:t>
            </a:r>
            <a:r>
              <a:rPr lang="en-US" sz="1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having more than 50% missing values.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sz="17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Made a list of unrequired columns from the </a:t>
            </a:r>
            <a:r>
              <a:rPr lang="en-IN" sz="17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IN" sz="17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drop that whole list, later on.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sz="17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columns found with more than </a:t>
            </a:r>
            <a:r>
              <a:rPr lang="en-IN" sz="17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94% values </a:t>
            </a:r>
            <a:r>
              <a:rPr lang="en-IN" sz="17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‘0’ zero, hence tackled their ‘Nan’ values by replacing them by ‘0’.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IN" sz="16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IN" sz="16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IN" sz="16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IN" sz="16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900" dirty="0">
              <a:solidFill>
                <a:schemeClr val="bg1"/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8B17E-D822-0DF1-693C-DF64216B5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121" y="411675"/>
            <a:ext cx="4557063" cy="1654248"/>
          </a:xfrm>
          <a:prstGeom prst="rect">
            <a:avLst/>
          </a:prstGeom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EAFFE4-C758-6D78-07BA-77B707986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232" y="2560957"/>
            <a:ext cx="4971952" cy="596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05DBA3-6881-6398-2C3D-9D3743FE1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470" y="3792100"/>
            <a:ext cx="5116352" cy="8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6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5315" y="482600"/>
            <a:ext cx="3152284" cy="1031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did I do that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B47C1-98E0-2023-8300-F2BCF8B1AF70}"/>
              </a:ext>
            </a:extLst>
          </p:cNvPr>
          <p:cNvSpPr txBox="1"/>
          <p:nvPr/>
        </p:nvSpPr>
        <p:spPr>
          <a:xfrm>
            <a:off x="251520" y="464364"/>
            <a:ext cx="3152284" cy="2580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lvl="0" indent="-285750" algn="just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ome columns with values and containing ‘</a:t>
            </a:r>
            <a:r>
              <a:rPr lang="en-IN" sz="16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 also were replaced by ‘</a:t>
            </a:r>
            <a:r>
              <a:rPr lang="en-IN" sz="16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undisclosed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 and remove the unwanted characters.</a:t>
            </a:r>
          </a:p>
          <a:p>
            <a:pPr lvl="0" algn="just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(since their </a:t>
            </a:r>
            <a:r>
              <a:rPr lang="en-IN" sz="16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 is unavoidable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we don’t want to miss out the information).</a:t>
            </a:r>
          </a:p>
          <a:p>
            <a:pPr marL="285750" lvl="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Changed to data type of some columns to desired data types (</a:t>
            </a:r>
            <a:r>
              <a:rPr lang="en-IN" sz="16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IN" sz="16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6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float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Made a function to Strip-Off the </a:t>
            </a:r>
            <a:r>
              <a:rPr lang="en-IN" sz="16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unwanted characters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convert from </a:t>
            </a:r>
            <a:r>
              <a:rPr lang="en-IN" sz="16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lowercase to Uppercase (and vice-versa)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depending on the requirements.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5EB2D-2FDA-F544-DBC2-C20FFB9F1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172" y="699542"/>
            <a:ext cx="5328592" cy="9828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E0D95C-7E9A-4A30-6AF5-4E2650962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325" y="2243999"/>
            <a:ext cx="5328593" cy="6555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6AE697-C9DD-AB5D-330C-830694CB1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632" y="3219822"/>
            <a:ext cx="5456132" cy="165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2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766" y="483518"/>
            <a:ext cx="2770541" cy="46599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50% of the applicants earn between </a:t>
            </a:r>
            <a:r>
              <a:rPr lang="en-IN" sz="16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40K USD and 82K USD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annually.</a:t>
            </a:r>
          </a:p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Annual Income was highly skewed as expected; ignoring the outliers, the </a:t>
            </a:r>
            <a:r>
              <a:rPr lang="en-IN" sz="16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salary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applicants is </a:t>
            </a:r>
            <a:r>
              <a:rPr lang="en-IN" sz="16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68.78K USD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50% of loan applicants request a loan amount between </a:t>
            </a:r>
            <a:r>
              <a:rPr lang="en-IN" sz="16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5.3K USD and 15K USD.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id I do that ?</a:t>
            </a:r>
          </a:p>
        </p:txBody>
      </p:sp>
      <p:pic>
        <p:nvPicPr>
          <p:cNvPr id="3" name="Picture 2" descr="A graph and diagram of a distribution diagram&#10;&#10;Description automatically generated with medium confidence">
            <a:extLst>
              <a:ext uri="{FF2B5EF4-FFF2-40B4-BE49-F238E27FC236}">
                <a16:creationId xmlns:a16="http://schemas.microsoft.com/office/drawing/2014/main" id="{B9810D84-84C0-D543-171F-029FC286A8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88595"/>
            <a:ext cx="5175250" cy="23831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A diagram and graph of a loan amount&#10;&#10;Description automatically generated">
            <a:extLst>
              <a:ext uri="{FF2B5EF4-FFF2-40B4-BE49-F238E27FC236}">
                <a16:creationId xmlns:a16="http://schemas.microsoft.com/office/drawing/2014/main" id="{3AD468DA-A28E-523C-0CE4-2869CA8667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625368"/>
            <a:ext cx="5175250" cy="23514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039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77FA5-0226-234A-26CA-BE8FA7B46BBD}"/>
              </a:ext>
            </a:extLst>
          </p:cNvPr>
          <p:cNvSpPr/>
          <p:nvPr/>
        </p:nvSpPr>
        <p:spPr>
          <a:xfrm>
            <a:off x="1348249" y="483518"/>
            <a:ext cx="6447501" cy="640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defTabSz="457200">
              <a:spcBef>
                <a:spcPct val="0"/>
              </a:spcBef>
              <a:spcAft>
                <a:spcPts val="600"/>
              </a:spcAft>
            </a:pPr>
            <a:r>
              <a:rPr lang="en-US" sz="32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Challenges I faced: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B8FA8-B7B4-5A76-BC92-C59BBB72AD83}"/>
              </a:ext>
            </a:extLst>
          </p:cNvPr>
          <p:cNvSpPr txBox="1"/>
          <p:nvPr/>
        </p:nvSpPr>
        <p:spPr>
          <a:xfrm>
            <a:off x="683568" y="1563638"/>
            <a:ext cx="5148573" cy="328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date of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Loan_issue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per the dataset must vary from </a:t>
            </a:r>
            <a:r>
              <a:rPr lang="en-IN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1946 to 2008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but while checking it with the column, it was found out to be </a:t>
            </a:r>
            <a:r>
              <a:rPr lang="en-IN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1969 to 2068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sz="2000" i="1" dirty="0"/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 to figure out dependencies (if any), wanted to plot them with the help of “</a:t>
            </a:r>
            <a:r>
              <a:rPr lang="en-IN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Matrix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 </a:t>
            </a:r>
            <a:r>
              <a:rPr lang="en-IN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heatmap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indicating the relationship among several columns (attributes) of the data frame.</a:t>
            </a:r>
          </a:p>
          <a:p>
            <a:endParaRPr lang="en-IN" sz="20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40AB82-817E-0B98-91DD-79EFFD072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1275606"/>
            <a:ext cx="2604390" cy="31683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762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77FA5-0226-234A-26CA-BE8FA7B46BBD}"/>
              </a:ext>
            </a:extLst>
          </p:cNvPr>
          <p:cNvSpPr/>
          <p:nvPr/>
        </p:nvSpPr>
        <p:spPr>
          <a:xfrm>
            <a:off x="1259632" y="550830"/>
            <a:ext cx="6968167" cy="6403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lvl="0" defTabSz="457200">
              <a:spcBef>
                <a:spcPct val="0"/>
              </a:spcBef>
              <a:spcAft>
                <a:spcPts val="600"/>
              </a:spcAft>
            </a:pPr>
            <a:r>
              <a:rPr lang="en-US" sz="32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I overcame these Challenges (part-1):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3DCB0-88F4-CB4A-B8AD-66A9681CE98F}"/>
              </a:ext>
            </a:extLst>
          </p:cNvPr>
          <p:cNvSpPr txBox="1"/>
          <p:nvPr/>
        </p:nvSpPr>
        <p:spPr>
          <a:xfrm>
            <a:off x="5508104" y="1133893"/>
            <a:ext cx="338437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column values greater than 2008 and </a:t>
            </a:r>
            <a:r>
              <a:rPr lang="en-IN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subtracting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 by 100 later. 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the updated unique values, eventually.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53645-099F-0AD7-B7B2-11ABDA08D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44" y="1131590"/>
            <a:ext cx="4968552" cy="426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A8560-256A-0818-96B3-AB2A470C7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45" y="1588755"/>
            <a:ext cx="5039528" cy="8864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D66EBB-8CEF-989F-43AD-5F0A55BFB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44" y="3220867"/>
            <a:ext cx="8820472" cy="3947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406A8A-E761-484D-4387-095AE2F74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44" y="3703565"/>
            <a:ext cx="5101768" cy="8891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0813BE-551E-829F-2FB3-5904CA3A614E}"/>
              </a:ext>
            </a:extLst>
          </p:cNvPr>
          <p:cNvCxnSpPr/>
          <p:nvPr/>
        </p:nvCxnSpPr>
        <p:spPr>
          <a:xfrm>
            <a:off x="2555776" y="2475209"/>
            <a:ext cx="0" cy="6726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49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77FA5-0226-234A-26CA-BE8FA7B46BBD}"/>
              </a:ext>
            </a:extLst>
          </p:cNvPr>
          <p:cNvSpPr/>
          <p:nvPr/>
        </p:nvSpPr>
        <p:spPr>
          <a:xfrm>
            <a:off x="1259632" y="550830"/>
            <a:ext cx="6968167" cy="6403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lvl="0" defTabSz="457200">
              <a:spcBef>
                <a:spcPct val="0"/>
              </a:spcBef>
              <a:spcAft>
                <a:spcPts val="600"/>
              </a:spcAft>
            </a:pPr>
            <a:r>
              <a:rPr lang="en-US" sz="32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I overcame these Challenges (part-2):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3DCB0-88F4-CB4A-B8AD-66A9681CE98F}"/>
              </a:ext>
            </a:extLst>
          </p:cNvPr>
          <p:cNvSpPr txBox="1"/>
          <p:nvPr/>
        </p:nvSpPr>
        <p:spPr>
          <a:xfrm>
            <a:off x="288540" y="3867894"/>
            <a:ext cx="8566919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doing an intensive </a:t>
            </a:r>
            <a:r>
              <a:rPr lang="en-IN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online research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figured out the way and tried to plot (as per the requirement).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orrelation matrix has been calculated in ‘</a:t>
            </a:r>
            <a:r>
              <a:rPr lang="en-IN" sz="14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correlation_matrix1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 using ‘</a:t>
            </a:r>
            <a:r>
              <a:rPr lang="en-IN" sz="14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df_corr_plot1.corr()</a:t>
            </a:r>
            <a:r>
              <a:rPr lang="en-IN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rounds the values to 2 decimal places.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b="1" kern="1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IN" sz="14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mask = </a:t>
            </a:r>
            <a:r>
              <a:rPr lang="en-IN" sz="1400" kern="1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np.triu</a:t>
            </a:r>
            <a:r>
              <a:rPr lang="en-IN" sz="14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np.ones_like</a:t>
            </a:r>
            <a:r>
              <a:rPr lang="en-IN" sz="14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(correlation_matrix1, </a:t>
            </a:r>
            <a:r>
              <a:rPr lang="en-IN" sz="1400" kern="1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dtype</a:t>
            </a:r>
            <a:r>
              <a:rPr lang="en-IN" sz="14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400" kern="1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np.bool</a:t>
            </a:r>
            <a:r>
              <a:rPr lang="en-IN" sz="14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 creates a </a:t>
            </a:r>
            <a:r>
              <a:rPr lang="en-IN" sz="1400" kern="1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IN" sz="14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mask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mask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with </a:t>
            </a:r>
            <a:r>
              <a:rPr lang="en-IN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values in the </a:t>
            </a:r>
            <a:r>
              <a:rPr lang="en-IN" sz="14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upper triangle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the correlation matrix.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3E59AC-551D-FA47-10F0-5EB130AF3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92327"/>
            <a:ext cx="4340866" cy="2729814"/>
          </a:xfrm>
          <a:prstGeom prst="rect">
            <a:avLst/>
          </a:prstGeom>
        </p:spPr>
      </p:pic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F08DDBDA-B6F6-D337-0A46-B8502736EE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05" y="960722"/>
            <a:ext cx="3743143" cy="2794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165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3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7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8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7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4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535781"/>
            <a:ext cx="1191394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89"/>
            <a:ext cx="9144000" cy="5140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523000-EE62-416E-9761-515D3EAB5136}"/>
              </a:ext>
            </a:extLst>
          </p:cNvPr>
          <p:cNvSpPr txBox="1"/>
          <p:nvPr/>
        </p:nvSpPr>
        <p:spPr>
          <a:xfrm>
            <a:off x="2189565" y="3163164"/>
            <a:ext cx="2737709" cy="930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32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</a:p>
          <a:p>
            <a:pPr algn="ctr"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(All Viewers!)</a:t>
            </a:r>
          </a:p>
        </p:txBody>
      </p:sp>
      <p:pic>
        <p:nvPicPr>
          <p:cNvPr id="5" name="Picture 4" descr="A mountain range with white text&#10;&#10;Description automatically generated">
            <a:extLst>
              <a:ext uri="{FF2B5EF4-FFF2-40B4-BE49-F238E27FC236}">
                <a16:creationId xmlns:a16="http://schemas.microsoft.com/office/drawing/2014/main" id="{4FC41424-2D9E-2CD2-2290-AE15F87CC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76"/>
          <a:stretch/>
        </p:blipFill>
        <p:spPr>
          <a:xfrm>
            <a:off x="5075887" y="2651649"/>
            <a:ext cx="2828976" cy="227238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45917"/>
            <a:ext cx="778526" cy="379708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C612A-D89C-E3EA-0534-267A09B401AB}"/>
              </a:ext>
            </a:extLst>
          </p:cNvPr>
          <p:cNvSpPr txBox="1"/>
          <p:nvPr/>
        </p:nvSpPr>
        <p:spPr>
          <a:xfrm>
            <a:off x="420548" y="106362"/>
            <a:ext cx="8194117" cy="2173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6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4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Driving Factors (analysed through plots):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▪ 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Term: -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Average Interest rate for defaulted applications is very high with </a:t>
            </a:r>
            <a:r>
              <a:rPr lang="en-IN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12.38 % for 36 months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15.75 % for 60 months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term.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▪ 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Applicants on Annual Income: -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Applicants from </a:t>
            </a:r>
            <a:r>
              <a:rPr lang="en-IN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'Low'(&lt;=45K USD)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'Medium'(45K-90K USD)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income group have a greater share of defaulted loans.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▪ 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Purpose: -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top two reasons for loans are </a:t>
            </a:r>
            <a:r>
              <a:rPr lang="en-IN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debt consolidation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credit card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Such applications should be carefully assessed.</a:t>
            </a:r>
          </a:p>
        </p:txBody>
      </p:sp>
    </p:spTree>
    <p:extLst>
      <p:ext uri="{BB962C8B-B14F-4D97-AF65-F5344CB8AC3E}">
        <p14:creationId xmlns:p14="http://schemas.microsoft.com/office/powerpoint/2010/main" val="419468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Wisp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311669-4EF2-47DD-8586-365282F8D0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PresentationPro_QuarterGlobeWide</Template>
  <TotalTime>3158</TotalTime>
  <Words>649</Words>
  <Application>Microsoft Office PowerPoint</Application>
  <PresentationFormat>On-screen Show (16:9)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Trebuchet MS</vt:lpstr>
      <vt:lpstr>Wingdings</vt:lpstr>
      <vt:lpstr>Wingdings 3</vt:lpstr>
      <vt:lpstr>Facet</vt:lpstr>
      <vt:lpstr>Wisp</vt:lpstr>
      <vt:lpstr>PowerPoint Presentation</vt:lpstr>
      <vt:lpstr>Project Brief:-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VAMSEEMOUNICA</dc:creator>
  <cp:lastModifiedBy>Mridul Prakash Kashyap</cp:lastModifiedBy>
  <cp:revision>195</cp:revision>
  <dcterms:created xsi:type="dcterms:W3CDTF">2010-09-04T06:53:19Z</dcterms:created>
  <dcterms:modified xsi:type="dcterms:W3CDTF">2024-01-03T06:25:15Z</dcterms:modified>
  <cp:category>2010 global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TC101881347</vt:lpwstr>
  </property>
</Properties>
</file>