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slide" Target="slides/slide280.xml"/><Relationship Id="rId286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221122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ridul\Downloads\reading.ods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idul\Downloads\reading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2000" dirty="0" smtClean="0"/>
              <a:t>Eta=0.1</a:t>
            </a:r>
            <a:r>
              <a:rPr lang="en-IN" sz="2000" baseline="0" dirty="0" smtClean="0"/>
              <a:t> Momentum Factor=0.05</a:t>
            </a:r>
            <a:endParaRPr lang="en-IN" sz="2000" dirty="0"/>
          </a:p>
        </c:rich>
      </c:tx>
      <c:layout>
        <c:manualLayout>
          <c:xMode val="edge"/>
          <c:yMode val="edge"/>
          <c:x val="0.10817384100211279"/>
          <c:y val="7.5812113377557916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Sheet1!$G$4:$G$10</c:f>
              <c:numCache>
                <c:formatCode>General</c:formatCode>
                <c:ptCount val="7"/>
                <c:pt idx="0">
                  <c:v>100341</c:v>
                </c:pt>
                <c:pt idx="1">
                  <c:v>114199</c:v>
                </c:pt>
                <c:pt idx="2">
                  <c:v>132017</c:v>
                </c:pt>
                <c:pt idx="3">
                  <c:v>154599</c:v>
                </c:pt>
                <c:pt idx="4">
                  <c:v>174234</c:v>
                </c:pt>
                <c:pt idx="5">
                  <c:v>203646</c:v>
                </c:pt>
                <c:pt idx="6">
                  <c:v>235353</c:v>
                </c:pt>
              </c:numCache>
            </c:numRef>
          </c:cat>
          <c:val>
            <c:numRef>
              <c:f>Sheet1!$H$4:$H$10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</c:v>
                </c:pt>
                <c:pt idx="5">
                  <c:v>2.5</c:v>
                </c:pt>
                <c:pt idx="6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674880"/>
        <c:axId val="91672960"/>
      </c:lineChart>
      <c:valAx>
        <c:axId val="916729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1674880"/>
        <c:crosses val="autoZero"/>
        <c:crossBetween val="between"/>
      </c:valAx>
      <c:catAx>
        <c:axId val="91674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167296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1"/>
          <c:order val="1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933568"/>
        <c:axId val="95931392"/>
      </c:lineChart>
      <c:valAx>
        <c:axId val="9593139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933568"/>
        <c:crosses val="autoZero"/>
        <c:crossBetween val="between"/>
      </c:valAx>
      <c:catAx>
        <c:axId val="95933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93139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70022493885831805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Sheet2!$E$3:$E$10</c:f>
              <c:numCache>
                <c:formatCode>General</c:formatCode>
                <c:ptCount val="8"/>
                <c:pt idx="0">
                  <c:v>62287</c:v>
                </c:pt>
                <c:pt idx="1">
                  <c:v>65581</c:v>
                </c:pt>
                <c:pt idx="2">
                  <c:v>69741</c:v>
                </c:pt>
                <c:pt idx="3">
                  <c:v>75177</c:v>
                </c:pt>
                <c:pt idx="4">
                  <c:v>82605</c:v>
                </c:pt>
                <c:pt idx="5">
                  <c:v>93485</c:v>
                </c:pt>
                <c:pt idx="6">
                  <c:v>111087</c:v>
                </c:pt>
                <c:pt idx="7">
                  <c:v>145007</c:v>
                </c:pt>
              </c:numCache>
            </c:numRef>
          </c:cat>
          <c:val>
            <c:numRef>
              <c:f>Sheet2!$F$3:$F$10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989760"/>
        <c:axId val="95971200"/>
      </c:lineChart>
      <c:valAx>
        <c:axId val="959712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989760"/>
        <c:crosses val="autoZero"/>
        <c:crossBetween val="between"/>
      </c:valAx>
      <c:catAx>
        <c:axId val="95989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756378189094553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97120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Sheet3!$D$3:$D$10</c:f>
              <c:numCache>
                <c:formatCode>General</c:formatCode>
                <c:ptCount val="8"/>
                <c:pt idx="0">
                  <c:v>33679</c:v>
                </c:pt>
                <c:pt idx="1">
                  <c:v>35473</c:v>
                </c:pt>
                <c:pt idx="2">
                  <c:v>37770</c:v>
                </c:pt>
                <c:pt idx="3">
                  <c:v>40746</c:v>
                </c:pt>
                <c:pt idx="4">
                  <c:v>44842</c:v>
                </c:pt>
                <c:pt idx="5">
                  <c:v>50826</c:v>
                </c:pt>
                <c:pt idx="6">
                  <c:v>60526</c:v>
                </c:pt>
                <c:pt idx="7">
                  <c:v>79265</c:v>
                </c:pt>
              </c:numCache>
            </c:numRef>
          </c:cat>
          <c:val>
            <c:numRef>
              <c:f>Sheet3!$E$3:$E$10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92448"/>
        <c:axId val="101589760"/>
      </c:lineChart>
      <c:valAx>
        <c:axId val="101589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592448"/>
        <c:crosses val="autoZero"/>
        <c:crossBetween val="between"/>
      </c:valAx>
      <c:catAx>
        <c:axId val="101592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58976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2400" dirty="0" smtClean="0"/>
              <a:t>Eta = 0.3 Momentum Factor = 0.05</a:t>
            </a:r>
            <a:endParaRPr lang="en-IN" sz="2400" dirty="0"/>
          </a:p>
        </c:rich>
      </c:tx>
      <c:layout>
        <c:manualLayout>
          <c:xMode val="edge"/>
          <c:yMode val="edge"/>
          <c:x val="0.24216017691138636"/>
          <c:y val="3.503509917895206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Sheet4!$D$12:$D$19</c:f>
              <c:numCache>
                <c:formatCode>General</c:formatCode>
                <c:ptCount val="8"/>
                <c:pt idx="0">
                  <c:v>27581</c:v>
                </c:pt>
                <c:pt idx="1">
                  <c:v>29187</c:v>
                </c:pt>
                <c:pt idx="2">
                  <c:v>31188</c:v>
                </c:pt>
                <c:pt idx="3">
                  <c:v>33789</c:v>
                </c:pt>
                <c:pt idx="4">
                  <c:v>37310</c:v>
                </c:pt>
                <c:pt idx="5">
                  <c:v>42406</c:v>
                </c:pt>
                <c:pt idx="6">
                  <c:v>50557</c:v>
                </c:pt>
                <c:pt idx="7">
                  <c:v>66068</c:v>
                </c:pt>
              </c:numCache>
            </c:numRef>
          </c:cat>
          <c:val>
            <c:numRef>
              <c:f>Sheet4!$E$12:$E$19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628160"/>
        <c:axId val="101626240"/>
      </c:lineChart>
      <c:valAx>
        <c:axId val="1016262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628160"/>
        <c:crosses val="autoZero"/>
        <c:crossBetween val="between"/>
      </c:valAx>
      <c:catAx>
        <c:axId val="101628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62624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 = 0.3 Momentum Factor = 0.1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36824662331165581"/>
          <c:y val="3.503504585914490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Sheet5!$D$12:$D$19</c:f>
              <c:numCache>
                <c:formatCode>General</c:formatCode>
                <c:ptCount val="8"/>
                <c:pt idx="0">
                  <c:v>25538</c:v>
                </c:pt>
                <c:pt idx="1">
                  <c:v>26963</c:v>
                </c:pt>
                <c:pt idx="2">
                  <c:v>28768</c:v>
                </c:pt>
                <c:pt idx="3">
                  <c:v>31123</c:v>
                </c:pt>
                <c:pt idx="4">
                  <c:v>34354</c:v>
                </c:pt>
                <c:pt idx="5">
                  <c:v>39088</c:v>
                </c:pt>
                <c:pt idx="6">
                  <c:v>46759</c:v>
                </c:pt>
                <c:pt idx="7">
                  <c:v>61584</c:v>
                </c:pt>
              </c:numCache>
            </c:numRef>
          </c:cat>
          <c:val>
            <c:numRef>
              <c:f>Sheet5!$E$12:$E$19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99744"/>
        <c:axId val="101997568"/>
      </c:lineChart>
      <c:valAx>
        <c:axId val="1019975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999744"/>
        <c:crosses val="autoZero"/>
        <c:crossBetween val="between"/>
      </c:valAx>
      <c:catAx>
        <c:axId val="10199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199756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 = 0.3 Momentum Factor = 1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36824662331165581"/>
          <c:y val="3.5035045859144902E-2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Sheet6!$D$12:$D$19</c:f>
              <c:numCache>
                <c:formatCode>General</c:formatCode>
                <c:ptCount val="8"/>
                <c:pt idx="0">
                  <c:v>13953</c:v>
                </c:pt>
                <c:pt idx="1">
                  <c:v>14737</c:v>
                </c:pt>
                <c:pt idx="2">
                  <c:v>15728</c:v>
                </c:pt>
                <c:pt idx="3">
                  <c:v>17025</c:v>
                </c:pt>
                <c:pt idx="4">
                  <c:v>18801</c:v>
                </c:pt>
                <c:pt idx="5">
                  <c:v>21406</c:v>
                </c:pt>
                <c:pt idx="6">
                  <c:v>25629</c:v>
                </c:pt>
                <c:pt idx="7">
                  <c:v>33789</c:v>
                </c:pt>
              </c:numCache>
            </c:numRef>
          </c:cat>
          <c:val>
            <c:numRef>
              <c:f>Sheet6!$E$12:$E$19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009856"/>
        <c:axId val="102007936"/>
      </c:lineChart>
      <c:valAx>
        <c:axId val="1020079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2009856"/>
        <c:crosses val="autoZero"/>
        <c:crossBetween val="between"/>
      </c:valAx>
      <c:catAx>
        <c:axId val="102009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0200793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Nodes Expanded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Displaced Tiles</c:v>
                </c:pt>
                <c:pt idx="2">
                  <c:v>Blank Tile Manhatten</c:v>
                </c:pt>
                <c:pt idx="3">
                  <c:v>Zero Heuristic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53</c:v>
                </c:pt>
                <c:pt idx="3">
                  <c:v>103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68160"/>
        <c:axId val="40698624"/>
      </c:lineChart>
      <c:catAx>
        <c:axId val="40668160"/>
        <c:scaling>
          <c:orientation val="minMax"/>
        </c:scaling>
        <c:delete val="0"/>
        <c:axPos val="b"/>
        <c:majorTickMark val="out"/>
        <c:minorTickMark val="none"/>
        <c:tickLblPos val="nextTo"/>
        <c:crossAx val="40698624"/>
        <c:crosses val="autoZero"/>
        <c:auto val="1"/>
        <c:lblAlgn val="ctr"/>
        <c:lblOffset val="100"/>
        <c:noMultiLvlLbl val="0"/>
      </c:catAx>
      <c:valAx>
        <c:axId val="4069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8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Nodes Expanded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Displaced Tiles</c:v>
                </c:pt>
                <c:pt idx="2">
                  <c:v>Blank Tile Manhatten</c:v>
                </c:pt>
                <c:pt idx="3">
                  <c:v>Zero Heuristic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</c:v>
                </c:pt>
                <c:pt idx="1">
                  <c:v>595</c:v>
                </c:pt>
                <c:pt idx="2">
                  <c:v>4909</c:v>
                </c:pt>
                <c:pt idx="3">
                  <c:v>8213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1600"/>
        <c:axId val="41025536"/>
      </c:lineChart>
      <c:catAx>
        <c:axId val="40761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1025536"/>
        <c:crosses val="autoZero"/>
        <c:auto val="1"/>
        <c:lblAlgn val="ctr"/>
        <c:lblOffset val="100"/>
        <c:noMultiLvlLbl val="0"/>
      </c:catAx>
      <c:valAx>
        <c:axId val="41025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7616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300" b="0"/>
            </a:pPr>
            <a:r>
              <a:rPr lang="en-IN" sz="1800" b="0" i="0" baseline="0" dirty="0" smtClean="0">
                <a:effectLst/>
              </a:rPr>
              <a:t>Eta=0.3 Momentum Factor=0.05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1089902736218733"/>
          <c:y val="0.11456280281397829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1"/>
          <c:order val="1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Sheet1!$F$12:$F$19</c:f>
              <c:numCache>
                <c:formatCode>General</c:formatCode>
                <c:ptCount val="8"/>
                <c:pt idx="0">
                  <c:v>65389</c:v>
                </c:pt>
                <c:pt idx="1">
                  <c:v>68815</c:v>
                </c:pt>
                <c:pt idx="2">
                  <c:v>73193</c:v>
                </c:pt>
                <c:pt idx="3">
                  <c:v>78863</c:v>
                </c:pt>
                <c:pt idx="4">
                  <c:v>86665</c:v>
                </c:pt>
                <c:pt idx="5">
                  <c:v>98057</c:v>
                </c:pt>
                <c:pt idx="6">
                  <c:v>116489</c:v>
                </c:pt>
                <c:pt idx="7">
                  <c:v>152009</c:v>
                </c:pt>
              </c:numCache>
            </c:numRef>
          </c:cat>
          <c:val>
            <c:numRef>
              <c:f>Sheet1!$G$12:$G$19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24192"/>
        <c:axId val="93622272"/>
      </c:lineChart>
      <c:valAx>
        <c:axId val="936222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3624192"/>
        <c:crosses val="autoZero"/>
        <c:crossBetween val="between"/>
      </c:valAx>
      <c:catAx>
        <c:axId val="93624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362227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title>
      <c:tx>
        <c:rich>
          <a:bodyPr/>
          <a:lstStyle/>
          <a:p>
            <a:pPr>
              <a:defRPr sz="1300" b="0"/>
            </a:pPr>
            <a:r>
              <a:rPr lang="en-IN" sz="1800" b="0" i="0" baseline="0" dirty="0" smtClean="0">
                <a:effectLst/>
              </a:rPr>
              <a:t>Eta=0.5 Momentum Factor=0.05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11516015359191213"/>
          <c:y val="0.11640992204310995"/>
        </c:manualLayout>
      </c:layout>
      <c:overlay val="0"/>
    </c:title>
    <c:autoTitleDeleted val="0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Sheet1!$F$39:$F$46</c:f>
              <c:numCache>
                <c:formatCode>General</c:formatCode>
                <c:ptCount val="8"/>
                <c:pt idx="0">
                  <c:v>110493</c:v>
                </c:pt>
                <c:pt idx="1">
                  <c:v>111101</c:v>
                </c:pt>
                <c:pt idx="2">
                  <c:v>111869</c:v>
                </c:pt>
                <c:pt idx="3">
                  <c:v>112863</c:v>
                </c:pt>
                <c:pt idx="4">
                  <c:v>114239</c:v>
                </c:pt>
                <c:pt idx="5">
                  <c:v>116255</c:v>
                </c:pt>
                <c:pt idx="6">
                  <c:v>119519</c:v>
                </c:pt>
                <c:pt idx="7">
                  <c:v>125899</c:v>
                </c:pt>
              </c:numCache>
            </c:numRef>
          </c:cat>
          <c:val>
            <c:numRef>
              <c:f>Sheet1!$G$39:$G$46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922048"/>
        <c:axId val="93641344"/>
      </c:lineChart>
      <c:valAx>
        <c:axId val="936413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3922048"/>
        <c:crosses val="autoZero"/>
        <c:crossBetween val="between"/>
      </c:valAx>
      <c:catAx>
        <c:axId val="9392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3641344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691078177977883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Sheet1!$F$30:$F$37</c:f>
              <c:numCache>
                <c:formatCode>General</c:formatCode>
                <c:ptCount val="8"/>
                <c:pt idx="0">
                  <c:v>59807</c:v>
                </c:pt>
                <c:pt idx="1">
                  <c:v>60573</c:v>
                </c:pt>
                <c:pt idx="2">
                  <c:v>61515</c:v>
                </c:pt>
                <c:pt idx="3">
                  <c:v>62763</c:v>
                </c:pt>
                <c:pt idx="4">
                  <c:v>64467</c:v>
                </c:pt>
                <c:pt idx="5">
                  <c:v>66975</c:v>
                </c:pt>
                <c:pt idx="6">
                  <c:v>71131</c:v>
                </c:pt>
                <c:pt idx="7">
                  <c:v>79355</c:v>
                </c:pt>
              </c:numCache>
            </c:numRef>
          </c:cat>
          <c:val>
            <c:numRef>
              <c:f>Sheet1!$G$30:$G$37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21888"/>
        <c:axId val="96019968"/>
      </c:lineChart>
      <c:valAx>
        <c:axId val="960199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6021888"/>
        <c:crosses val="autoZero"/>
        <c:crossBetween val="between"/>
      </c:valAx>
      <c:catAx>
        <c:axId val="96021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587543771885945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601996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Sheet4!$D$3:$D$10</c:f>
              <c:numCache>
                <c:formatCode>General</c:formatCode>
                <c:ptCount val="8"/>
                <c:pt idx="0">
                  <c:v>71436</c:v>
                </c:pt>
                <c:pt idx="1">
                  <c:v>75176</c:v>
                </c:pt>
                <c:pt idx="2">
                  <c:v>79861</c:v>
                </c:pt>
                <c:pt idx="3">
                  <c:v>85944</c:v>
                </c:pt>
                <c:pt idx="4">
                  <c:v>94210</c:v>
                </c:pt>
                <c:pt idx="5">
                  <c:v>106198</c:v>
                </c:pt>
                <c:pt idx="6">
                  <c:v>125424</c:v>
                </c:pt>
                <c:pt idx="7">
                  <c:v>162114</c:v>
                </c:pt>
              </c:numCache>
            </c:numRef>
          </c:cat>
          <c:val>
            <c:numRef>
              <c:f>Sheet4!$E$3:$E$10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61696"/>
        <c:axId val="96059776"/>
      </c:lineChart>
      <c:valAx>
        <c:axId val="960597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6061696"/>
        <c:crosses val="autoZero"/>
        <c:crossBetween val="between"/>
      </c:valAx>
      <c:catAx>
        <c:axId val="96061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605977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Sheet4!$D$12:$D$19</c:f>
              <c:numCache>
                <c:formatCode>General</c:formatCode>
                <c:ptCount val="8"/>
                <c:pt idx="0">
                  <c:v>27581</c:v>
                </c:pt>
                <c:pt idx="1">
                  <c:v>29187</c:v>
                </c:pt>
                <c:pt idx="2">
                  <c:v>31188</c:v>
                </c:pt>
                <c:pt idx="3">
                  <c:v>33789</c:v>
                </c:pt>
                <c:pt idx="4">
                  <c:v>37310</c:v>
                </c:pt>
                <c:pt idx="5">
                  <c:v>42406</c:v>
                </c:pt>
                <c:pt idx="6">
                  <c:v>50557</c:v>
                </c:pt>
                <c:pt idx="7">
                  <c:v>66068</c:v>
                </c:pt>
              </c:numCache>
            </c:numRef>
          </c:cat>
          <c:val>
            <c:numRef>
              <c:f>Sheet4!$E$12:$E$19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65632"/>
        <c:axId val="96074752"/>
      </c:lineChart>
      <c:valAx>
        <c:axId val="960747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765632"/>
        <c:crosses val="autoZero"/>
        <c:crossBetween val="between"/>
      </c:valAx>
      <c:catAx>
        <c:axId val="95765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607475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Sheet4!$D$21:$D$28</c:f>
              <c:numCache>
                <c:formatCode>General</c:formatCode>
                <c:ptCount val="8"/>
                <c:pt idx="0">
                  <c:v>15869</c:v>
                </c:pt>
                <c:pt idx="1">
                  <c:v>16765</c:v>
                </c:pt>
                <c:pt idx="2">
                  <c:v>17891</c:v>
                </c:pt>
                <c:pt idx="3">
                  <c:v>19373</c:v>
                </c:pt>
                <c:pt idx="4">
                  <c:v>21405</c:v>
                </c:pt>
                <c:pt idx="5">
                  <c:v>24375</c:v>
                </c:pt>
                <c:pt idx="6">
                  <c:v>29197</c:v>
                </c:pt>
                <c:pt idx="7">
                  <c:v>38516</c:v>
                </c:pt>
              </c:numCache>
            </c:numRef>
          </c:cat>
          <c:val>
            <c:numRef>
              <c:f>Sheet4!$E$21:$E$28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817728"/>
        <c:axId val="95811456"/>
      </c:lineChart>
      <c:valAx>
        <c:axId val="958114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17728"/>
        <c:crosses val="autoZero"/>
        <c:crossBetween val="between"/>
      </c:valAx>
      <c:catAx>
        <c:axId val="95817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1145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Sheet4!$D$30:$D$37</c:f>
              <c:numCache>
                <c:formatCode>General</c:formatCode>
                <c:ptCount val="8"/>
                <c:pt idx="0">
                  <c:v>11267</c:v>
                </c:pt>
                <c:pt idx="1">
                  <c:v>11907</c:v>
                </c:pt>
                <c:pt idx="2">
                  <c:v>12711</c:v>
                </c:pt>
                <c:pt idx="3">
                  <c:v>13767</c:v>
                </c:pt>
                <c:pt idx="4">
                  <c:v>15213</c:v>
                </c:pt>
                <c:pt idx="5">
                  <c:v>17335</c:v>
                </c:pt>
                <c:pt idx="6">
                  <c:v>20780</c:v>
                </c:pt>
                <c:pt idx="7">
                  <c:v>27436</c:v>
                </c:pt>
              </c:numCache>
            </c:numRef>
          </c:cat>
          <c:val>
            <c:numRef>
              <c:f>Sheet4!$E$30:$E$37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857280"/>
        <c:axId val="95855360"/>
      </c:lineChart>
      <c:valAx>
        <c:axId val="958553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57280"/>
        <c:crosses val="autoZero"/>
        <c:crossBetween val="between"/>
      </c:valAx>
      <c:catAx>
        <c:axId val="95857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5536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c:style val="2"/>
  <c:chart>
    <c:autoTitleDeleted val="1"/>
    <c:plotArea>
      <c:layout>
        <c:manualLayout>
          <c:xMode val="edge"/>
          <c:yMode val="edge"/>
          <c:x val="8.3166583291645821E-2"/>
          <c:y val="0.25736825015393483"/>
          <c:w val="0.69859929964982492"/>
          <c:h val="0.61361349423914469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numRef>
              <c:f>Sheet4!$D$39:$D$46</c:f>
              <c:numCache>
                <c:formatCode>General</c:formatCode>
                <c:ptCount val="8"/>
                <c:pt idx="0">
                  <c:v>8752</c:v>
                </c:pt>
                <c:pt idx="1">
                  <c:v>9245</c:v>
                </c:pt>
                <c:pt idx="2">
                  <c:v>9872</c:v>
                </c:pt>
                <c:pt idx="3">
                  <c:v>10691</c:v>
                </c:pt>
                <c:pt idx="4">
                  <c:v>11815</c:v>
                </c:pt>
                <c:pt idx="5">
                  <c:v>13460</c:v>
                </c:pt>
                <c:pt idx="6">
                  <c:v>16135</c:v>
                </c:pt>
                <c:pt idx="7">
                  <c:v>21313</c:v>
                </c:pt>
              </c:numCache>
            </c:numRef>
          </c:cat>
          <c:val>
            <c:numRef>
              <c:f>Sheet4!$E$39:$E$46</c:f>
              <c:numCache>
                <c:formatCode>General</c:formatCode>
                <c:ptCount val="8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892992"/>
        <c:axId val="95874432"/>
      </c:lineChart>
      <c:valAx>
        <c:axId val="958744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8201600800400205E-2"/>
              <c:y val="0.610165909788155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92992"/>
        <c:crosses val="autoZero"/>
        <c:crossBetween val="between"/>
      </c:valAx>
      <c:catAx>
        <c:axId val="9589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Iteration No</a:t>
                </a:r>
              </a:p>
            </c:rich>
          </c:tx>
          <c:layout>
            <c:manualLayout>
              <c:xMode val="edge"/>
              <c:yMode val="edge"/>
              <c:x val="0.37675070173975878"/>
              <c:y val="0.890890857181520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9587443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97C8-0A61-4CCA-8BCB-0C01E18D76CD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585F-2D10-4446-81EE-FBAA5BA0D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AAFEE-123E-4346-91EE-87FB991275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8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6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1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8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BC5DA-5074-4802-B57A-2510D7325C4C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A777-B428-4984-A615-811F3C22D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CS386-Artificial Intelligence Lab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Report and </a:t>
            </a:r>
            <a:r>
              <a:rPr lang="en-IN" b="1" dirty="0" smtClean="0"/>
              <a:t>Observations : Group 12</a:t>
            </a:r>
            <a:endParaRPr lang="en-IN" b="1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8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237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058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489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711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002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977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027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253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363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26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7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4301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8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34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677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708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340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6855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23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1272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9636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259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4149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75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964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29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877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8775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8256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7138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419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33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327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64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62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868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7437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739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01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608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95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843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79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416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06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88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238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438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15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865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45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34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4233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79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121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8804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1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78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671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4130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571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486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38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9239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713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74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637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9430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8316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847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19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457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8989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406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081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Autofit/>
          </a:bodyPr>
          <a:lstStyle/>
          <a:p>
            <a:r>
              <a:rPr lang="en-IN" sz="3700" dirty="0" smtClean="0"/>
              <a:t>Effect of Momentum Factor (Digit Recogniser)</a:t>
            </a:r>
            <a:endParaRPr lang="en-IN" sz="37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813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445465"/>
              </p:ext>
            </p:extLst>
          </p:nvPr>
        </p:nvGraphicFramePr>
        <p:xfrm>
          <a:off x="0" y="908720"/>
          <a:ext cx="9036496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30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9039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</a:t>
            </a:r>
            <a:r>
              <a:rPr lang="en-IN" sz="2000" dirty="0" smtClean="0"/>
              <a:t>Factor=0.1</a:t>
            </a:r>
            <a:endParaRPr lang="en-IN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004405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40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(Parity)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</a:t>
            </a:r>
            <a:r>
              <a:rPr lang="en-IN" sz="2000" dirty="0" smtClean="0"/>
              <a:t>Factor=1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54205"/>
              </p:ext>
            </p:extLst>
          </p:nvPr>
        </p:nvGraphicFramePr>
        <p:xfrm>
          <a:off x="0" y="908720"/>
          <a:ext cx="9144000" cy="594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0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396285"/>
              </p:ext>
            </p:extLst>
          </p:nvPr>
        </p:nvGraphicFramePr>
        <p:xfrm>
          <a:off x="179512" y="1052736"/>
          <a:ext cx="8964488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76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680988"/>
              </p:ext>
            </p:extLst>
          </p:nvPr>
        </p:nvGraphicFramePr>
        <p:xfrm>
          <a:off x="107504" y="1124744"/>
          <a:ext cx="9036496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5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Momentum Factor(Palindrome)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41556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Momentum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observed </a:t>
            </a:r>
            <a:r>
              <a:rPr lang="en-IN" dirty="0"/>
              <a:t>the effect of increasing the momentum </a:t>
            </a:r>
            <a:r>
              <a:rPr lang="en-IN" dirty="0" smtClean="0"/>
              <a:t>too from close to 0 (0. 001) </a:t>
            </a:r>
            <a:r>
              <a:rPr lang="en-IN" dirty="0"/>
              <a:t>to close to </a:t>
            </a:r>
            <a:r>
              <a:rPr lang="en-IN" dirty="0" smtClean="0"/>
              <a:t>1(1.05) in steps of 0.05</a:t>
            </a:r>
          </a:p>
          <a:p>
            <a:r>
              <a:rPr lang="en-IN" dirty="0" smtClean="0"/>
              <a:t>In general, as the momentum factor increased the no of iterations required to converge to a solution also decreased.</a:t>
            </a:r>
          </a:p>
          <a:p>
            <a:r>
              <a:rPr lang="en-IN" dirty="0" smtClean="0"/>
              <a:t>We also observed that as the momentum factor increases, iteration-to-iteration </a:t>
            </a:r>
            <a:r>
              <a:rPr lang="en-IN" dirty="0"/>
              <a:t>variation in </a:t>
            </a:r>
            <a:r>
              <a:rPr lang="en-IN" dirty="0" smtClean="0"/>
              <a:t>error </a:t>
            </a:r>
            <a:r>
              <a:rPr lang="en-IN" dirty="0"/>
              <a:t>was greatly </a:t>
            </a:r>
            <a:r>
              <a:rPr lang="en-IN" dirty="0" smtClean="0"/>
              <a:t>increased.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1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 smtClean="0"/>
              <a:t>2-Input XOR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149080"/>
            <a:ext cx="8640960" cy="1977083"/>
          </a:xfrm>
        </p:spPr>
        <p:txBody>
          <a:bodyPr>
            <a:normAutofit/>
          </a:bodyPr>
          <a:lstStyle/>
          <a:p>
            <a:r>
              <a:rPr lang="en-IN" sz="2700" dirty="0" smtClean="0"/>
              <a:t>HiddenLayerOp1 = Input1   OR   Input2</a:t>
            </a:r>
          </a:p>
          <a:p>
            <a:r>
              <a:rPr lang="en-IN" sz="2700" dirty="0" smtClean="0"/>
              <a:t>HiddenLayerOp2 = Input1  AND  Input2</a:t>
            </a:r>
          </a:p>
          <a:p>
            <a:r>
              <a:rPr lang="en-IN" sz="2700" dirty="0" smtClean="0"/>
              <a:t>Output = HiddenLayerOp1 </a:t>
            </a:r>
            <a:r>
              <a:rPr lang="en-IN" sz="2700" dirty="0"/>
              <a:t>AND ( NOT </a:t>
            </a:r>
            <a:r>
              <a:rPr lang="en-IN" sz="2700" dirty="0" smtClean="0"/>
              <a:t>(HiddenLayerOp2))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2313498"/>
              </p:ext>
            </p:extLst>
          </p:nvPr>
        </p:nvGraphicFramePr>
        <p:xfrm>
          <a:off x="539551" y="1625600"/>
          <a:ext cx="81472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02"/>
                <a:gridCol w="1089752"/>
                <a:gridCol w="2034203"/>
                <a:gridCol w="2231442"/>
                <a:gridCol w="1629450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/>
              <a:t>2-Input XOR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915816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220072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15816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20072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67944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endCxn id="8" idx="2"/>
          </p:cNvCxnSpPr>
          <p:nvPr/>
        </p:nvCxnSpPr>
        <p:spPr>
          <a:xfrm flipV="1">
            <a:off x="3491880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5" idx="0"/>
          </p:cNvCxnSpPr>
          <p:nvPr/>
        </p:nvCxnSpPr>
        <p:spPr>
          <a:xfrm>
            <a:off x="4499992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4"/>
          </p:cNvCxnSpPr>
          <p:nvPr/>
        </p:nvCxnSpPr>
        <p:spPr>
          <a:xfrm flipV="1">
            <a:off x="3347864" y="407707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4"/>
          </p:cNvCxnSpPr>
          <p:nvPr/>
        </p:nvCxnSpPr>
        <p:spPr>
          <a:xfrm flipV="1">
            <a:off x="3347864" y="4053555"/>
            <a:ext cx="2304256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5652120" y="407707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7864" y="4053555"/>
            <a:ext cx="237626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67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X1 + 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00192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X1.X2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(X1 + X2) . (X1.X2)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211960" y="170080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16288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X1.X2 + X2.X1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652120" y="17008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72200" y="17008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3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5013176"/>
            <a:ext cx="8496944" cy="158417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HiddenLayerOp1: NOT(Input1</a:t>
            </a:r>
            <a:r>
              <a:rPr lang="en-IN" sz="2400" dirty="0"/>
              <a:t>) OR </a:t>
            </a:r>
            <a:r>
              <a:rPr lang="en-IN" sz="2400" dirty="0" smtClean="0"/>
              <a:t>NOT(Input3)</a:t>
            </a:r>
          </a:p>
          <a:p>
            <a:r>
              <a:rPr lang="en-IN" sz="2400" dirty="0" smtClean="0"/>
              <a:t>HiddenLayerOp2 </a:t>
            </a:r>
            <a:r>
              <a:rPr lang="en-IN" sz="2400" dirty="0"/>
              <a:t>: </a:t>
            </a:r>
            <a:r>
              <a:rPr lang="en-IN" sz="2400" dirty="0" smtClean="0"/>
              <a:t>NOT(Input1</a:t>
            </a:r>
            <a:r>
              <a:rPr lang="en-IN" sz="2400" dirty="0"/>
              <a:t>) AND </a:t>
            </a:r>
            <a:r>
              <a:rPr lang="en-IN" sz="2400" dirty="0" smtClean="0"/>
              <a:t>NOT(Input3)</a:t>
            </a:r>
          </a:p>
          <a:p>
            <a:r>
              <a:rPr lang="en-IN" sz="2400" dirty="0" smtClean="0"/>
              <a:t>Output = NOT(HiddenLayerOp1) </a:t>
            </a:r>
            <a:r>
              <a:rPr lang="en-IN" sz="2400" dirty="0"/>
              <a:t>OR </a:t>
            </a:r>
            <a:r>
              <a:rPr lang="en-IN" sz="2400" dirty="0" smtClean="0"/>
              <a:t>HiddenLayerOp1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833187"/>
              </p:ext>
            </p:extLst>
          </p:nvPr>
        </p:nvGraphicFramePr>
        <p:xfrm>
          <a:off x="539551" y="1625600"/>
          <a:ext cx="81472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6"/>
                <a:gridCol w="961187"/>
                <a:gridCol w="961187"/>
                <a:gridCol w="1876897"/>
                <a:gridCol w="1885501"/>
                <a:gridCol w="1437213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/>
              <a:t>3-Input Palindrome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843808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148064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691680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995936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995936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3419872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  <a:endCxn id="22" idx="0"/>
          </p:cNvCxnSpPr>
          <p:nvPr/>
        </p:nvCxnSpPr>
        <p:spPr>
          <a:xfrm>
            <a:off x="4427984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7664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X1 + X3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228184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X1.X3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07704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995936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059832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(X1 + X3) + (X1.X3)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6444208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Straight Connector 41"/>
          <p:cNvCxnSpPr>
            <a:stCxn id="23" idx="0"/>
            <a:endCxn id="21" idx="4"/>
          </p:cNvCxnSpPr>
          <p:nvPr/>
        </p:nvCxnSpPr>
        <p:spPr>
          <a:xfrm flipV="1">
            <a:off x="2123728" y="407707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0"/>
            <a:endCxn id="21" idx="4"/>
          </p:cNvCxnSpPr>
          <p:nvPr/>
        </p:nvCxnSpPr>
        <p:spPr>
          <a:xfrm flipH="1" flipV="1">
            <a:off x="3275856" y="407707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2" idx="4"/>
          </p:cNvCxnSpPr>
          <p:nvPr/>
        </p:nvCxnSpPr>
        <p:spPr>
          <a:xfrm flipV="1">
            <a:off x="4427984" y="4053555"/>
            <a:ext cx="1152128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22" idx="4"/>
          </p:cNvCxnSpPr>
          <p:nvPr/>
        </p:nvCxnSpPr>
        <p:spPr>
          <a:xfrm flipH="1" flipV="1">
            <a:off x="5580112" y="4053555"/>
            <a:ext cx="129614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  <a:endCxn id="22" idx="4"/>
          </p:cNvCxnSpPr>
          <p:nvPr/>
        </p:nvCxnSpPr>
        <p:spPr>
          <a:xfrm flipV="1">
            <a:off x="2123728" y="4053555"/>
            <a:ext cx="345638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21" idx="4"/>
          </p:cNvCxnSpPr>
          <p:nvPr/>
        </p:nvCxnSpPr>
        <p:spPr>
          <a:xfrm flipH="1" flipV="1">
            <a:off x="3275856" y="4077072"/>
            <a:ext cx="36004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8224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79712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11760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019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88224" y="350100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0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11960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03848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35896" y="17008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3848" y="16288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Palindrome, the X2 should not matter. Interestingly, X2 is not even taken into consideration in hidden layer.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0829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676152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63870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8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997119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37321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Error Threshold = 5%</a:t>
            </a:r>
          </a:p>
          <a:p>
            <a:r>
              <a:rPr lang="en-IN" dirty="0" smtClean="0"/>
              <a:t>Initial Weights = Random between  -1 &amp; 1</a:t>
            </a:r>
          </a:p>
          <a:p>
            <a:r>
              <a:rPr lang="en-IN" dirty="0" smtClean="0"/>
              <a:t>Learning Rate = 0.34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94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Functionality of Hidden Layer Neurons</a:t>
            </a:r>
            <a:br>
              <a:rPr lang="en-IN" dirty="0" smtClean="0"/>
            </a:br>
            <a:r>
              <a:rPr lang="en-IN" sz="3600" b="1" dirty="0"/>
              <a:t>5</a:t>
            </a:r>
            <a:r>
              <a:rPr lang="en-IN" sz="3600" b="1" dirty="0" smtClean="0"/>
              <a:t>-Input Palindrome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24363"/>
              </p:ext>
            </p:extLst>
          </p:nvPr>
        </p:nvGraphicFramePr>
        <p:xfrm>
          <a:off x="457200" y="1600200"/>
          <a:ext cx="82298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0"/>
                <a:gridCol w="785569"/>
                <a:gridCol w="785569"/>
                <a:gridCol w="785569"/>
                <a:gridCol w="785569"/>
                <a:gridCol w="1533969"/>
                <a:gridCol w="1541002"/>
                <a:gridCol w="1174619"/>
              </a:tblGrid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Input2 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Input3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4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Input5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HiddenLayerOp2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</a:tr>
              <a:tr h="293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marL="92367" marR="923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2367" marR="92367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537321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Solving through </a:t>
            </a:r>
            <a:r>
              <a:rPr lang="en-IN" dirty="0" err="1" smtClean="0"/>
              <a:t>Karnaugh</a:t>
            </a:r>
            <a:r>
              <a:rPr lang="en-IN" dirty="0" smtClean="0"/>
              <a:t> Map, we get</a:t>
            </a:r>
          </a:p>
          <a:p>
            <a:r>
              <a:rPr lang="en-IN" dirty="0" smtClean="0"/>
              <a:t>Output = (H1 NOR H2)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89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Functionality of Hidden Layer Neurons</a:t>
            </a:r>
            <a:br>
              <a:rPr lang="en-IN" dirty="0"/>
            </a:br>
            <a:r>
              <a:rPr lang="en-IN" sz="3600" b="1" dirty="0" smtClean="0"/>
              <a:t>5-Input </a:t>
            </a:r>
            <a:r>
              <a:rPr lang="en-IN" sz="3600" b="1" dirty="0"/>
              <a:t>Palindrome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843808" y="3356992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148064" y="3333475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7504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051720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995936" y="21328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 flipV="1">
            <a:off x="3419872" y="2780928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  <a:endCxn id="22" idx="0"/>
          </p:cNvCxnSpPr>
          <p:nvPr/>
        </p:nvCxnSpPr>
        <p:spPr>
          <a:xfrm>
            <a:off x="4427984" y="2780928"/>
            <a:ext cx="1152128" cy="55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3528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X1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139952" y="515719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Straight Connector 41"/>
          <p:cNvCxnSpPr>
            <a:stCxn id="23" idx="0"/>
            <a:endCxn id="21" idx="4"/>
          </p:cNvCxnSpPr>
          <p:nvPr/>
        </p:nvCxnSpPr>
        <p:spPr>
          <a:xfrm flipV="1">
            <a:off x="539552" y="4077072"/>
            <a:ext cx="27363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0"/>
            <a:endCxn id="21" idx="4"/>
          </p:cNvCxnSpPr>
          <p:nvPr/>
        </p:nvCxnSpPr>
        <p:spPr>
          <a:xfrm flipV="1">
            <a:off x="2483768" y="4077072"/>
            <a:ext cx="79208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2" idx="4"/>
          </p:cNvCxnSpPr>
          <p:nvPr/>
        </p:nvCxnSpPr>
        <p:spPr>
          <a:xfrm flipV="1">
            <a:off x="2483768" y="4053555"/>
            <a:ext cx="3096344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22" idx="4"/>
          </p:cNvCxnSpPr>
          <p:nvPr/>
        </p:nvCxnSpPr>
        <p:spPr>
          <a:xfrm flipV="1">
            <a:off x="4572000" y="4053555"/>
            <a:ext cx="1008112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  <a:endCxn id="22" idx="4"/>
          </p:cNvCxnSpPr>
          <p:nvPr/>
        </p:nvCxnSpPr>
        <p:spPr>
          <a:xfrm flipV="1">
            <a:off x="539552" y="4053555"/>
            <a:ext cx="5040560" cy="110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21" idx="4"/>
          </p:cNvCxnSpPr>
          <p:nvPr/>
        </p:nvCxnSpPr>
        <p:spPr>
          <a:xfrm flipH="1" flipV="1">
            <a:off x="3275856" y="4077072"/>
            <a:ext cx="129614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83968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Palindrome, the X2 should not matter. Interestingly, X2 is not even taken into consideration in hidden layer. 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300192" y="5108701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6300192" y="52527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X3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172400" y="5108701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Connector 40"/>
          <p:cNvCxnSpPr>
            <a:stCxn id="37" idx="0"/>
            <a:endCxn id="22" idx="4"/>
          </p:cNvCxnSpPr>
          <p:nvPr/>
        </p:nvCxnSpPr>
        <p:spPr>
          <a:xfrm flipH="1" flipV="1">
            <a:off x="5580112" y="4053555"/>
            <a:ext cx="1152128" cy="105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0"/>
            <a:endCxn id="22" idx="4"/>
          </p:cNvCxnSpPr>
          <p:nvPr/>
        </p:nvCxnSpPr>
        <p:spPr>
          <a:xfrm flipH="1" flipV="1">
            <a:off x="5580112" y="4053555"/>
            <a:ext cx="3024336" cy="105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16416" y="52527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X4</a:t>
            </a:r>
            <a:endParaRPr lang="en-IN" dirty="0"/>
          </a:p>
        </p:txBody>
      </p:sp>
      <p:cxnSp>
        <p:nvCxnSpPr>
          <p:cNvPr id="47" name="Straight Connector 46"/>
          <p:cNvCxnSpPr>
            <a:stCxn id="39" idx="0"/>
            <a:endCxn id="21" idx="4"/>
          </p:cNvCxnSpPr>
          <p:nvPr/>
        </p:nvCxnSpPr>
        <p:spPr>
          <a:xfrm flipH="1" flipV="1">
            <a:off x="3275856" y="4077072"/>
            <a:ext cx="5328592" cy="103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0"/>
            <a:endCxn id="21" idx="4"/>
          </p:cNvCxnSpPr>
          <p:nvPr/>
        </p:nvCxnSpPr>
        <p:spPr>
          <a:xfrm flipH="1" flipV="1">
            <a:off x="3275856" y="4077072"/>
            <a:ext cx="3456384" cy="103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4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Twitter 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en-IN" dirty="0" smtClean="0"/>
              <a:t>Results &amp;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Give a neural network for recognizing the sentiments of tweets. </a:t>
            </a:r>
            <a:endParaRPr lang="en-IN" dirty="0" smtClean="0"/>
          </a:p>
          <a:p>
            <a:r>
              <a:rPr lang="en-IN" dirty="0" smtClean="0"/>
              <a:t>Download tweets, do </a:t>
            </a:r>
            <a:r>
              <a:rPr lang="en-IN" dirty="0"/>
              <a:t>feature engineering on them.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naïve feature vector is the set of words in </a:t>
            </a:r>
            <a:r>
              <a:rPr lang="en-IN" dirty="0" smtClean="0"/>
              <a:t>the tweets.</a:t>
            </a:r>
          </a:p>
          <a:p>
            <a:r>
              <a:rPr lang="en-IN" dirty="0" smtClean="0"/>
              <a:t>Collect </a:t>
            </a:r>
            <a:r>
              <a:rPr lang="en-IN" dirty="0"/>
              <a:t>all the words in the tweets, sort them, remove duplicates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</a:t>
            </a:r>
            <a:r>
              <a:rPr lang="en-IN" dirty="0"/>
              <a:t> </a:t>
            </a:r>
            <a:r>
              <a:rPr lang="en-IN" dirty="0" smtClean="0"/>
              <a:t>tweet </a:t>
            </a:r>
            <a:r>
              <a:rPr lang="en-IN" dirty="0"/>
              <a:t>will be represented by a 1/0 vector depending on the presence/absence </a:t>
            </a:r>
            <a:r>
              <a:rPr lang="en-IN" dirty="0" smtClean="0"/>
              <a:t>of the </a:t>
            </a:r>
            <a:r>
              <a:rPr lang="en-IN" dirty="0"/>
              <a:t>word in the tweet.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050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Engineering On Tweets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We need to construct a feature vector large enough so that it can capture the essential sentiment of a tweet.</a:t>
            </a:r>
          </a:p>
          <a:p>
            <a:endParaRPr lang="en-IN" sz="2400" dirty="0" smtClean="0"/>
          </a:p>
          <a:p>
            <a:r>
              <a:rPr lang="en-IN" sz="2400" dirty="0" smtClean="0"/>
              <a:t>A naïve feature vector is the set of all words in tweets. This has a large size.</a:t>
            </a:r>
          </a:p>
          <a:p>
            <a:endParaRPr lang="en-IN" sz="2400" dirty="0" smtClean="0"/>
          </a:p>
          <a:p>
            <a:r>
              <a:rPr lang="en-IN" sz="2400" dirty="0" smtClean="0"/>
              <a:t>If our feature vector is too large, learning take long time and network learns unessential features which are not important for a sentiment.</a:t>
            </a:r>
          </a:p>
          <a:p>
            <a:endParaRPr lang="en-IN" sz="2400" dirty="0" smtClean="0"/>
          </a:p>
          <a:p>
            <a:r>
              <a:rPr lang="en-IN" sz="2400" dirty="0" smtClean="0"/>
              <a:t>So, we consider only those words of the tweets that may constitute a sentiment and remove everything else.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18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Decreasing the Feature Vector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Autofit/>
          </a:bodyPr>
          <a:lstStyle/>
          <a:p>
            <a:r>
              <a:rPr lang="en-IN" sz="2200" dirty="0" smtClean="0"/>
              <a:t>Initially, total number of words in all tweets = 24680</a:t>
            </a:r>
          </a:p>
          <a:p>
            <a:r>
              <a:rPr lang="en-IN" sz="2200" dirty="0" smtClean="0"/>
              <a:t>Convert all the words to lower case.</a:t>
            </a:r>
          </a:p>
          <a:p>
            <a:r>
              <a:rPr lang="en-IN" sz="2200" dirty="0" smtClean="0"/>
              <a:t>Remove all Numbers.</a:t>
            </a:r>
          </a:p>
          <a:p>
            <a:r>
              <a:rPr lang="en-IN" sz="2200" dirty="0" smtClean="0"/>
              <a:t>Remove special characters at start and at end </a:t>
            </a:r>
            <a:r>
              <a:rPr lang="en-IN" sz="2200" dirty="0"/>
              <a:t>of </a:t>
            </a:r>
            <a:r>
              <a:rPr lang="en-IN" sz="2200" dirty="0" smtClean="0"/>
              <a:t>words  such as     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 ? ,  . </a:t>
            </a:r>
            <a:r>
              <a:rPr lang="en-IN" sz="2200" dirty="0" smtClean="0">
                <a:sym typeface="Wingdings" pitchFamily="2" charset="2"/>
              </a:rPr>
              <a:t> [  ]  ; _</a:t>
            </a:r>
            <a:r>
              <a:rPr lang="en-IN" sz="2200" dirty="0" smtClean="0"/>
              <a:t> ! = | -  &amp; ‘  #  URLs</a:t>
            </a:r>
          </a:p>
          <a:p>
            <a:r>
              <a:rPr lang="en-IN" sz="2200" dirty="0" smtClean="0"/>
              <a:t>Don't </a:t>
            </a:r>
            <a:r>
              <a:rPr lang="en-IN" sz="2200" dirty="0"/>
              <a:t>put certain common words, symbols, numbers in the vector of </a:t>
            </a:r>
            <a:r>
              <a:rPr lang="en-IN" sz="2200" dirty="0" smtClean="0"/>
              <a:t>words such as:</a:t>
            </a:r>
          </a:p>
          <a:p>
            <a:pPr marL="0" indent="0">
              <a:buNone/>
            </a:pPr>
            <a:r>
              <a:rPr lang="en-IN" sz="2200" dirty="0" smtClean="0"/>
              <a:t>      the, is, a, an, this, that, are my with, I’m, he, she, our, were, can, do,    	had….</a:t>
            </a:r>
          </a:p>
          <a:p>
            <a:r>
              <a:rPr lang="en-IN" sz="2200" dirty="0" smtClean="0"/>
              <a:t>Finally we remove those words that occur only once in the entire set of words in the tweets because they are highly unlikely to contribute to a sentiment</a:t>
            </a:r>
          </a:p>
          <a:p>
            <a:r>
              <a:rPr lang="en-IN" sz="2200" dirty="0"/>
              <a:t>This results in a lot of unnecessary words being removed from our feature vector and finally we get a feature vector whose size is </a:t>
            </a:r>
            <a:r>
              <a:rPr lang="en-IN" sz="2200" dirty="0" smtClean="0"/>
              <a:t>1958</a:t>
            </a:r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706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used a neural network with 3 output neurons and 1958 input neurons. </a:t>
            </a:r>
            <a:r>
              <a:rPr lang="en-IN" sz="2800" dirty="0"/>
              <a:t>(</a:t>
            </a:r>
            <a:r>
              <a:rPr lang="en-IN" sz="2800" dirty="0" smtClean="0"/>
              <a:t>No hidden layer)</a:t>
            </a:r>
          </a:p>
          <a:p>
            <a:r>
              <a:rPr lang="en-IN" sz="2800" dirty="0" smtClean="0"/>
              <a:t>We </a:t>
            </a:r>
            <a:r>
              <a:rPr lang="en-IN" sz="2800" dirty="0"/>
              <a:t>performed </a:t>
            </a:r>
            <a:r>
              <a:rPr lang="en-IN" sz="2800" dirty="0" smtClean="0"/>
              <a:t>5-fold </a:t>
            </a:r>
            <a:r>
              <a:rPr lang="en-IN" sz="2800" dirty="0"/>
              <a:t>cross validation </a:t>
            </a:r>
            <a:r>
              <a:rPr lang="en-IN" sz="2800" dirty="0" smtClean="0"/>
              <a:t> on the given tweet corpus.</a:t>
            </a:r>
            <a:endParaRPr lang="en-IN" sz="2800" dirty="0"/>
          </a:p>
          <a:p>
            <a:r>
              <a:rPr lang="en-IN" sz="2800" dirty="0"/>
              <a:t>We divided  </a:t>
            </a:r>
            <a:r>
              <a:rPr lang="en-IN" sz="2800" dirty="0" smtClean="0"/>
              <a:t>the tweets into </a:t>
            </a:r>
            <a:r>
              <a:rPr lang="en-IN" sz="2800" dirty="0"/>
              <a:t>5 partitions &amp; used 4 partitions for training the neural network and the remaining one for measuring accuracy </a:t>
            </a:r>
            <a:endParaRPr lang="en-IN" sz="2800" dirty="0" smtClean="0"/>
          </a:p>
          <a:p>
            <a:r>
              <a:rPr lang="en-IN" sz="2800" dirty="0" smtClean="0"/>
              <a:t>Coded in </a:t>
            </a:r>
            <a:r>
              <a:rPr lang="en-IN" sz="2800" dirty="0"/>
              <a:t> </a:t>
            </a:r>
            <a:r>
              <a:rPr lang="en-IN" sz="2800" dirty="0" smtClean="0"/>
              <a:t>C++, it took approx. </a:t>
            </a:r>
            <a:r>
              <a:rPr lang="en-IN" sz="2800" dirty="0"/>
              <a:t>6</a:t>
            </a:r>
            <a:r>
              <a:rPr lang="en-IN" sz="2800" dirty="0" smtClean="0"/>
              <a:t> min to converge to a solution for training and testing on a single partition. </a:t>
            </a:r>
          </a:p>
          <a:p>
            <a:r>
              <a:rPr lang="en-IN" sz="2800" dirty="0" smtClean="0"/>
              <a:t>Learning rate was kept at 0.5, Momentum Factor = 0.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20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35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Results Obtained (5-fold)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Set 1 : </a:t>
            </a:r>
            <a:r>
              <a:rPr lang="da-DK" sz="2800" dirty="0" smtClean="0">
                <a:solidFill>
                  <a:srgbClr val="FF0000"/>
                </a:solidFill>
              </a:rPr>
              <a:t>56.25%</a:t>
            </a:r>
            <a:r>
              <a:rPr lang="da-DK" sz="2800" dirty="0" smtClean="0"/>
              <a:t>	</a:t>
            </a:r>
          </a:p>
          <a:p>
            <a:r>
              <a:rPr lang="da-DK" sz="2800" dirty="0" smtClean="0"/>
              <a:t>Set 2 : </a:t>
            </a:r>
            <a:r>
              <a:rPr lang="da-DK" sz="2800" dirty="0" smtClean="0">
                <a:solidFill>
                  <a:srgbClr val="FF0000"/>
                </a:solidFill>
              </a:rPr>
              <a:t>47.25%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3 : </a:t>
            </a:r>
            <a:r>
              <a:rPr lang="da-DK" sz="2800" dirty="0">
                <a:solidFill>
                  <a:srgbClr val="FF0000"/>
                </a:solidFill>
              </a:rPr>
              <a:t>48%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4 :</a:t>
            </a:r>
            <a:r>
              <a:rPr lang="da-DK" sz="2800" dirty="0" smtClean="0"/>
              <a:t> </a:t>
            </a:r>
            <a:r>
              <a:rPr lang="da-DK" sz="2800" dirty="0">
                <a:solidFill>
                  <a:srgbClr val="FF0000"/>
                </a:solidFill>
              </a:rPr>
              <a:t>53.25%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5 : </a:t>
            </a:r>
            <a:r>
              <a:rPr lang="da-DK" sz="2800" dirty="0">
                <a:solidFill>
                  <a:srgbClr val="FF0000"/>
                </a:solidFill>
              </a:rPr>
              <a:t>55.8603%</a:t>
            </a:r>
          </a:p>
          <a:p>
            <a:endParaRPr lang="en-IN" sz="2800" dirty="0" smtClean="0"/>
          </a:p>
          <a:p>
            <a:r>
              <a:rPr lang="en-IN" sz="2800" dirty="0" smtClean="0"/>
              <a:t>Here, Set ‘n’ corresponds to n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partition for testing and remaining for training.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8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Testing &amp; Training of FFNN on IRIS Data 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Results &amp;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Download any classification benchmark data from ML repositories </a:t>
            </a:r>
            <a:r>
              <a:rPr lang="en-IN" dirty="0" smtClean="0"/>
              <a:t>(University </a:t>
            </a:r>
            <a:r>
              <a:rPr lang="en-IN" dirty="0"/>
              <a:t>of California at </a:t>
            </a:r>
            <a:r>
              <a:rPr lang="en-IN" dirty="0" err="1"/>
              <a:t>Irwine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Train </a:t>
            </a:r>
            <a:r>
              <a:rPr lang="en-IN" dirty="0"/>
              <a:t>and test FFNN on such data. Of </a:t>
            </a:r>
            <a:r>
              <a:rPr lang="en-IN" dirty="0" smtClean="0"/>
              <a:t>particular note </a:t>
            </a:r>
            <a:r>
              <a:rPr lang="en-IN" dirty="0"/>
              <a:t>is a classic problem called IRIS data.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48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Instances: 150 </a:t>
            </a:r>
          </a:p>
          <a:p>
            <a:r>
              <a:rPr lang="pt-BR" dirty="0" smtClean="0"/>
              <a:t>Classes: </a:t>
            </a:r>
          </a:p>
          <a:p>
            <a:pPr lvl="2"/>
            <a:r>
              <a:rPr lang="pt-BR" dirty="0" smtClean="0"/>
              <a:t>Iris Setosa </a:t>
            </a:r>
          </a:p>
          <a:p>
            <a:pPr lvl="2"/>
            <a:r>
              <a:rPr lang="pt-BR" dirty="0" smtClean="0"/>
              <a:t>Iris Versicolour </a:t>
            </a:r>
          </a:p>
          <a:p>
            <a:pPr lvl="2"/>
            <a:r>
              <a:rPr lang="pt-BR" dirty="0" smtClean="0"/>
              <a:t>Iris Virginica</a:t>
            </a:r>
          </a:p>
          <a:p>
            <a:r>
              <a:rPr lang="en-IN" dirty="0" smtClean="0"/>
              <a:t>Number of Attributes: 4 numeric, predictive attributes</a:t>
            </a:r>
          </a:p>
          <a:p>
            <a:r>
              <a:rPr lang="en-IN" dirty="0" smtClean="0"/>
              <a:t>Class Distribution: 33.3% for each of 3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Neural Network Structure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411760" y="3563724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5580132" y="349171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19672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75856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54930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3" idx="0"/>
            <a:endCxn id="7" idx="2"/>
          </p:cNvCxnSpPr>
          <p:nvPr/>
        </p:nvCxnSpPr>
        <p:spPr>
          <a:xfrm flipV="1">
            <a:off x="2843808" y="2555612"/>
            <a:ext cx="164317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4" idx="0"/>
          </p:cNvCxnSpPr>
          <p:nvPr/>
        </p:nvCxnSpPr>
        <p:spPr>
          <a:xfrm>
            <a:off x="4486978" y="2555612"/>
            <a:ext cx="152520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5" idx="0"/>
            <a:endCxn id="3" idx="4"/>
          </p:cNvCxnSpPr>
          <p:nvPr/>
        </p:nvCxnSpPr>
        <p:spPr>
          <a:xfrm flipV="1">
            <a:off x="2051720" y="4283804"/>
            <a:ext cx="7920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3" idx="4"/>
          </p:cNvCxnSpPr>
          <p:nvPr/>
        </p:nvCxnSpPr>
        <p:spPr>
          <a:xfrm flipH="1" flipV="1">
            <a:off x="2843808" y="4283804"/>
            <a:ext cx="86409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4"/>
          </p:cNvCxnSpPr>
          <p:nvPr/>
        </p:nvCxnSpPr>
        <p:spPr>
          <a:xfrm flipV="1">
            <a:off x="3707904" y="4211796"/>
            <a:ext cx="230427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  <a:endCxn id="4" idx="4"/>
          </p:cNvCxnSpPr>
          <p:nvPr/>
        </p:nvCxnSpPr>
        <p:spPr>
          <a:xfrm flipV="1">
            <a:off x="5436096" y="4211796"/>
            <a:ext cx="57608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  <a:endCxn id="4" idx="4"/>
          </p:cNvCxnSpPr>
          <p:nvPr/>
        </p:nvCxnSpPr>
        <p:spPr>
          <a:xfrm flipV="1">
            <a:off x="2051720" y="4211796"/>
            <a:ext cx="396046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3" idx="4"/>
          </p:cNvCxnSpPr>
          <p:nvPr/>
        </p:nvCxnSpPr>
        <p:spPr>
          <a:xfrm flipH="1" flipV="1">
            <a:off x="2843808" y="4283804"/>
            <a:ext cx="25922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236296" y="341970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27584" y="3563724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4067944" y="3491716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588224" y="56519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6300192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691680" y="19075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>
            <a:stCxn id="5" idx="0"/>
            <a:endCxn id="34" idx="4"/>
          </p:cNvCxnSpPr>
          <p:nvPr/>
        </p:nvCxnSpPr>
        <p:spPr>
          <a:xfrm flipV="1">
            <a:off x="2051720" y="4211796"/>
            <a:ext cx="244827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0"/>
            <a:endCxn id="33" idx="4"/>
          </p:cNvCxnSpPr>
          <p:nvPr/>
        </p:nvCxnSpPr>
        <p:spPr>
          <a:xfrm flipH="1" flipV="1">
            <a:off x="1259632" y="4283804"/>
            <a:ext cx="79208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0"/>
            <a:endCxn id="32" idx="4"/>
          </p:cNvCxnSpPr>
          <p:nvPr/>
        </p:nvCxnSpPr>
        <p:spPr>
          <a:xfrm flipV="1">
            <a:off x="2051720" y="4139788"/>
            <a:ext cx="56166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  <a:endCxn id="34" idx="4"/>
          </p:cNvCxnSpPr>
          <p:nvPr/>
        </p:nvCxnSpPr>
        <p:spPr>
          <a:xfrm flipV="1">
            <a:off x="3707904" y="4211796"/>
            <a:ext cx="792088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0"/>
            <a:endCxn id="32" idx="4"/>
          </p:cNvCxnSpPr>
          <p:nvPr/>
        </p:nvCxnSpPr>
        <p:spPr>
          <a:xfrm flipV="1">
            <a:off x="3707904" y="4139788"/>
            <a:ext cx="396044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0"/>
            <a:endCxn id="33" idx="4"/>
          </p:cNvCxnSpPr>
          <p:nvPr/>
        </p:nvCxnSpPr>
        <p:spPr>
          <a:xfrm flipH="1" flipV="1">
            <a:off x="1259632" y="4283804"/>
            <a:ext cx="244827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33" idx="4"/>
          </p:cNvCxnSpPr>
          <p:nvPr/>
        </p:nvCxnSpPr>
        <p:spPr>
          <a:xfrm flipH="1" flipV="1">
            <a:off x="1259632" y="4283804"/>
            <a:ext cx="417646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5" idx="0"/>
            <a:endCxn id="34" idx="4"/>
          </p:cNvCxnSpPr>
          <p:nvPr/>
        </p:nvCxnSpPr>
        <p:spPr>
          <a:xfrm flipH="1" flipV="1">
            <a:off x="4499992" y="4211796"/>
            <a:ext cx="93610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0"/>
            <a:endCxn id="32" idx="4"/>
          </p:cNvCxnSpPr>
          <p:nvPr/>
        </p:nvCxnSpPr>
        <p:spPr>
          <a:xfrm flipV="1">
            <a:off x="5436096" y="4139788"/>
            <a:ext cx="2232248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2" idx="0"/>
            <a:endCxn id="32" idx="4"/>
          </p:cNvCxnSpPr>
          <p:nvPr/>
        </p:nvCxnSpPr>
        <p:spPr>
          <a:xfrm flipV="1">
            <a:off x="7020272" y="4139788"/>
            <a:ext cx="648072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2" idx="0"/>
            <a:endCxn id="4" idx="4"/>
          </p:cNvCxnSpPr>
          <p:nvPr/>
        </p:nvCxnSpPr>
        <p:spPr>
          <a:xfrm flipH="1" flipV="1">
            <a:off x="6012180" y="4211796"/>
            <a:ext cx="100809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2" idx="0"/>
            <a:endCxn id="34" idx="4"/>
          </p:cNvCxnSpPr>
          <p:nvPr/>
        </p:nvCxnSpPr>
        <p:spPr>
          <a:xfrm flipH="1" flipV="1">
            <a:off x="4499992" y="4211796"/>
            <a:ext cx="252028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0"/>
            <a:endCxn id="3" idx="4"/>
          </p:cNvCxnSpPr>
          <p:nvPr/>
        </p:nvCxnSpPr>
        <p:spPr>
          <a:xfrm flipH="1" flipV="1">
            <a:off x="2843808" y="4283804"/>
            <a:ext cx="417646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0"/>
            <a:endCxn id="33" idx="4"/>
          </p:cNvCxnSpPr>
          <p:nvPr/>
        </p:nvCxnSpPr>
        <p:spPr>
          <a:xfrm flipH="1" flipV="1">
            <a:off x="1259632" y="4283804"/>
            <a:ext cx="576064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3" idx="0"/>
            <a:endCxn id="44" idx="2"/>
          </p:cNvCxnSpPr>
          <p:nvPr/>
        </p:nvCxnSpPr>
        <p:spPr>
          <a:xfrm flipV="1">
            <a:off x="1259632" y="2555612"/>
            <a:ext cx="86409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" idx="0"/>
            <a:endCxn id="44" idx="2"/>
          </p:cNvCxnSpPr>
          <p:nvPr/>
        </p:nvCxnSpPr>
        <p:spPr>
          <a:xfrm flipH="1" flipV="1">
            <a:off x="2123728" y="2555612"/>
            <a:ext cx="72008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3" idx="0"/>
            <a:endCxn id="7" idx="2"/>
          </p:cNvCxnSpPr>
          <p:nvPr/>
        </p:nvCxnSpPr>
        <p:spPr>
          <a:xfrm flipV="1">
            <a:off x="1259632" y="2555612"/>
            <a:ext cx="322734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3" idx="0"/>
            <a:endCxn id="43" idx="2"/>
          </p:cNvCxnSpPr>
          <p:nvPr/>
        </p:nvCxnSpPr>
        <p:spPr>
          <a:xfrm flipV="1">
            <a:off x="1259632" y="2555612"/>
            <a:ext cx="54726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4" idx="0"/>
            <a:endCxn id="7" idx="2"/>
          </p:cNvCxnSpPr>
          <p:nvPr/>
        </p:nvCxnSpPr>
        <p:spPr>
          <a:xfrm flipH="1" flipV="1">
            <a:off x="4486978" y="2555612"/>
            <a:ext cx="1301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34" idx="0"/>
            <a:endCxn id="43" idx="2"/>
          </p:cNvCxnSpPr>
          <p:nvPr/>
        </p:nvCxnSpPr>
        <p:spPr>
          <a:xfrm flipV="1">
            <a:off x="4499992" y="2555612"/>
            <a:ext cx="223224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4" idx="0"/>
            <a:endCxn id="44" idx="2"/>
          </p:cNvCxnSpPr>
          <p:nvPr/>
        </p:nvCxnSpPr>
        <p:spPr>
          <a:xfrm flipH="1" flipV="1">
            <a:off x="2123728" y="2555612"/>
            <a:ext cx="237626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" idx="0"/>
            <a:endCxn id="43" idx="2"/>
          </p:cNvCxnSpPr>
          <p:nvPr/>
        </p:nvCxnSpPr>
        <p:spPr>
          <a:xfrm flipV="1">
            <a:off x="2843808" y="2555612"/>
            <a:ext cx="38884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4" idx="2"/>
            <a:endCxn id="4" idx="0"/>
          </p:cNvCxnSpPr>
          <p:nvPr/>
        </p:nvCxnSpPr>
        <p:spPr>
          <a:xfrm>
            <a:off x="2123728" y="2555612"/>
            <a:ext cx="388845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3" idx="2"/>
            <a:endCxn id="4" idx="0"/>
          </p:cNvCxnSpPr>
          <p:nvPr/>
        </p:nvCxnSpPr>
        <p:spPr>
          <a:xfrm flipH="1">
            <a:off x="6012180" y="2555612"/>
            <a:ext cx="72006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3" idx="2"/>
            <a:endCxn id="32" idx="0"/>
          </p:cNvCxnSpPr>
          <p:nvPr/>
        </p:nvCxnSpPr>
        <p:spPr>
          <a:xfrm>
            <a:off x="6732240" y="2555612"/>
            <a:ext cx="93610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32" idx="0"/>
          </p:cNvCxnSpPr>
          <p:nvPr/>
        </p:nvCxnSpPr>
        <p:spPr>
          <a:xfrm>
            <a:off x="4499992" y="2555612"/>
            <a:ext cx="316835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4" idx="2"/>
            <a:endCxn id="32" idx="0"/>
          </p:cNvCxnSpPr>
          <p:nvPr/>
        </p:nvCxnSpPr>
        <p:spPr>
          <a:xfrm>
            <a:off x="2123728" y="2555612"/>
            <a:ext cx="554461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51520" y="176352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</a:p>
          <a:p>
            <a:r>
              <a:rPr lang="en-IN" dirty="0" smtClean="0"/>
              <a:t>Layer</a:t>
            </a:r>
            <a:endParaRPr lang="en-IN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504" y="3347700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  <a:endParaRPr lang="en-IN" dirty="0"/>
          </a:p>
        </p:txBody>
      </p:sp>
      <p:sp>
        <p:nvSpPr>
          <p:cNvPr id="136" name="TextBox 135"/>
          <p:cNvSpPr txBox="1"/>
          <p:nvPr/>
        </p:nvSpPr>
        <p:spPr>
          <a:xfrm>
            <a:off x="395536" y="565195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3720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Corresponding to 4 attributes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Corresponding to 3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Testing &amp; Training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performed </a:t>
            </a:r>
            <a:r>
              <a:rPr lang="en-IN" dirty="0"/>
              <a:t>N-fold cross </a:t>
            </a:r>
            <a:r>
              <a:rPr lang="en-IN" dirty="0" smtClean="0"/>
              <a:t>validation</a:t>
            </a:r>
            <a:r>
              <a:rPr lang="en-IN" dirty="0"/>
              <a:t> </a:t>
            </a:r>
            <a:r>
              <a:rPr lang="en-IN" dirty="0" smtClean="0"/>
              <a:t>with N=5.</a:t>
            </a:r>
          </a:p>
          <a:p>
            <a:r>
              <a:rPr lang="en-IN" dirty="0" smtClean="0"/>
              <a:t>We divided our </a:t>
            </a:r>
            <a:r>
              <a:rPr lang="en-IN" dirty="0"/>
              <a:t>classification data into 5 </a:t>
            </a:r>
            <a:r>
              <a:rPr lang="en-IN" dirty="0" smtClean="0"/>
              <a:t>partitions &amp; used 4 </a:t>
            </a:r>
            <a:r>
              <a:rPr lang="en-IN" dirty="0"/>
              <a:t>partitions for training </a:t>
            </a:r>
            <a:r>
              <a:rPr lang="en-IN" dirty="0" smtClean="0"/>
              <a:t>the neural network </a:t>
            </a:r>
            <a:r>
              <a:rPr lang="en-IN" dirty="0"/>
              <a:t>and the remaining </a:t>
            </a:r>
            <a:r>
              <a:rPr lang="en-IN" dirty="0" smtClean="0"/>
              <a:t>one for </a:t>
            </a:r>
            <a:r>
              <a:rPr lang="en-IN" dirty="0"/>
              <a:t>measuring </a:t>
            </a:r>
            <a:r>
              <a:rPr lang="en-IN" dirty="0" smtClean="0"/>
              <a:t>accuracy.</a:t>
            </a:r>
          </a:p>
          <a:p>
            <a:r>
              <a:rPr lang="en-IN" dirty="0" smtClean="0"/>
              <a:t>We also observed the effect of changing the order of data set elements i.e. we shuffled the elements of training data set so that instances of data belonging to a single class do not occur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1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1 (30/30)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20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213285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60851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 smtClean="0"/>
              <a:t>Accuracy – 0.96667 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0968"/>
            <a:ext cx="5652120" cy="3618537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0.96667 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20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0.96667 </a:t>
            </a:r>
            <a:r>
              <a:rPr lang="en-IN" dirty="0" smtClean="0"/>
              <a:t>(29/30)</a:t>
            </a:r>
          </a:p>
          <a:p>
            <a:r>
              <a:rPr lang="en-IN" dirty="0"/>
              <a:t>Snapshot of </a:t>
            </a:r>
          </a:p>
          <a:p>
            <a:pPr marL="0" indent="0">
              <a:buNone/>
            </a:pPr>
            <a:r>
              <a:rPr lang="en-IN" dirty="0"/>
              <a:t>    Result 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5917506" cy="378904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206084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1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 Propagation on Feed Forward Neural Networks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Report and Observations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341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Result-Using 5 Fold Validation</a:t>
            </a:r>
            <a:br>
              <a:rPr lang="en-IN" dirty="0" smtClean="0"/>
            </a:br>
            <a:r>
              <a:rPr lang="en-IN" dirty="0" smtClean="0"/>
              <a:t>Data Partition-5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-0.5 to </a:t>
            </a:r>
            <a:r>
              <a:rPr lang="en-IN" dirty="0" smtClean="0"/>
              <a:t>0.5</a:t>
            </a:r>
          </a:p>
          <a:p>
            <a:r>
              <a:rPr lang="en-IN" dirty="0"/>
              <a:t>Accuracy – 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Shuffled Data Set Partition-1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60851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0.93333 (28/30)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0.966667 </a:t>
            </a:r>
            <a:r>
              <a:rPr lang="en-IN" dirty="0" smtClean="0"/>
              <a:t>(29/30)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2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Shuffled Data Set </a:t>
            </a:r>
            <a:r>
              <a:rPr lang="en-IN" dirty="0" smtClean="0"/>
              <a:t>Partition-5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r>
              <a:rPr lang="en-IN" dirty="0"/>
              <a:t>- random between -</a:t>
            </a:r>
            <a:r>
              <a:rPr lang="en-IN" dirty="0" smtClean="0"/>
              <a:t>0.25 </a:t>
            </a:r>
            <a:r>
              <a:rPr lang="en-IN" dirty="0"/>
              <a:t>to </a:t>
            </a:r>
            <a:r>
              <a:rPr lang="en-IN" dirty="0" smtClean="0"/>
              <a:t>0.25</a:t>
            </a:r>
          </a:p>
          <a:p>
            <a:r>
              <a:rPr lang="en-IN" dirty="0"/>
              <a:t>A</a:t>
            </a:r>
            <a:r>
              <a:rPr lang="en-IN" dirty="0" smtClean="0"/>
              <a:t>ccuracy – </a:t>
            </a:r>
            <a:r>
              <a:rPr lang="en-IN" dirty="0"/>
              <a:t>1 (30/30</a:t>
            </a:r>
            <a:r>
              <a:rPr lang="en-IN" dirty="0" smtClean="0"/>
              <a:t>)</a:t>
            </a:r>
          </a:p>
          <a:p>
            <a:r>
              <a:rPr lang="en-IN" dirty="0" smtClean="0"/>
              <a:t>Snapshot of </a:t>
            </a:r>
          </a:p>
          <a:p>
            <a:pPr marL="0" indent="0">
              <a:buNone/>
            </a:pPr>
            <a:r>
              <a:rPr lang="en-IN" dirty="0" smtClean="0"/>
              <a:t>    Result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3145168"/>
            <a:ext cx="5652119" cy="361013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195736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0112" y="213285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Momentum Factor : 0.1</a:t>
            </a:r>
          </a:p>
          <a:p>
            <a:r>
              <a:rPr lang="en-IN" dirty="0" smtClean="0"/>
              <a:t>Learning Rate : 0.1</a:t>
            </a:r>
          </a:p>
          <a:p>
            <a:r>
              <a:rPr lang="en-IN" dirty="0" smtClean="0"/>
              <a:t>Threshold Error: 50%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4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shuffled data sets usually leads to better learning than cyclic</a:t>
            </a:r>
            <a:r>
              <a:rPr lang="en-IN" dirty="0"/>
              <a:t>, fixed orders of training </a:t>
            </a:r>
            <a:r>
              <a:rPr lang="en-IN" dirty="0" smtClean="0"/>
              <a:t>patterns. However, it also takes more time to train the Network.</a:t>
            </a:r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ordered presentation of the training cases to the network can cause weights/error to move very erratically over the error </a:t>
            </a:r>
            <a:r>
              <a:rPr lang="en-IN" dirty="0" smtClean="0"/>
              <a:t>surface.</a:t>
            </a:r>
          </a:p>
          <a:p>
            <a:endParaRPr lang="en-IN" dirty="0" smtClean="0"/>
          </a:p>
          <a:p>
            <a:r>
              <a:rPr lang="en-IN" dirty="0"/>
              <a:t>A</a:t>
            </a:r>
            <a:r>
              <a:rPr lang="en-IN" dirty="0" smtClean="0"/>
              <a:t>ny </a:t>
            </a:r>
            <a:r>
              <a:rPr lang="en-IN" dirty="0"/>
              <a:t>given series of an individual class’ training patterns potentially </a:t>
            </a:r>
            <a:r>
              <a:rPr lang="en-IN" dirty="0" smtClean="0"/>
              <a:t>causes the </a:t>
            </a:r>
            <a:r>
              <a:rPr lang="en-IN" dirty="0"/>
              <a:t>network to move in weight-space in a direction that is very different from the overall desired direction</a:t>
            </a:r>
          </a:p>
        </p:txBody>
      </p:sp>
    </p:spTree>
    <p:extLst>
      <p:ext uri="{BB962C8B-B14F-4D97-AF65-F5344CB8AC3E}">
        <p14:creationId xmlns:p14="http://schemas.microsoft.com/office/powerpoint/2010/main" val="1372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Implementation of the A-star A</a:t>
            </a:r>
            <a:r>
              <a:rPr lang="en-IN" dirty="0" smtClean="0"/>
              <a:t>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Observations &amp;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 smtClean="0"/>
              <a:t>Code </a:t>
            </a:r>
            <a:r>
              <a:rPr lang="en-IN" sz="2200" dirty="0"/>
              <a:t>A*; keep it general enough to be able to adapt to any search problem</a:t>
            </a:r>
            <a:r>
              <a:rPr lang="en-IN" sz="2200" dirty="0" smtClean="0"/>
              <a:t>.</a:t>
            </a: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Write </a:t>
            </a:r>
            <a:r>
              <a:rPr lang="en-IN" sz="2200" dirty="0"/>
              <a:t>modules for open and closed list management. Similarly for parent pointer redirection.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</a:t>
            </a:r>
            <a:r>
              <a:rPr lang="en-IN" sz="2200" dirty="0"/>
              <a:t>experimentally the intuition, "better heuristic performs better</a:t>
            </a:r>
            <a:r>
              <a:rPr lang="en-IN" sz="2200" dirty="0" smtClean="0"/>
              <a:t>".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that "if h(n)&gt;h*(n), for all n, A* may find the goal faster, but may discover a suboptimal path".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</a:t>
            </a:r>
            <a:r>
              <a:rPr lang="en-IN" sz="2200" dirty="0"/>
              <a:t>that monotone restriction is satisfied, parent pointer redirection for nodes on closed list is not needed.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Come </a:t>
            </a:r>
            <a:r>
              <a:rPr lang="en-IN" sz="2200" dirty="0"/>
              <a:t>up with new heuristics for 8-puzzle and missionaries and cannibals; establish their admissibility and monotonicity or otherwise and measure performance</a:t>
            </a:r>
            <a:r>
              <a:rPr lang="en-IN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Carry out bidirectional A* search S--&gt;G and G--&gt;S.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15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/>
          <a:lstStyle/>
          <a:p>
            <a:r>
              <a:rPr lang="en-IN" dirty="0" smtClean="0"/>
              <a:t>A* Pseudo-Code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" y="1170908"/>
            <a:ext cx="9015720" cy="5714476"/>
          </a:xfrm>
        </p:spPr>
      </p:pic>
    </p:spTree>
    <p:extLst>
      <p:ext uri="{BB962C8B-B14F-4D97-AF65-F5344CB8AC3E}">
        <p14:creationId xmlns:p14="http://schemas.microsoft.com/office/powerpoint/2010/main" val="21760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8668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A-star Algorithm On a Simple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1560" y="357301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96146" y="434078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03639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788024" y="357301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846397" y="434423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837122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835696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1103261" y="306557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2461" y="306557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979703" y="306557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103261" y="400325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2422461" y="459626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3"/>
          </p:cNvCxnSpPr>
          <p:nvPr/>
        </p:nvCxnSpPr>
        <p:spPr>
          <a:xfrm flipV="1">
            <a:off x="3972210" y="400325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11" idx="0"/>
          </p:cNvCxnSpPr>
          <p:nvPr/>
        </p:nvCxnSpPr>
        <p:spPr>
          <a:xfrm flipH="1">
            <a:off x="2123728" y="484828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2778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0655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422298" y="434423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4" y="4596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103261" y="306557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187624" y="429803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835696" y="49655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19772" y="5392767"/>
            <a:ext cx="5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3400513"/>
            <a:ext cx="233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</a:p>
          <a:p>
            <a:r>
              <a:rPr lang="en-IN" sz="2000" dirty="0" smtClean="0"/>
              <a:t>Goal Node:  6</a:t>
            </a:r>
          </a:p>
          <a:p>
            <a:r>
              <a:rPr lang="en-IN" sz="2000" dirty="0"/>
              <a:t>h</a:t>
            </a:r>
            <a:r>
              <a:rPr lang="en-IN" dirty="0" smtClean="0"/>
              <a:t>(i)</a:t>
            </a:r>
            <a:r>
              <a:rPr lang="en-IN" sz="2000" dirty="0" smtClean="0"/>
              <a:t>= 0 for i=1,2…7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Without parent pointer redirection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72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6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4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4 : </a:t>
            </a:r>
            <a:r>
              <a:rPr lang="en-IN" sz="1600" dirty="0"/>
              <a:t>Node </a:t>
            </a:r>
            <a:r>
              <a:rPr lang="en-IN" sz="1600" dirty="0" smtClean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4 : </a:t>
            </a:r>
            <a:r>
              <a:rPr lang="en-IN" sz="1600" dirty="0"/>
              <a:t>Node </a:t>
            </a:r>
            <a:r>
              <a:rPr lang="en-IN" sz="1600" dirty="0" smtClean="0"/>
              <a:t>2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5 : </a:t>
            </a:r>
            <a:r>
              <a:rPr lang="en-IN" sz="1600" dirty="0"/>
              <a:t>Node </a:t>
            </a:r>
            <a:r>
              <a:rPr lang="en-IN" sz="1600" dirty="0" smtClean="0"/>
              <a:t>5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4" name="Oval 3"/>
          <p:cNvSpPr/>
          <p:nvPr/>
        </p:nvSpPr>
        <p:spPr>
          <a:xfrm>
            <a:off x="4211960" y="393305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96546" y="47008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004039" y="31735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88424" y="393305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446797" y="4704273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437522" y="31735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436096" y="580526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703661" y="342561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2861" y="342561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80103" y="342561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703661" y="436329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6022861" y="495630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72610" y="436329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724128" y="520832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9752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34256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022698" y="470427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56784" y="49563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703661" y="342561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465807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36096" y="53256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41456" y="1613118"/>
            <a:ext cx="5856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Final Output</a:t>
            </a:r>
          </a:p>
          <a:p>
            <a:endParaRPr lang="en-IN" sz="20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optimal path is</a:t>
            </a:r>
            <a:r>
              <a:rPr lang="en-IN" dirty="0" smtClean="0"/>
              <a:t>: </a:t>
            </a:r>
            <a:r>
              <a:rPr lang="en-IN" b="1" dirty="0" smtClean="0"/>
              <a:t>0 </a:t>
            </a:r>
            <a:r>
              <a:rPr lang="en-IN" b="1" dirty="0"/>
              <a:t>1 2 6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Optimal path cost is </a:t>
            </a:r>
            <a:r>
              <a:rPr lang="en-IN" b="1" dirty="0"/>
              <a:t>8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Number of iterations taken by the A* </a:t>
            </a:r>
            <a:r>
              <a:rPr lang="en-IN" dirty="0" err="1"/>
              <a:t>Algo</a:t>
            </a:r>
            <a:r>
              <a:rPr lang="en-IN" dirty="0"/>
              <a:t> =</a:t>
            </a:r>
            <a:r>
              <a:rPr lang="en-IN" b="1" dirty="0"/>
              <a:t>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Number of Parent Pointer Redirections =</a:t>
            </a:r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8184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5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Parent Pointer Redirection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  <a:r>
              <a:rPr lang="en-IN" sz="2000" dirty="0"/>
              <a:t> </a:t>
            </a:r>
            <a:r>
              <a:rPr lang="en-IN" sz="2000" dirty="0" smtClean="0"/>
              <a:t>     Goal Node:  8</a:t>
            </a:r>
            <a:r>
              <a:rPr lang="en-IN" sz="2000" dirty="0"/>
              <a:t> </a:t>
            </a:r>
            <a:r>
              <a:rPr lang="en-IN" sz="2000" dirty="0" smtClean="0"/>
              <a:t>         h</a:t>
            </a:r>
            <a:r>
              <a:rPr lang="en-IN" dirty="0" smtClean="0"/>
              <a:t>(i) </a:t>
            </a:r>
            <a:r>
              <a:rPr lang="en-IN" sz="2000" dirty="0" smtClean="0"/>
              <a:t>= </a:t>
            </a:r>
            <a:r>
              <a:rPr lang="en-IN" sz="2000" dirty="0"/>
              <a:t>5</a:t>
            </a:r>
            <a:r>
              <a:rPr lang="en-IN" sz="2000" dirty="0" smtClean="0"/>
              <a:t>     for i=3</a:t>
            </a:r>
          </a:p>
          <a:p>
            <a:r>
              <a:rPr lang="en-IN" sz="2000" dirty="0" smtClean="0"/>
              <a:t>                                                                           0     otherwise</a:t>
            </a:r>
            <a:r>
              <a:rPr lang="en-IN" sz="2000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shall use the following graph &amp; heuristic, to see a case where parent pointer redirection takes place.</a:t>
            </a:r>
            <a:endParaRPr lang="en-IN" sz="20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1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976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2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5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6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</a:p>
          <a:p>
            <a:r>
              <a:rPr lang="en-IN" sz="2000" b="1" dirty="0" smtClean="0"/>
              <a:t>1 Parent Pointers Redirected:  3     4</a:t>
            </a:r>
          </a:p>
          <a:p>
            <a:r>
              <a:rPr lang="en-IN" sz="2000" b="1" dirty="0" smtClean="0"/>
              <a:t>g values changed for 3 nodes: 4 5 6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7: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39952" y="5734615"/>
            <a:ext cx="2098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8: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604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optimal path is:0 3 4 5 6 7 8 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dirty="0" smtClean="0"/>
              <a:t>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=</a:t>
            </a:r>
            <a:r>
              <a:rPr lang="en-IN" sz="2000" dirty="0" smtClean="0"/>
              <a:t>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Better Heuristic Performs Better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 now change the heuristic of previous case as follows:</a:t>
            </a:r>
          </a:p>
          <a:p>
            <a:pPr lvl="1"/>
            <a:r>
              <a:rPr lang="en-IN" dirty="0" smtClean="0"/>
              <a:t>h(0) = 6			h(5) </a:t>
            </a:r>
            <a:r>
              <a:rPr lang="en-IN" dirty="0"/>
              <a:t>= </a:t>
            </a:r>
            <a:r>
              <a:rPr lang="en-IN" dirty="0" smtClean="0"/>
              <a:t>3</a:t>
            </a:r>
            <a:endParaRPr lang="en-IN" dirty="0"/>
          </a:p>
          <a:p>
            <a:pPr lvl="1"/>
            <a:r>
              <a:rPr lang="en-IN" dirty="0" smtClean="0"/>
              <a:t>h(1) </a:t>
            </a:r>
            <a:r>
              <a:rPr lang="en-IN" dirty="0"/>
              <a:t>= 6</a:t>
            </a:r>
            <a:r>
              <a:rPr lang="en-IN" dirty="0" smtClean="0"/>
              <a:t>			h(6) </a:t>
            </a:r>
            <a:r>
              <a:rPr lang="en-IN" dirty="0"/>
              <a:t>= 2</a:t>
            </a:r>
          </a:p>
          <a:p>
            <a:pPr lvl="1"/>
            <a:r>
              <a:rPr lang="en-IN" dirty="0" smtClean="0"/>
              <a:t>h(2) </a:t>
            </a:r>
            <a:r>
              <a:rPr lang="en-IN" dirty="0"/>
              <a:t>= 5</a:t>
            </a:r>
            <a:r>
              <a:rPr lang="en-IN" dirty="0" smtClean="0"/>
              <a:t>			h(7) </a:t>
            </a:r>
            <a:r>
              <a:rPr lang="en-IN" dirty="0"/>
              <a:t>= 1</a:t>
            </a:r>
          </a:p>
          <a:p>
            <a:pPr lvl="1"/>
            <a:r>
              <a:rPr lang="en-IN" dirty="0" smtClean="0"/>
              <a:t>h(3) </a:t>
            </a:r>
            <a:r>
              <a:rPr lang="en-IN" dirty="0"/>
              <a:t>= 5</a:t>
            </a:r>
            <a:r>
              <a:rPr lang="en-IN" dirty="0" smtClean="0"/>
              <a:t>			h(8) </a:t>
            </a:r>
            <a:r>
              <a:rPr lang="en-IN" dirty="0"/>
              <a:t>= </a:t>
            </a:r>
            <a:r>
              <a:rPr lang="en-IN" dirty="0" smtClean="0"/>
              <a:t>0</a:t>
            </a:r>
            <a:endParaRPr lang="en-IN" dirty="0"/>
          </a:p>
          <a:p>
            <a:pPr lvl="1"/>
            <a:r>
              <a:rPr lang="en-IN" dirty="0" smtClean="0"/>
              <a:t>h(4) </a:t>
            </a:r>
            <a:r>
              <a:rPr lang="en-IN" dirty="0"/>
              <a:t>= </a:t>
            </a:r>
            <a:r>
              <a:rPr lang="en-IN" dirty="0" smtClean="0"/>
              <a:t>4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Clearly above heuristic is better than the previous heuristic which was h(i) =  5     for i=3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0     otherwise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100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9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580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9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2149" y="5226784"/>
            <a:ext cx="8288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optimal path </a:t>
            </a:r>
            <a:r>
              <a:rPr lang="en-IN" sz="2000" b="1" dirty="0"/>
              <a:t>is:0 3 4 5 6 7 8 </a:t>
            </a:r>
            <a:endParaRPr lang="en-IN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=</a:t>
            </a:r>
            <a:r>
              <a:rPr lang="en-IN" sz="2000" b="1" dirty="0" smtClean="0"/>
              <a:t>6(as opposed to 8 previously)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</a:t>
            </a:r>
            <a:r>
              <a:rPr lang="en-IN" sz="2000" b="1" dirty="0" smtClean="0"/>
              <a:t>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So we see that with a better heuristic A* algorithms converges faster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8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dirty="0" smtClean="0"/>
              <a:t> greater than h*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1560" y="357301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96146" y="434078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03639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788024" y="357301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846397" y="434423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837122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835696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1103261" y="306557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2461" y="306557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979703" y="306557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103261" y="400325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2422461" y="459626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3"/>
          </p:cNvCxnSpPr>
          <p:nvPr/>
        </p:nvCxnSpPr>
        <p:spPr>
          <a:xfrm flipV="1">
            <a:off x="3972210" y="400325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11" idx="0"/>
          </p:cNvCxnSpPr>
          <p:nvPr/>
        </p:nvCxnSpPr>
        <p:spPr>
          <a:xfrm flipH="1">
            <a:off x="2123728" y="484828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2778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0655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422298" y="434423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4" y="4596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103261" y="306557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187624" y="429803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835696" y="49655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19772" y="5392767"/>
            <a:ext cx="5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3400513"/>
            <a:ext cx="233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</a:p>
          <a:p>
            <a:r>
              <a:rPr lang="en-IN" sz="2000" dirty="0" smtClean="0"/>
              <a:t>Goal Node:  6</a:t>
            </a:r>
          </a:p>
          <a:p>
            <a:r>
              <a:rPr lang="en-IN" sz="2000" dirty="0" smtClean="0"/>
              <a:t>h</a:t>
            </a:r>
            <a:r>
              <a:rPr lang="en-IN" dirty="0" smtClean="0"/>
              <a:t>(1)</a:t>
            </a:r>
            <a:r>
              <a:rPr lang="en-IN" sz="2000" dirty="0" smtClean="0"/>
              <a:t>= 20 </a:t>
            </a:r>
          </a:p>
          <a:p>
            <a:r>
              <a:rPr lang="en-IN" sz="2000" dirty="0"/>
              <a:t>h(1)= </a:t>
            </a:r>
            <a:r>
              <a:rPr lang="en-IN" sz="2000" dirty="0" smtClean="0"/>
              <a:t>30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40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</a:t>
            </a:r>
          </a:p>
          <a:p>
            <a:r>
              <a:rPr lang="en-IN" sz="2000" dirty="0"/>
              <a:t>h(1)= 0 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268760"/>
            <a:ext cx="8432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We now verify </a:t>
            </a:r>
            <a:r>
              <a:rPr lang="en-IN" sz="2000" dirty="0"/>
              <a:t>that </a:t>
            </a:r>
            <a:r>
              <a:rPr lang="en-IN" sz="2000" dirty="0" smtClean="0"/>
              <a:t>“if </a:t>
            </a:r>
            <a:r>
              <a:rPr lang="en-IN" sz="2000" dirty="0"/>
              <a:t>h(n)&gt;h*(n</a:t>
            </a:r>
            <a:r>
              <a:rPr lang="en-IN" sz="2000" dirty="0" smtClean="0"/>
              <a:t>)”, </a:t>
            </a:r>
            <a:r>
              <a:rPr lang="en-IN" sz="2000" dirty="0"/>
              <a:t>for all n, A* may find the goal faster, but may discover a suboptimal </a:t>
            </a:r>
            <a:r>
              <a:rPr lang="en-IN" sz="2000" dirty="0" smtClean="0"/>
              <a:t>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We consider the graph used initially and run the A* algorithm on it using a heuristic such that h &gt; h*(n) for all 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6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4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1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3: </a:t>
            </a:r>
            <a:r>
              <a:rPr lang="en-IN" sz="2400" dirty="0"/>
              <a:t>Node 5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3: </a:t>
            </a:r>
            <a:r>
              <a:rPr lang="en-IN" sz="2400" dirty="0"/>
              <a:t>Node </a:t>
            </a:r>
            <a:r>
              <a:rPr lang="en-IN" sz="2400" dirty="0" smtClean="0"/>
              <a:t>5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4: </a:t>
            </a:r>
            <a:r>
              <a:rPr lang="en-IN" sz="2400" dirty="0"/>
              <a:t>Node 4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748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Final Output:</a:t>
            </a:r>
          </a:p>
          <a:p>
            <a:pPr lvl="1"/>
            <a:r>
              <a:rPr lang="en-IN" sz="2400" dirty="0"/>
              <a:t>Number of iterations taken by the A* </a:t>
            </a:r>
            <a:r>
              <a:rPr lang="en-IN" sz="2400" dirty="0" err="1"/>
              <a:t>Algo</a:t>
            </a:r>
            <a:r>
              <a:rPr lang="en-IN" sz="2400" dirty="0"/>
              <a:t> =4</a:t>
            </a:r>
          </a:p>
          <a:p>
            <a:pPr lvl="1"/>
            <a:r>
              <a:rPr lang="en-IN" sz="2400" dirty="0"/>
              <a:t>Number of Parent Pointer Redirections =</a:t>
            </a:r>
            <a:r>
              <a:rPr lang="en-IN" sz="2400" dirty="0" smtClean="0"/>
              <a:t>0</a:t>
            </a:r>
            <a:endParaRPr lang="en-IN" sz="2400" b="1" dirty="0" smtClean="0"/>
          </a:p>
          <a:p>
            <a:pPr lvl="1"/>
            <a:r>
              <a:rPr lang="en-IN" sz="2400" dirty="0" smtClean="0"/>
              <a:t>Found path </a:t>
            </a:r>
            <a:r>
              <a:rPr lang="en-IN" sz="2400" dirty="0"/>
              <a:t>is:0 3 4 6 </a:t>
            </a:r>
            <a:endParaRPr lang="en-IN" sz="2400" dirty="0" smtClean="0"/>
          </a:p>
          <a:p>
            <a:pPr lvl="1"/>
            <a:r>
              <a:rPr lang="en-IN" sz="2400" dirty="0" smtClean="0"/>
              <a:t>Found </a:t>
            </a:r>
            <a:r>
              <a:rPr lang="en-IN" sz="2400" dirty="0"/>
              <a:t>path cost is </a:t>
            </a:r>
            <a:r>
              <a:rPr lang="en-IN" sz="2400" dirty="0" smtClean="0"/>
              <a:t>19</a:t>
            </a:r>
          </a:p>
          <a:p>
            <a:pPr lvl="1"/>
            <a:r>
              <a:rPr lang="en-IN" sz="2400" dirty="0" smtClean="0"/>
              <a:t>The discovered path is 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a suboptimal path. 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</a:p>
        </p:txBody>
      </p:sp>
      <p:sp>
        <p:nvSpPr>
          <p:cNvPr id="4" name="Oval 3"/>
          <p:cNvSpPr/>
          <p:nvPr/>
        </p:nvSpPr>
        <p:spPr>
          <a:xfrm>
            <a:off x="4283968" y="443711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7068554" y="5204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076047" y="367763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460432" y="443711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518805" y="520832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09530" y="367763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508104" y="630932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775669" y="3929666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4869" y="3929666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652111" y="3929666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775669" y="4867351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6094869" y="5460357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644618" y="4867351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796136" y="5712385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956376" y="39296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094706" y="5208329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328792" y="54603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775669" y="392966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162129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58296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Monotone Restriction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now change the heuristic of second case as follows:</a:t>
            </a:r>
          </a:p>
          <a:p>
            <a:pPr lvl="1"/>
            <a:r>
              <a:rPr lang="en-IN" dirty="0" smtClean="0"/>
              <a:t>h(0) = 6			h(5) </a:t>
            </a:r>
            <a:r>
              <a:rPr lang="en-IN" dirty="0"/>
              <a:t>= </a:t>
            </a:r>
            <a:r>
              <a:rPr lang="en-IN" dirty="0" smtClean="0"/>
              <a:t>3</a:t>
            </a:r>
            <a:endParaRPr lang="en-IN" dirty="0"/>
          </a:p>
          <a:p>
            <a:pPr lvl="1"/>
            <a:r>
              <a:rPr lang="en-IN" dirty="0" smtClean="0"/>
              <a:t>h(1) </a:t>
            </a:r>
            <a:r>
              <a:rPr lang="en-IN" dirty="0"/>
              <a:t>= 6</a:t>
            </a:r>
            <a:r>
              <a:rPr lang="en-IN" dirty="0" smtClean="0"/>
              <a:t>			h(6) </a:t>
            </a:r>
            <a:r>
              <a:rPr lang="en-IN" dirty="0"/>
              <a:t>= 2</a:t>
            </a:r>
          </a:p>
          <a:p>
            <a:pPr lvl="1"/>
            <a:r>
              <a:rPr lang="en-IN" dirty="0" smtClean="0"/>
              <a:t>h(2) </a:t>
            </a:r>
            <a:r>
              <a:rPr lang="en-IN" dirty="0"/>
              <a:t>= 5</a:t>
            </a:r>
            <a:r>
              <a:rPr lang="en-IN" dirty="0" smtClean="0"/>
              <a:t>			h(7) </a:t>
            </a:r>
            <a:r>
              <a:rPr lang="en-IN" dirty="0"/>
              <a:t>= 1</a:t>
            </a:r>
          </a:p>
          <a:p>
            <a:pPr lvl="1"/>
            <a:r>
              <a:rPr lang="en-IN" dirty="0" smtClean="0"/>
              <a:t>h(3) </a:t>
            </a:r>
            <a:r>
              <a:rPr lang="en-IN" dirty="0"/>
              <a:t>= 5</a:t>
            </a:r>
            <a:r>
              <a:rPr lang="en-IN" dirty="0" smtClean="0"/>
              <a:t>			h(8) </a:t>
            </a:r>
            <a:r>
              <a:rPr lang="en-IN" dirty="0"/>
              <a:t>= </a:t>
            </a:r>
            <a:r>
              <a:rPr lang="en-IN" dirty="0" smtClean="0"/>
              <a:t>0</a:t>
            </a:r>
            <a:endParaRPr lang="en-IN" dirty="0"/>
          </a:p>
          <a:p>
            <a:pPr lvl="1"/>
            <a:r>
              <a:rPr lang="en-IN" dirty="0" smtClean="0"/>
              <a:t>h(4) </a:t>
            </a:r>
            <a:r>
              <a:rPr lang="en-IN" dirty="0"/>
              <a:t>= </a:t>
            </a:r>
            <a:r>
              <a:rPr lang="en-IN" dirty="0" smtClean="0"/>
              <a:t>4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Note that in the above case MR is satisfied i.e.</a:t>
            </a:r>
          </a:p>
          <a:p>
            <a:pPr marL="1371600" lvl="3" indent="0">
              <a:buNone/>
            </a:pPr>
            <a:r>
              <a:rPr lang="en-IN" dirty="0"/>
              <a:t> </a:t>
            </a:r>
            <a:r>
              <a:rPr lang="en-IN" dirty="0" smtClean="0"/>
              <a:t>      h(parent) &lt;= h(child) + C(parent, child)</a:t>
            </a:r>
          </a:p>
        </p:txBody>
      </p:sp>
    </p:spTree>
    <p:extLst>
      <p:ext uri="{BB962C8B-B14F-4D97-AF65-F5344CB8AC3E}">
        <p14:creationId xmlns:p14="http://schemas.microsoft.com/office/powerpoint/2010/main" val="17012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7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7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5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7197" y="4797152"/>
            <a:ext cx="8293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optimal path </a:t>
            </a:r>
            <a:r>
              <a:rPr lang="en-IN" sz="2000" b="1" dirty="0"/>
              <a:t>is:0 3 4 5 6 7 8 </a:t>
            </a:r>
            <a:endParaRPr lang="en-IN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</a:t>
            </a:r>
            <a:r>
              <a:rPr lang="en-IN" sz="2000" dirty="0" smtClean="0"/>
              <a:t>=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</a:t>
            </a:r>
            <a:r>
              <a:rPr lang="en-IN" sz="2000" b="1" dirty="0" smtClean="0"/>
              <a:t>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So we see that with a when Monotone Restriction is satisfied, parent pointer redirection is not needed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8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Bidirectional Search Algorithm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Carry out the Forward and Backward search </a:t>
            </a:r>
            <a:r>
              <a:rPr lang="en-IN" sz="2000" b="1" dirty="0" err="1" smtClean="0"/>
              <a:t>parallely</a:t>
            </a:r>
            <a:r>
              <a:rPr lang="en-IN" sz="2000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For both Forward Search &amp; Backward Search, maintain separate Open Lists and Closed Lists.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Push the Start Node in Open List of Forward Search and Goal Node in Open List of Backward Search.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In each iteration of A* Algorithm,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Carry out Forward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Carry out Backward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Check the intersection of CL of Forward Search &amp; CL of Backward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If intersection is not NULL, Stop!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Otherwise carry out another iteration of A* Search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path discovered is given by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Following the parent pointers from Start </a:t>
            </a:r>
            <a:r>
              <a:rPr lang="en-IN" sz="2000" b="1" dirty="0"/>
              <a:t>Node to Intersection Node </a:t>
            </a:r>
            <a:r>
              <a:rPr lang="en-IN" sz="2000" b="1" dirty="0" smtClean="0"/>
              <a:t>in </a:t>
            </a:r>
            <a:r>
              <a:rPr lang="en-IN" sz="2000" b="1" dirty="0"/>
              <a:t>Forward Search </a:t>
            </a:r>
            <a:endParaRPr lang="en-IN" sz="20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Reversing the direction of Parent Pointers from intersection node to Start node of Backward Search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98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526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Bidirectional Search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4869160"/>
            <a:ext cx="8261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Heuristic</a:t>
            </a:r>
            <a:r>
              <a:rPr lang="en-IN" sz="2000" dirty="0" smtClean="0"/>
              <a:t>	h</a:t>
            </a:r>
            <a:r>
              <a:rPr lang="en-IN" dirty="0" smtClean="0"/>
              <a:t>(i) </a:t>
            </a:r>
            <a:r>
              <a:rPr lang="en-IN" sz="2000" dirty="0" smtClean="0"/>
              <a:t>= </a:t>
            </a:r>
            <a:r>
              <a:rPr lang="en-IN" sz="2000" dirty="0"/>
              <a:t>5</a:t>
            </a:r>
            <a:r>
              <a:rPr lang="en-IN" sz="2000" dirty="0" smtClean="0"/>
              <a:t>     for i=3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                                          0     otherwise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Forward Pass</a:t>
            </a:r>
            <a:r>
              <a:rPr lang="en-IN" sz="2000" dirty="0" smtClean="0"/>
              <a:t>: Start </a:t>
            </a:r>
            <a:r>
              <a:rPr lang="en-IN" sz="2000" dirty="0"/>
              <a:t>Node:  0      Goal Node:  8 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Reverse Pass</a:t>
            </a:r>
            <a:r>
              <a:rPr lang="en-IN" sz="2000" dirty="0" smtClean="0"/>
              <a:t>: Start </a:t>
            </a:r>
            <a:r>
              <a:rPr lang="en-IN" sz="2000" dirty="0"/>
              <a:t>Node:  </a:t>
            </a:r>
            <a:r>
              <a:rPr lang="en-IN" sz="2000" dirty="0" smtClean="0"/>
              <a:t>8      </a:t>
            </a:r>
            <a:r>
              <a:rPr lang="en-IN" sz="2000" dirty="0"/>
              <a:t>Goal Node:  0	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chose a node to be expanded from the Open List in forward direction and similarly in backward direction. 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shall use the following graph &amp; heuristic, to do a bidirectional search.</a:t>
            </a:r>
            <a:endParaRPr lang="en-IN" sz="20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</a:t>
            </a:r>
            <a:r>
              <a:rPr lang="en-IN" sz="2000" b="1" dirty="0" smtClean="0"/>
              <a:t>list in FORWARD direction: 0</a:t>
            </a:r>
          </a:p>
          <a:p>
            <a:r>
              <a:rPr lang="en-IN" sz="2000" b="1" dirty="0"/>
              <a:t>The node chosen to be expanded from the open list in </a:t>
            </a:r>
            <a:r>
              <a:rPr lang="en-IN" sz="2000" b="1" dirty="0" smtClean="0"/>
              <a:t>BACKWARD direction</a:t>
            </a:r>
            <a:r>
              <a:rPr lang="en-IN" sz="2000" b="1" dirty="0"/>
              <a:t>: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3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0041" y="5301208"/>
            <a:ext cx="882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1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7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2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6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7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4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5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3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8117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The search stops when the two searches meet at a common node</a:t>
            </a:r>
            <a:r>
              <a:rPr lang="en-IN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The Algorithm takes only 4 iterations to converge.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However the path found is NOT an optimal path.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Cost of discovered path = 7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Cost of optimal path = 6 (via 0-3-4-5-6-7-8)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Stop Condition Reached: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7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Constraints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boat can carry at most 2 people </a:t>
            </a:r>
          </a:p>
          <a:p>
            <a:pPr lvl="1"/>
            <a:r>
              <a:rPr lang="en-IN" dirty="0" smtClean="0"/>
              <a:t>On </a:t>
            </a:r>
            <a:r>
              <a:rPr lang="en-IN" dirty="0"/>
              <a:t>no bank should the cannibals outnumber the missionaries </a:t>
            </a:r>
          </a:p>
          <a:p>
            <a:endParaRPr lang="en-IN" dirty="0"/>
          </a:p>
          <a:p>
            <a:r>
              <a:rPr lang="en-IN" dirty="0"/>
              <a:t>State : </a:t>
            </a:r>
            <a:r>
              <a:rPr lang="en-IN" i="1" dirty="0"/>
              <a:t>&lt;#M, #C, P&gt; </a:t>
            </a:r>
            <a:endParaRPr lang="en-IN" dirty="0"/>
          </a:p>
          <a:p>
            <a:pPr lvl="1"/>
            <a:r>
              <a:rPr lang="en-IN" i="1" dirty="0"/>
              <a:t>#M </a:t>
            </a:r>
            <a:r>
              <a:rPr lang="en-IN" dirty="0"/>
              <a:t>= Number of missionaries on bank </a:t>
            </a:r>
            <a:r>
              <a:rPr lang="en-IN" i="1" dirty="0"/>
              <a:t>L </a:t>
            </a:r>
            <a:endParaRPr lang="en-IN" dirty="0"/>
          </a:p>
          <a:p>
            <a:pPr lvl="1"/>
            <a:r>
              <a:rPr lang="en-IN" i="1" dirty="0"/>
              <a:t>#C </a:t>
            </a:r>
            <a:r>
              <a:rPr lang="en-IN" dirty="0"/>
              <a:t>= Number of cannibals on bank </a:t>
            </a:r>
            <a:r>
              <a:rPr lang="en-IN" i="1" dirty="0"/>
              <a:t>L </a:t>
            </a:r>
            <a:endParaRPr lang="en-IN" dirty="0"/>
          </a:p>
          <a:p>
            <a:pPr lvl="1"/>
            <a:r>
              <a:rPr lang="en-IN" i="1" dirty="0"/>
              <a:t>P </a:t>
            </a:r>
            <a:r>
              <a:rPr lang="en-IN" dirty="0"/>
              <a:t>= Position of the boat 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i="1" dirty="0" smtClean="0"/>
              <a:t>Start State </a:t>
            </a:r>
            <a:r>
              <a:rPr lang="en-IN" i="1" dirty="0"/>
              <a:t>= &lt;3, 3, L&gt; </a:t>
            </a:r>
            <a:endParaRPr lang="en-IN" dirty="0"/>
          </a:p>
          <a:p>
            <a:r>
              <a:rPr lang="en-IN" i="1" dirty="0" smtClean="0"/>
              <a:t>Goal State </a:t>
            </a:r>
            <a:r>
              <a:rPr lang="en-IN" i="1" dirty="0"/>
              <a:t>= &lt; 0, 0, R &gt; </a:t>
            </a:r>
            <a:endParaRPr lang="en-IN" dirty="0"/>
          </a:p>
          <a:p>
            <a:r>
              <a:rPr lang="en-IN" dirty="0"/>
              <a:t>Operations </a:t>
            </a:r>
          </a:p>
          <a:p>
            <a:pPr lvl="1"/>
            <a:r>
              <a:rPr lang="en-IN" i="1" dirty="0"/>
              <a:t>M2 </a:t>
            </a:r>
            <a:r>
              <a:rPr lang="en-IN" dirty="0"/>
              <a:t>= Two missionaries take boat </a:t>
            </a:r>
          </a:p>
          <a:p>
            <a:pPr lvl="1"/>
            <a:r>
              <a:rPr lang="en-IN" i="1" dirty="0"/>
              <a:t>M1 </a:t>
            </a:r>
            <a:r>
              <a:rPr lang="en-IN" dirty="0"/>
              <a:t>= One missionary takes boat </a:t>
            </a:r>
          </a:p>
          <a:p>
            <a:pPr lvl="1"/>
            <a:r>
              <a:rPr lang="en-IN" i="1" dirty="0"/>
              <a:t>C2 </a:t>
            </a:r>
            <a:r>
              <a:rPr lang="en-IN" dirty="0"/>
              <a:t>= Two cannibals take boat </a:t>
            </a:r>
          </a:p>
          <a:p>
            <a:pPr lvl="1"/>
            <a:r>
              <a:rPr lang="en-IN" i="1" dirty="0"/>
              <a:t>C1 </a:t>
            </a:r>
            <a:r>
              <a:rPr lang="en-IN" dirty="0"/>
              <a:t>= One cannibal takes boat </a:t>
            </a:r>
          </a:p>
          <a:p>
            <a:pPr lvl="1"/>
            <a:r>
              <a:rPr lang="en-IN" dirty="0"/>
              <a:t>MC = One missionary and one cannibal takes boat </a:t>
            </a:r>
          </a:p>
        </p:txBody>
      </p:sp>
    </p:spTree>
    <p:extLst>
      <p:ext uri="{BB962C8B-B14F-4D97-AF65-F5344CB8AC3E}">
        <p14:creationId xmlns:p14="http://schemas.microsoft.com/office/powerpoint/2010/main" val="2084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Heuristic,  h(n) = 2n-1    </a:t>
            </a:r>
          </a:p>
          <a:p>
            <a:pPr lvl="6"/>
            <a:r>
              <a:rPr lang="en-IN" sz="1800" b="1" dirty="0" smtClean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 smtClean="0"/>
              <a:t>	</a:t>
            </a:r>
          </a:p>
          <a:p>
            <a:r>
              <a:rPr lang="en-IN" sz="1800" dirty="0" smtClean="0"/>
              <a:t>Nodes chosen to be expanded from the open list:  0  1  3  2  4  5  6  7  8  9  10  11  12</a:t>
            </a:r>
          </a:p>
          <a:p>
            <a:r>
              <a:rPr lang="en-IN" sz="1800" dirty="0" smtClean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 smtClean="0"/>
              <a:t>     0   1   4   5   6   7   8   9   10    11   12   14</a:t>
            </a:r>
            <a:endParaRPr lang="en-IN" sz="1800" dirty="0"/>
          </a:p>
          <a:p>
            <a:r>
              <a:rPr lang="en-IN" sz="1800" dirty="0" smtClean="0"/>
              <a:t>Optimal Path cost = 11</a:t>
            </a:r>
          </a:p>
          <a:p>
            <a:r>
              <a:rPr lang="en-IN" sz="1800" dirty="0" smtClean="0"/>
              <a:t>Number of iterations taken by A* Algorithm = 13</a:t>
            </a:r>
          </a:p>
          <a:p>
            <a:r>
              <a:rPr lang="en-IN" sz="1800" dirty="0" smtClean="0"/>
              <a:t>Number of parent pointer redirections = 0</a:t>
            </a:r>
          </a:p>
          <a:p>
            <a:r>
              <a:rPr lang="en-IN" sz="1800" dirty="0" smtClean="0"/>
              <a:t>Note that this heuristic is </a:t>
            </a:r>
            <a:r>
              <a:rPr lang="en-IN" sz="1800" dirty="0" smtClean="0">
                <a:solidFill>
                  <a:srgbClr val="002060"/>
                </a:solidFill>
              </a:rPr>
              <a:t>Neither Admissible Nor Monotone</a:t>
            </a:r>
            <a:endParaRPr lang="en-IN" sz="1800" dirty="0" smtClean="0"/>
          </a:p>
          <a:p>
            <a:r>
              <a:rPr lang="en-IN" sz="1800" dirty="0" smtClean="0">
                <a:solidFill>
                  <a:srgbClr val="002060"/>
                </a:solidFill>
              </a:rPr>
              <a:t>Consider state S = &lt;2,2,L&gt;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h*(S) = 5 (optimal path : &lt;2,2,L&gt; - &lt;0,2,R&gt; - &lt;0,3,L&gt; - &lt;0,1,R&gt; - &lt;0,2,L&gt; - &lt;0,0,R&gt;)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h(S) = 7 (2*4-1 = 7)	Hence Not Admissible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 smtClean="0">
                <a:solidFill>
                  <a:srgbClr val="002060"/>
                </a:solidFill>
              </a:rPr>
              <a:t>Also for     P = &lt;2,2,L&gt;           C = &lt;0,2,L&gt;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h(P) = 7	h(C) = 3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27175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Heuristic,  h(n) = </a:t>
            </a:r>
            <a:r>
              <a:rPr lang="en-IN" sz="1800" b="1" dirty="0" smtClean="0">
                <a:solidFill>
                  <a:srgbClr val="FF0000"/>
                </a:solidFill>
              </a:rPr>
              <a:t>2n+1    </a:t>
            </a:r>
            <a:endParaRPr lang="en-IN" sz="1800" b="1" dirty="0">
              <a:solidFill>
                <a:srgbClr val="FF0000"/>
              </a:solidFill>
            </a:endParaRPr>
          </a:p>
          <a:p>
            <a:pPr lvl="6"/>
            <a:r>
              <a:rPr lang="en-IN" sz="1800" b="1" dirty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/>
              <a:t>	</a:t>
            </a:r>
          </a:p>
          <a:p>
            <a:r>
              <a:rPr lang="en-IN" sz="1800" dirty="0"/>
              <a:t>Nodes chosen to be expanded from the open list:  0  1  3  2  4  5  6  7  8  9  10  11  12</a:t>
            </a:r>
          </a:p>
          <a:p>
            <a:r>
              <a:rPr lang="en-IN" sz="1800" dirty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/>
              <a:t>     0   1   4   5   6   7   8   9   10    11   12   14</a:t>
            </a:r>
          </a:p>
          <a:p>
            <a:r>
              <a:rPr lang="en-IN" sz="1800" dirty="0"/>
              <a:t>Optimal Path cost = 11</a:t>
            </a:r>
          </a:p>
          <a:p>
            <a:r>
              <a:rPr lang="en-IN" sz="1800" dirty="0"/>
              <a:t>Number of iterations taken by A* Algorithm = 13</a:t>
            </a:r>
          </a:p>
          <a:p>
            <a:r>
              <a:rPr lang="en-IN" sz="1800" dirty="0"/>
              <a:t>Number of parent pointer redirections = 0</a:t>
            </a:r>
          </a:p>
          <a:p>
            <a:r>
              <a:rPr lang="en-IN" sz="1800" dirty="0"/>
              <a:t>Note that this heuristic is </a:t>
            </a:r>
            <a:r>
              <a:rPr lang="en-IN" sz="1800" dirty="0">
                <a:solidFill>
                  <a:srgbClr val="002060"/>
                </a:solidFill>
              </a:rPr>
              <a:t>Neither Admissible Nor Monotone</a:t>
            </a:r>
            <a:endParaRPr lang="en-IN" sz="1800" dirty="0"/>
          </a:p>
          <a:p>
            <a:r>
              <a:rPr lang="en-IN" sz="1800" dirty="0">
                <a:solidFill>
                  <a:srgbClr val="002060"/>
                </a:solidFill>
              </a:rPr>
              <a:t>Consider state S = &lt;2,2,L&gt;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h*(S) = 5 (optimal path : &lt;2,2,L&gt; - &lt;0,2,R&gt; - &lt;0,3,L&gt; - &lt;0,1,R&gt; - &lt;0,2,L&gt; - &lt;0,0,R&gt;)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h(S) = </a:t>
            </a:r>
            <a:r>
              <a:rPr lang="en-IN" sz="1800" dirty="0" smtClean="0">
                <a:solidFill>
                  <a:srgbClr val="002060"/>
                </a:solidFill>
              </a:rPr>
              <a:t>9 </a:t>
            </a:r>
            <a:r>
              <a:rPr lang="en-IN" sz="1800" dirty="0">
                <a:solidFill>
                  <a:srgbClr val="002060"/>
                </a:solidFill>
              </a:rPr>
              <a:t>(</a:t>
            </a:r>
            <a:r>
              <a:rPr lang="en-IN" sz="1800" dirty="0" smtClean="0">
                <a:solidFill>
                  <a:srgbClr val="002060"/>
                </a:solidFill>
              </a:rPr>
              <a:t>2*4+1 </a:t>
            </a:r>
            <a:r>
              <a:rPr lang="en-IN" sz="1800" dirty="0">
                <a:solidFill>
                  <a:srgbClr val="002060"/>
                </a:solidFill>
              </a:rPr>
              <a:t>= </a:t>
            </a:r>
            <a:r>
              <a:rPr lang="en-IN" sz="1800" dirty="0" smtClean="0">
                <a:solidFill>
                  <a:srgbClr val="002060"/>
                </a:solidFill>
              </a:rPr>
              <a:t>9)</a:t>
            </a:r>
            <a:r>
              <a:rPr lang="en-IN" sz="1800" dirty="0">
                <a:solidFill>
                  <a:srgbClr val="002060"/>
                </a:solidFill>
              </a:rPr>
              <a:t>	Hence Not Admissible</a:t>
            </a:r>
          </a:p>
          <a:p>
            <a:r>
              <a:rPr lang="en-IN" sz="1800" dirty="0">
                <a:solidFill>
                  <a:srgbClr val="002060"/>
                </a:solidFill>
              </a:rPr>
              <a:t>Also for P = &lt;2,2,L&gt; C = &lt;0,2,L&gt;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h(P) = </a:t>
            </a:r>
            <a:r>
              <a:rPr lang="en-IN" sz="1800" dirty="0" smtClean="0">
                <a:solidFill>
                  <a:srgbClr val="002060"/>
                </a:solidFill>
              </a:rPr>
              <a:t>9</a:t>
            </a:r>
            <a:r>
              <a:rPr lang="en-IN" sz="1800" dirty="0">
                <a:solidFill>
                  <a:srgbClr val="002060"/>
                </a:solidFill>
              </a:rPr>
              <a:t>	h(C) = </a:t>
            </a:r>
            <a:r>
              <a:rPr lang="en-IN" sz="1800" dirty="0" smtClean="0">
                <a:solidFill>
                  <a:srgbClr val="002060"/>
                </a:solidFill>
              </a:rPr>
              <a:t>5</a:t>
            </a:r>
            <a:endParaRPr lang="en-IN" sz="1800" dirty="0">
              <a:solidFill>
                <a:srgbClr val="002060"/>
              </a:solidFill>
            </a:endParaRP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5980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Heuristic,  h(n) = </a:t>
            </a:r>
            <a:r>
              <a:rPr lang="en-IN" sz="1800" b="1" dirty="0" smtClean="0">
                <a:solidFill>
                  <a:srgbClr val="FF0000"/>
                </a:solidFill>
              </a:rPr>
              <a:t>n-1    </a:t>
            </a:r>
            <a:endParaRPr lang="en-IN" sz="1800" b="1" dirty="0">
              <a:solidFill>
                <a:srgbClr val="FF0000"/>
              </a:solidFill>
            </a:endParaRPr>
          </a:p>
          <a:p>
            <a:pPr lvl="6"/>
            <a:r>
              <a:rPr lang="en-IN" sz="1800" b="1" dirty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/>
              <a:t>	</a:t>
            </a:r>
          </a:p>
          <a:p>
            <a:r>
              <a:rPr lang="en-IN" sz="1800" dirty="0"/>
              <a:t>Nodes chosen to be expanded from the open list:  0  1  3  2  4  5  6  7  8  9  10  11  </a:t>
            </a:r>
            <a:r>
              <a:rPr lang="en-IN" sz="1800" dirty="0" smtClean="0"/>
              <a:t>12 13</a:t>
            </a:r>
            <a:endParaRPr lang="en-IN" sz="1800" dirty="0"/>
          </a:p>
          <a:p>
            <a:r>
              <a:rPr lang="en-IN" sz="1800" dirty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/>
              <a:t>     0   1   4   5   6   7   8   9   10    11   12   14</a:t>
            </a:r>
          </a:p>
          <a:p>
            <a:r>
              <a:rPr lang="en-IN" sz="1800" dirty="0"/>
              <a:t>Optimal Path cost = 11</a:t>
            </a:r>
          </a:p>
          <a:p>
            <a:r>
              <a:rPr lang="en-IN" sz="1800" dirty="0"/>
              <a:t>Number of iterations taken by A* Algorithm = 13</a:t>
            </a:r>
          </a:p>
          <a:p>
            <a:r>
              <a:rPr lang="en-IN" sz="1800" dirty="0"/>
              <a:t>Number of parent pointer redirections = 0</a:t>
            </a:r>
          </a:p>
          <a:p>
            <a:r>
              <a:rPr lang="en-IN" sz="1800" dirty="0"/>
              <a:t>Note that this heuristic is </a:t>
            </a:r>
            <a:r>
              <a:rPr lang="en-IN" sz="1800" dirty="0" smtClean="0">
                <a:solidFill>
                  <a:srgbClr val="002060"/>
                </a:solidFill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Admissible </a:t>
            </a:r>
            <a:r>
              <a:rPr lang="en-IN" sz="1800" dirty="0" smtClean="0">
                <a:solidFill>
                  <a:srgbClr val="002060"/>
                </a:solidFill>
              </a:rPr>
              <a:t>but Not Monotone</a:t>
            </a:r>
          </a:p>
          <a:p>
            <a:r>
              <a:rPr lang="en-IN" sz="1800" dirty="0" smtClean="0">
                <a:solidFill>
                  <a:srgbClr val="002060"/>
                </a:solidFill>
              </a:rPr>
              <a:t>Consider </a:t>
            </a:r>
            <a:r>
              <a:rPr lang="en-IN" sz="1800" dirty="0">
                <a:solidFill>
                  <a:srgbClr val="002060"/>
                </a:solidFill>
              </a:rPr>
              <a:t>P = &lt;2,2,L&gt; C = &lt;0,2,L&gt;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h(P) = </a:t>
            </a:r>
            <a:r>
              <a:rPr lang="en-IN" sz="1800" dirty="0" smtClean="0">
                <a:solidFill>
                  <a:srgbClr val="002060"/>
                </a:solidFill>
              </a:rPr>
              <a:t>3</a:t>
            </a:r>
            <a:r>
              <a:rPr lang="en-IN" sz="1800" dirty="0">
                <a:solidFill>
                  <a:srgbClr val="002060"/>
                </a:solidFill>
              </a:rPr>
              <a:t>	h(C) = </a:t>
            </a:r>
            <a:r>
              <a:rPr lang="en-IN" sz="1800" dirty="0" smtClean="0">
                <a:solidFill>
                  <a:srgbClr val="002060"/>
                </a:solidFill>
              </a:rPr>
              <a:t>1</a:t>
            </a:r>
            <a:endParaRPr lang="en-IN" sz="1800" dirty="0">
              <a:solidFill>
                <a:srgbClr val="002060"/>
              </a:solidFill>
            </a:endParaRP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10431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0252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40060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Heuristic,  h(n) = n/2   </a:t>
            </a:r>
          </a:p>
          <a:p>
            <a:pPr lvl="6"/>
            <a:r>
              <a:rPr lang="en-IN" b="1" dirty="0" smtClean="0">
                <a:solidFill>
                  <a:srgbClr val="FF0000"/>
                </a:solidFill>
              </a:rPr>
              <a:t>where  n=number of people on left bank</a:t>
            </a:r>
          </a:p>
          <a:p>
            <a:pPr lvl="6"/>
            <a:r>
              <a:rPr lang="en-IN" b="1" dirty="0" smtClean="0">
                <a:solidFill>
                  <a:srgbClr val="FF0000"/>
                </a:solidFill>
              </a:rPr>
              <a:t>if n = 0 , h = 0 as we have reached the goal state</a:t>
            </a:r>
            <a:r>
              <a:rPr lang="en-IN" b="1" dirty="0" smtClean="0"/>
              <a:t>	</a:t>
            </a:r>
            <a:r>
              <a:rPr lang="en-IN" dirty="0" smtClean="0"/>
              <a:t>	</a:t>
            </a:r>
          </a:p>
          <a:p>
            <a:r>
              <a:rPr lang="en-IN" sz="2800" dirty="0" smtClean="0"/>
              <a:t>Nodes chosen to be expanded from the open list:  0  3  4  </a:t>
            </a:r>
            <a:r>
              <a:rPr lang="en-IN" sz="2800" dirty="0"/>
              <a:t>1</a:t>
            </a:r>
            <a:r>
              <a:rPr lang="en-IN" sz="2800" dirty="0" smtClean="0"/>
              <a:t>  </a:t>
            </a:r>
            <a:r>
              <a:rPr lang="en-IN" sz="2800" dirty="0"/>
              <a:t>2</a:t>
            </a:r>
            <a:r>
              <a:rPr lang="en-IN" sz="2800" dirty="0" smtClean="0"/>
              <a:t>  </a:t>
            </a:r>
            <a:r>
              <a:rPr lang="en-IN" sz="2800" dirty="0"/>
              <a:t>5</a:t>
            </a:r>
            <a:r>
              <a:rPr lang="en-IN" sz="2800" dirty="0" smtClean="0"/>
              <a:t>  </a:t>
            </a:r>
            <a:r>
              <a:rPr lang="en-IN" sz="2800" dirty="0"/>
              <a:t>6</a:t>
            </a:r>
            <a:r>
              <a:rPr lang="en-IN" sz="2800" dirty="0" smtClean="0"/>
              <a:t>  </a:t>
            </a:r>
            <a:r>
              <a:rPr lang="en-IN" sz="2800" dirty="0"/>
              <a:t>7</a:t>
            </a:r>
            <a:r>
              <a:rPr lang="en-IN" sz="2800" dirty="0" smtClean="0"/>
              <a:t>  </a:t>
            </a:r>
            <a:r>
              <a:rPr lang="en-IN" sz="2800" dirty="0"/>
              <a:t>8</a:t>
            </a:r>
            <a:r>
              <a:rPr lang="en-IN" sz="2800" dirty="0" smtClean="0"/>
              <a:t>  9 10  11  12 13</a:t>
            </a:r>
          </a:p>
          <a:p>
            <a:r>
              <a:rPr lang="en-IN" sz="2800" dirty="0" smtClean="0"/>
              <a:t>Optimal Path discovered: </a:t>
            </a:r>
          </a:p>
          <a:p>
            <a:pPr marL="457200" lvl="1" indent="0">
              <a:buNone/>
            </a:pPr>
            <a:r>
              <a:rPr lang="en-IN" dirty="0" smtClean="0"/>
              <a:t>     0   3   4   5   6   7   8   9   10    11   12   14</a:t>
            </a:r>
            <a:endParaRPr lang="en-IN" dirty="0"/>
          </a:p>
          <a:p>
            <a:r>
              <a:rPr lang="en-IN" sz="2800" dirty="0" smtClean="0"/>
              <a:t>Optimal Path cost = 11</a:t>
            </a:r>
          </a:p>
          <a:p>
            <a:r>
              <a:rPr lang="en-IN" sz="2800" dirty="0" smtClean="0"/>
              <a:t>Number of iterations taken by A* Algorithm = 14</a:t>
            </a:r>
          </a:p>
          <a:p>
            <a:r>
              <a:rPr lang="en-IN" sz="2800" dirty="0" smtClean="0"/>
              <a:t>Number of parent pointer redirections = 0</a:t>
            </a:r>
          </a:p>
          <a:p>
            <a:r>
              <a:rPr lang="en-IN" sz="2800" dirty="0" smtClean="0"/>
              <a:t>This heuristic is Admissible as well as Monotone.</a:t>
            </a:r>
          </a:p>
        </p:txBody>
      </p:sp>
    </p:spTree>
    <p:extLst>
      <p:ext uri="{BB962C8B-B14F-4D97-AF65-F5344CB8AC3E}">
        <p14:creationId xmlns:p14="http://schemas.microsoft.com/office/powerpoint/2010/main" val="38118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8-Puzzle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56993"/>
            <a:ext cx="8867328" cy="3470216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 smtClean="0"/>
              <a:t>Tile </a:t>
            </a:r>
            <a:r>
              <a:rPr lang="en-IN" sz="2000" dirty="0"/>
              <a:t>movement represented as the movement of the blank space. </a:t>
            </a:r>
          </a:p>
          <a:p>
            <a:r>
              <a:rPr lang="en-IN" sz="2000" dirty="0"/>
              <a:t>Operators: </a:t>
            </a:r>
          </a:p>
          <a:p>
            <a:pPr lvl="1"/>
            <a:r>
              <a:rPr lang="en-IN" sz="2000" dirty="0"/>
              <a:t>L : Blank moves left </a:t>
            </a:r>
          </a:p>
          <a:p>
            <a:pPr lvl="1"/>
            <a:r>
              <a:rPr lang="en-IN" sz="2000" dirty="0"/>
              <a:t>R : Blank moves right </a:t>
            </a:r>
          </a:p>
          <a:p>
            <a:pPr lvl="1"/>
            <a:r>
              <a:rPr lang="en-IN" sz="2000" dirty="0"/>
              <a:t>U : Blank moves up </a:t>
            </a:r>
          </a:p>
          <a:p>
            <a:pPr lvl="1"/>
            <a:r>
              <a:rPr lang="en-IN" sz="2000" dirty="0"/>
              <a:t>D : Blank moves down </a:t>
            </a:r>
          </a:p>
          <a:p>
            <a:pPr lvl="1"/>
            <a:r>
              <a:rPr lang="pt-BR" sz="2000" i="1" dirty="0"/>
              <a:t>C(L) = C(R) = C(U) = C(D) = 1 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8049"/>
              </p:ext>
            </p:extLst>
          </p:nvPr>
        </p:nvGraphicFramePr>
        <p:xfrm>
          <a:off x="2100065" y="1724640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81788"/>
              </p:ext>
            </p:extLst>
          </p:nvPr>
        </p:nvGraphicFramePr>
        <p:xfrm>
          <a:off x="5196409" y="1740416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28529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Start State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8529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Goal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9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8-Puzzle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sum </a:t>
            </a:r>
            <a:r>
              <a:rPr lang="en-IN" dirty="0">
                <a:solidFill>
                  <a:srgbClr val="FF0000"/>
                </a:solidFill>
              </a:rPr>
              <a:t>of Manhattan distances of tiles from their destined position 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/>
              <a:t>h(n) = X-</a:t>
            </a:r>
            <a:r>
              <a:rPr lang="en-IN" dirty="0" err="1" smtClean="0"/>
              <a:t>dist</a:t>
            </a:r>
            <a:r>
              <a:rPr lang="en-IN" dirty="0" smtClean="0"/>
              <a:t> + Y-</a:t>
            </a:r>
            <a:r>
              <a:rPr lang="en-IN" dirty="0" err="1" smtClean="0"/>
              <a:t>dist</a:t>
            </a:r>
            <a:r>
              <a:rPr lang="en-IN" dirty="0" smtClean="0"/>
              <a:t> from Goal State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/>
              <a:t>Number of nodes expanded from Open List </a:t>
            </a:r>
            <a:r>
              <a:rPr lang="en-IN" dirty="0" smtClean="0"/>
              <a:t>=7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=0</a:t>
            </a:r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05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8-Puzzle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no</a:t>
            </a:r>
            <a:r>
              <a:rPr lang="en-IN" dirty="0">
                <a:solidFill>
                  <a:srgbClr val="FF0000"/>
                </a:solidFill>
              </a:rPr>
              <a:t>. of tiles displaced from their destined position.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optimal path is:0 1 4 10 22 39 69 119 </a:t>
            </a:r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/>
              <a:t>Number of nodes expanded from Open List </a:t>
            </a:r>
            <a:r>
              <a:rPr lang="en-IN" dirty="0" smtClean="0"/>
              <a:t>= 8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b="1" dirty="0"/>
          </a:p>
          <a:p>
            <a:r>
              <a:rPr lang="en-IN" dirty="0" smtClean="0"/>
              <a:t>Here also we see that </a:t>
            </a:r>
            <a:r>
              <a:rPr lang="en-IN" b="1" i="1" dirty="0" smtClean="0"/>
              <a:t>Manhattan Distance</a:t>
            </a:r>
            <a:r>
              <a:rPr lang="en-IN" dirty="0" smtClean="0"/>
              <a:t>, which is a better heuristic than </a:t>
            </a:r>
            <a:r>
              <a:rPr lang="en-IN" b="1" i="1" dirty="0" smtClean="0"/>
              <a:t>No. of Displaced Tiles</a:t>
            </a:r>
            <a:r>
              <a:rPr lang="en-IN" b="1" dirty="0" smtClean="0"/>
              <a:t> </a:t>
            </a:r>
            <a:r>
              <a:rPr lang="en-IN" dirty="0" smtClean="0"/>
              <a:t>heuristic performs better(converges faster).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8-Puzzle </a:t>
            </a:r>
            <a:r>
              <a:rPr lang="en-IN" dirty="0" smtClean="0"/>
              <a:t>Problem(our own heuristic)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Manhattan </a:t>
            </a:r>
            <a:r>
              <a:rPr lang="en-IN" dirty="0">
                <a:solidFill>
                  <a:srgbClr val="FF0000"/>
                </a:solidFill>
              </a:rPr>
              <a:t>distances </a:t>
            </a:r>
            <a:r>
              <a:rPr lang="en-IN" dirty="0" smtClean="0">
                <a:solidFill>
                  <a:srgbClr val="FF0000"/>
                </a:solidFill>
              </a:rPr>
              <a:t>of only the blank tile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 smtClean="0"/>
              <a:t>Number of nodes expanded from Open List =</a:t>
            </a:r>
            <a:r>
              <a:rPr lang="en-IN" b="1" dirty="0" smtClean="0"/>
              <a:t>53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dirty="0"/>
          </a:p>
          <a:p>
            <a:r>
              <a:rPr lang="en-IN" dirty="0" smtClean="0"/>
              <a:t>Now we observe that this heuristic  expands a lot higher number of nodes from the Open List as this is a very poor heuristic.</a:t>
            </a:r>
            <a:endParaRPr lang="en-IN" dirty="0"/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3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8-Puzzle </a:t>
            </a:r>
            <a:r>
              <a:rPr lang="en-IN" dirty="0" smtClean="0"/>
              <a:t>Problem(our own heuristic)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0 		for all nodes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 smtClean="0"/>
              <a:t>Number of nodes expanded from Open </a:t>
            </a:r>
            <a:r>
              <a:rPr lang="en-IN" dirty="0"/>
              <a:t>List =</a:t>
            </a:r>
            <a:r>
              <a:rPr lang="en-IN" dirty="0" smtClean="0"/>
              <a:t>103</a:t>
            </a:r>
            <a:endParaRPr lang="en-IN" b="1" dirty="0" smtClean="0"/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dirty="0"/>
          </a:p>
          <a:p>
            <a:r>
              <a:rPr lang="en-IN" dirty="0" smtClean="0"/>
              <a:t>Now we observe that this heuristic expands even a lot higher number of nodes from the Open List as this is a very poor heuristic.</a:t>
            </a:r>
            <a:endParaRPr lang="en-IN" dirty="0"/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95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Heuristics (8-Puzzle)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3335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93706"/>
              </p:ext>
            </p:extLst>
          </p:nvPr>
        </p:nvGraphicFramePr>
        <p:xfrm>
          <a:off x="7284641" y="1484784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8304" y="26276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Start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Heuristics (8-Puzzle)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712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6746"/>
              </p:ext>
            </p:extLst>
          </p:nvPr>
        </p:nvGraphicFramePr>
        <p:xfrm>
          <a:off x="7284641" y="1484784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8304" y="26276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Start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5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8-Puzzle Non Reachability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551071"/>
            <a:ext cx="8867328" cy="3974273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r>
              <a:rPr lang="en-IN" sz="1600" dirty="0" smtClean="0"/>
              <a:t>We now have a start state from which we can not reach to the goal state.</a:t>
            </a:r>
          </a:p>
          <a:p>
            <a:r>
              <a:rPr lang="en-IN" sz="1600" dirty="0" smtClean="0"/>
              <a:t>However, we can figure the non-reachability before running the A* Algorithm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by using the following strategy: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Write the </a:t>
            </a:r>
            <a:r>
              <a:rPr lang="en-IN" sz="1600" dirty="0"/>
              <a:t>s</a:t>
            </a:r>
            <a:r>
              <a:rPr lang="en-IN" sz="1600" dirty="0" smtClean="0"/>
              <a:t>tart state puzzle in row major form i.e. in above case start state can be written as          [2 1 3 5 4 7 6 8].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Count the no. of inversions in this array.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Repeat the above steps (I) &amp; (II) for goal state. Since Goal State is fixed, row major form is               [1 2 3 4 5 6 7 8]  &amp;  its no of inversions are zero.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Now we Use the following rule: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“Start State with even no of </a:t>
            </a:r>
            <a:r>
              <a:rPr lang="en-IN" sz="1600" dirty="0">
                <a:solidFill>
                  <a:srgbClr val="FF0000"/>
                </a:solidFill>
              </a:rPr>
              <a:t>inversions </a:t>
            </a:r>
            <a:r>
              <a:rPr lang="en-IN" sz="1600" dirty="0" smtClean="0">
                <a:solidFill>
                  <a:srgbClr val="FF0000"/>
                </a:solidFill>
              </a:rPr>
              <a:t>can reach a Goal State with even no. of inversions and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Start State with </a:t>
            </a:r>
            <a:r>
              <a:rPr lang="en-IN" sz="1600" dirty="0" smtClean="0">
                <a:solidFill>
                  <a:srgbClr val="FF0000"/>
                </a:solidFill>
              </a:rPr>
              <a:t>odd no </a:t>
            </a:r>
            <a:r>
              <a:rPr lang="en-IN" sz="1600" dirty="0">
                <a:solidFill>
                  <a:srgbClr val="FF0000"/>
                </a:solidFill>
              </a:rPr>
              <a:t>of inversions can reach a Goal State with </a:t>
            </a:r>
            <a:r>
              <a:rPr lang="en-IN" sz="1600" dirty="0" smtClean="0">
                <a:solidFill>
                  <a:srgbClr val="FF0000"/>
                </a:solidFill>
              </a:rPr>
              <a:t>odd </a:t>
            </a:r>
            <a:r>
              <a:rPr lang="en-IN" sz="1600" dirty="0">
                <a:solidFill>
                  <a:srgbClr val="FF0000"/>
                </a:solidFill>
              </a:rPr>
              <a:t>no. of </a:t>
            </a:r>
            <a:r>
              <a:rPr lang="en-IN" sz="1600" dirty="0" smtClean="0">
                <a:solidFill>
                  <a:srgbClr val="FF0000"/>
                </a:solidFill>
              </a:rPr>
              <a:t>inversions”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V.        Since our goal state contains 0 (even) inversions, so </a:t>
            </a:r>
            <a:r>
              <a:rPr lang="en-IN" sz="1600" b="1" dirty="0" smtClean="0"/>
              <a:t>our start state must have even no. of inversions</a:t>
            </a:r>
            <a:r>
              <a:rPr lang="en-IN" sz="1600" dirty="0" smtClean="0"/>
              <a:t>. 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29574"/>
              </p:ext>
            </p:extLst>
          </p:nvPr>
        </p:nvGraphicFramePr>
        <p:xfrm>
          <a:off x="2100065" y="1508616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4220"/>
              </p:ext>
            </p:extLst>
          </p:nvPr>
        </p:nvGraphicFramePr>
        <p:xfrm>
          <a:off x="5196409" y="1524392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1720" y="11247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Start State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1247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Goal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1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Automatic Theorem </a:t>
            </a:r>
            <a:r>
              <a:rPr lang="en-IN" dirty="0" err="1" smtClean="0"/>
              <a:t>Prover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en-IN" dirty="0" smtClean="0"/>
              <a:t>CS386-Assignment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2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8398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4116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You will have to create an automatic </a:t>
            </a:r>
            <a:r>
              <a:rPr lang="en-IN" dirty="0" smtClean="0"/>
              <a:t>theorem </a:t>
            </a:r>
            <a:r>
              <a:rPr lang="en-IN" dirty="0" err="1"/>
              <a:t>prover</a:t>
            </a:r>
            <a:r>
              <a:rPr lang="en-IN" dirty="0"/>
              <a:t> for propositional </a:t>
            </a:r>
            <a:r>
              <a:rPr lang="en-IN" dirty="0" smtClean="0"/>
              <a:t>logic.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input </a:t>
            </a:r>
            <a:r>
              <a:rPr lang="en-IN" dirty="0"/>
              <a:t>is any </a:t>
            </a:r>
            <a:r>
              <a:rPr lang="en-IN" dirty="0" smtClean="0"/>
              <a:t>well </a:t>
            </a:r>
            <a:r>
              <a:rPr lang="en-IN" dirty="0"/>
              <a:t>formed formula in PL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output is yes/no depending on the formula being a theorem or </a:t>
            </a:r>
            <a:r>
              <a:rPr lang="en-IN" dirty="0" smtClean="0"/>
              <a:t>not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proof must be SYNTACTIC. You cannot use a truth table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Go </a:t>
            </a:r>
            <a:r>
              <a:rPr lang="en-IN" dirty="0"/>
              <a:t>from 1st principles OR use Deduction </a:t>
            </a:r>
            <a:r>
              <a:rPr lang="en-IN" dirty="0" smtClean="0"/>
              <a:t>theorem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After outputting </a:t>
            </a:r>
            <a:r>
              <a:rPr lang="en-IN" dirty="0"/>
              <a:t>the result, you have to DISPLAY the proof </a:t>
            </a:r>
            <a:r>
              <a:rPr lang="en-IN" dirty="0" smtClean="0"/>
              <a:t>path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You </a:t>
            </a:r>
            <a:r>
              <a:rPr lang="en-IN" dirty="0"/>
              <a:t>can take human help if stuck in between in the proof. For example, you can ask for a hint as to which axiom will be needed.</a:t>
            </a:r>
          </a:p>
        </p:txBody>
      </p:sp>
    </p:spTree>
    <p:extLst>
      <p:ext uri="{BB962C8B-B14F-4D97-AF65-F5344CB8AC3E}">
        <p14:creationId xmlns:p14="http://schemas.microsoft.com/office/powerpoint/2010/main" val="9402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Theorem Input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Elements </a:t>
            </a:r>
            <a:r>
              <a:rPr lang="en-IN" sz="2400" dirty="0"/>
              <a:t>are </a:t>
            </a:r>
            <a:r>
              <a:rPr lang="en-IN" sz="2400" i="1" dirty="0"/>
              <a:t>propositions </a:t>
            </a:r>
            <a:r>
              <a:rPr lang="en-IN" sz="2400" dirty="0"/>
              <a:t>: Capital letters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Operator </a:t>
            </a:r>
            <a:r>
              <a:rPr lang="en-IN" sz="2400" dirty="0"/>
              <a:t>is only one : </a:t>
            </a:r>
            <a:r>
              <a:rPr lang="en-IN" sz="2400" dirty="0" smtClean="0"/>
              <a:t>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      </a:t>
            </a:r>
            <a:r>
              <a:rPr lang="en-IN" sz="2400" dirty="0"/>
              <a:t>(called implies</a:t>
            </a:r>
            <a:r>
              <a:rPr lang="en-IN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Special </a:t>
            </a:r>
            <a:r>
              <a:rPr lang="en-IN" sz="2400" dirty="0"/>
              <a:t>symbol </a:t>
            </a:r>
            <a:r>
              <a:rPr lang="en-IN" sz="2800" b="1" i="1" dirty="0" smtClean="0"/>
              <a:t>f</a:t>
            </a:r>
            <a:r>
              <a:rPr lang="en-IN" sz="2400" dirty="0" smtClean="0"/>
              <a:t> </a:t>
            </a:r>
            <a:r>
              <a:rPr lang="en-IN" sz="2400" dirty="0"/>
              <a:t>(called 'false')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Two </a:t>
            </a:r>
            <a:r>
              <a:rPr lang="en-IN" sz="2400" dirty="0"/>
              <a:t>other symbols : </a:t>
            </a:r>
            <a:r>
              <a:rPr lang="en-IN" sz="2400" i="1" dirty="0"/>
              <a:t>'</a:t>
            </a:r>
            <a:r>
              <a:rPr lang="en-IN" sz="2400" b="1" i="1" dirty="0"/>
              <a:t>(</a:t>
            </a:r>
            <a:r>
              <a:rPr lang="en-IN" sz="2400" i="1" dirty="0"/>
              <a:t>' </a:t>
            </a:r>
            <a:r>
              <a:rPr lang="en-IN" sz="2400" dirty="0"/>
              <a:t>and </a:t>
            </a:r>
            <a:r>
              <a:rPr lang="en-IN" sz="2400" i="1" dirty="0"/>
              <a:t>'</a:t>
            </a:r>
            <a:r>
              <a:rPr lang="en-IN" sz="2400" b="1" i="1" dirty="0"/>
              <a:t>)</a:t>
            </a:r>
            <a:r>
              <a:rPr lang="en-IN" sz="2400" i="1" dirty="0"/>
              <a:t>'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Well </a:t>
            </a:r>
            <a:r>
              <a:rPr lang="en-IN" sz="2400" dirty="0"/>
              <a:t>formed formula is constructed according to the grammar</a:t>
            </a:r>
          </a:p>
          <a:p>
            <a:pPr marL="0" indent="0">
              <a:buNone/>
            </a:pPr>
            <a:r>
              <a:rPr lang="en-IN" sz="2400" i="1" dirty="0" smtClean="0"/>
              <a:t>	WFF </a:t>
            </a:r>
            <a:r>
              <a:rPr lang="en-IN" sz="2400" i="1" dirty="0" smtClean="0">
                <a:sym typeface="Wingdings" pitchFamily="2" charset="2"/>
              </a:rPr>
              <a:t></a:t>
            </a:r>
            <a:r>
              <a:rPr lang="en-IN" sz="2400" i="1" dirty="0" smtClean="0"/>
              <a:t> P | f |WFF  </a:t>
            </a:r>
            <a:r>
              <a:rPr lang="en-IN" sz="2400" i="1" dirty="0" smtClean="0">
                <a:sym typeface="Wingdings" pitchFamily="2" charset="2"/>
              </a:rPr>
              <a:t> </a:t>
            </a:r>
            <a:r>
              <a:rPr lang="en-IN" sz="2400" i="1" dirty="0" smtClean="0"/>
              <a:t>WFF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Inference rules: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Modes Ponens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Axioms: </a:t>
            </a:r>
          </a:p>
          <a:p>
            <a:pPr lvl="1"/>
            <a:r>
              <a:rPr lang="en-IN" sz="2000" dirty="0" smtClean="0"/>
              <a:t>A1: (</a:t>
            </a:r>
            <a:r>
              <a:rPr lang="en-IN" sz="2000" i="1" dirty="0" smtClean="0"/>
              <a:t>A</a:t>
            </a:r>
            <a:r>
              <a:rPr lang="en-IN" sz="2000" i="1" dirty="0" smtClean="0">
                <a:sym typeface="Wingdings" pitchFamily="2" charset="2"/>
              </a:rPr>
              <a:t></a:t>
            </a:r>
            <a:r>
              <a:rPr lang="en-IN" sz="2000" dirty="0" smtClean="0"/>
              <a:t>(</a:t>
            </a:r>
            <a:r>
              <a:rPr lang="en-IN" sz="2000" i="1" dirty="0" smtClean="0"/>
              <a:t>B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i="1" dirty="0"/>
              <a:t>A</a:t>
            </a:r>
            <a:r>
              <a:rPr lang="en-IN" sz="2000" dirty="0"/>
              <a:t>))</a:t>
            </a:r>
          </a:p>
          <a:p>
            <a:pPr lvl="1"/>
            <a:r>
              <a:rPr lang="en-IN" sz="2000" dirty="0" smtClean="0"/>
              <a:t>A2:  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</a:t>
            </a:r>
            <a:r>
              <a:rPr lang="en-IN" sz="2000" i="1" dirty="0" smtClean="0"/>
              <a:t>B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/>
              <a:t>C</a:t>
            </a:r>
            <a:r>
              <a:rPr lang="en-IN" sz="2000" dirty="0" smtClean="0"/>
              <a:t>))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 </a:t>
            </a:r>
            <a:r>
              <a:rPr lang="en-IN" sz="2000" i="1" dirty="0"/>
              <a:t>B</a:t>
            </a:r>
            <a:r>
              <a:rPr lang="en-IN" sz="2000" dirty="0" smtClean="0"/>
              <a:t>)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/>
              <a:t>C</a:t>
            </a:r>
            <a:r>
              <a:rPr lang="en-IN" sz="2000" dirty="0"/>
              <a:t>)))</a:t>
            </a:r>
          </a:p>
          <a:p>
            <a:pPr lvl="1"/>
            <a:r>
              <a:rPr lang="en-IN" sz="2000" dirty="0" smtClean="0"/>
              <a:t>A3:  (((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>
                <a:sym typeface="Wingdings" pitchFamily="2" charset="2"/>
              </a:rPr>
              <a:t>f </a:t>
            </a:r>
            <a:r>
              <a:rPr lang="en-IN" sz="2000" dirty="0" smtClean="0"/>
              <a:t>)</a:t>
            </a:r>
            <a:r>
              <a:rPr lang="en-IN" sz="2000" i="1" dirty="0" smtClean="0">
                <a:sym typeface="Wingdings" pitchFamily="2" charset="2"/>
              </a:rPr>
              <a:t> </a:t>
            </a:r>
            <a:r>
              <a:rPr lang="en-IN" sz="2000" i="1" dirty="0">
                <a:sym typeface="Wingdings" pitchFamily="2" charset="2"/>
              </a:rPr>
              <a:t> </a:t>
            </a:r>
            <a:r>
              <a:rPr lang="en-IN" sz="2000" i="1" dirty="0" smtClean="0"/>
              <a:t>f </a:t>
            </a:r>
            <a:r>
              <a:rPr lang="en-IN" sz="2000" dirty="0" smtClean="0"/>
              <a:t>)</a:t>
            </a:r>
            <a:r>
              <a:rPr lang="en-IN" sz="2000" i="1" dirty="0" smtClean="0">
                <a:sym typeface="Wingdings" pitchFamily="2" charset="2"/>
              </a:rPr>
              <a:t> </a:t>
            </a:r>
            <a:r>
              <a:rPr lang="en-IN" sz="2000" i="1" dirty="0">
                <a:sym typeface="Wingdings" pitchFamily="2" charset="2"/>
              </a:rPr>
              <a:t> </a:t>
            </a:r>
            <a:r>
              <a:rPr lang="en-IN" sz="2000" i="1" dirty="0" smtClean="0"/>
              <a:t>A</a:t>
            </a:r>
            <a:r>
              <a:rPr lang="en-IN" sz="2000" dirty="0"/>
              <a:t>)</a:t>
            </a:r>
          </a:p>
          <a:p>
            <a:endParaRPr lang="en-IN" sz="1200" dirty="0"/>
          </a:p>
          <a:p>
            <a:pPr lvl="1">
              <a:buFont typeface="Wingdings" pitchFamily="2" charset="2"/>
              <a:buChar char="Ø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122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Applied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Every theorem to be proved is brought down to deriving   WFF1, WFF2, WFF3….. Ⱶ </a:t>
            </a:r>
            <a:r>
              <a:rPr lang="en-IN" b="1" i="1" dirty="0" smtClean="0"/>
              <a:t>f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by applying Deduction Theorem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Put all existing hypothesis in the proof vector</a:t>
            </a:r>
          </a:p>
          <a:p>
            <a:endParaRPr lang="en-IN" dirty="0"/>
          </a:p>
          <a:p>
            <a:r>
              <a:rPr lang="en-IN" dirty="0" smtClean="0"/>
              <a:t>All subsequent statements are pushed into this proof vector.</a:t>
            </a:r>
          </a:p>
          <a:p>
            <a:pPr lvl="1"/>
            <a:endParaRPr lang="en-IN" dirty="0">
              <a:sym typeface="Wingdings" pitchFamily="2" charset="2"/>
            </a:endParaRPr>
          </a:p>
          <a:p>
            <a:pPr lvl="1"/>
            <a:endParaRPr lang="en-IN" dirty="0" smtClean="0">
              <a:sym typeface="Wingdings" pitchFamily="2" charset="2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Applied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Then in a loop continuously check if one of the following conditions can be applied until proof is reached: </a:t>
            </a:r>
          </a:p>
          <a:p>
            <a:pPr lvl="1"/>
            <a:r>
              <a:rPr lang="en-IN" dirty="0"/>
              <a:t>Check if Modem Ponens can be applied on any two quantities in the proof vector</a:t>
            </a:r>
          </a:p>
          <a:p>
            <a:pPr lvl="1"/>
            <a:r>
              <a:rPr lang="en-IN" dirty="0"/>
              <a:t>If there are 2 statements S1 &amp; S2 such that </a:t>
            </a:r>
          </a:p>
          <a:p>
            <a:pPr lvl="2"/>
            <a:r>
              <a:rPr lang="en-IN" dirty="0"/>
              <a:t>S2: (L</a:t>
            </a:r>
            <a:r>
              <a:rPr lang="en-IN" dirty="0">
                <a:sym typeface="Wingdings" pitchFamily="2" charset="2"/>
              </a:rPr>
              <a:t> S1)  R</a:t>
            </a:r>
          </a:p>
          <a:p>
            <a:pPr lvl="2"/>
            <a:r>
              <a:rPr lang="en-IN" dirty="0">
                <a:sym typeface="Wingdings" pitchFamily="2" charset="2"/>
              </a:rPr>
              <a:t>Then apply Axiom1 with </a:t>
            </a:r>
            <a:r>
              <a:rPr lang="en-IN" b="1" dirty="0">
                <a:sym typeface="Wingdings" pitchFamily="2" charset="2"/>
              </a:rPr>
              <a:t>A</a:t>
            </a:r>
            <a:r>
              <a:rPr lang="en-IN" dirty="0">
                <a:sym typeface="Wingdings" pitchFamily="2" charset="2"/>
              </a:rPr>
              <a:t> as S1 and </a:t>
            </a:r>
            <a:r>
              <a:rPr lang="en-IN" b="1" dirty="0">
                <a:sym typeface="Wingdings" pitchFamily="2" charset="2"/>
              </a:rPr>
              <a:t>B</a:t>
            </a:r>
            <a:r>
              <a:rPr lang="en-IN" dirty="0">
                <a:sym typeface="Wingdings" pitchFamily="2" charset="2"/>
              </a:rPr>
              <a:t> as L</a:t>
            </a:r>
          </a:p>
          <a:p>
            <a:pPr lvl="1"/>
            <a:r>
              <a:rPr lang="en-IN" dirty="0"/>
              <a:t>If the LHS of any hypothesis is of the form A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(B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A), then apply Axiom1 on it</a:t>
            </a:r>
          </a:p>
          <a:p>
            <a:pPr lvl="1"/>
            <a:r>
              <a:rPr lang="en-IN" dirty="0"/>
              <a:t>If any statement is of the form A </a:t>
            </a:r>
            <a:r>
              <a:rPr lang="en-IN" dirty="0">
                <a:sym typeface="Wingdings" pitchFamily="2" charset="2"/>
              </a:rPr>
              <a:t> (BC) apply Axiom2</a:t>
            </a:r>
          </a:p>
          <a:p>
            <a:pPr lvl="1"/>
            <a:r>
              <a:rPr lang="en-IN" dirty="0"/>
              <a:t>If any statement is of the form </a:t>
            </a:r>
            <a:r>
              <a:rPr lang="en-IN" dirty="0" smtClean="0"/>
              <a:t>((</a:t>
            </a:r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i="1" dirty="0">
                <a:sym typeface="Wingdings" pitchFamily="2" charset="2"/>
              </a:rPr>
              <a:t>f </a:t>
            </a:r>
            <a:r>
              <a:rPr lang="en-IN" dirty="0">
                <a:sym typeface="Wingdings" pitchFamily="2" charset="2"/>
              </a:rPr>
              <a:t>)</a:t>
            </a:r>
            <a:r>
              <a:rPr lang="en-IN" i="1" dirty="0" smtClean="0">
                <a:sym typeface="Wingdings" pitchFamily="2" charset="2"/>
              </a:rPr>
              <a:t>f)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>
                <a:sym typeface="Wingdings" pitchFamily="2" charset="2"/>
              </a:rPr>
              <a:t>apply Axiom3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 LHS of any statement </a:t>
            </a:r>
            <a:r>
              <a:rPr lang="en-IN" dirty="0"/>
              <a:t>is of the form </a:t>
            </a:r>
            <a:r>
              <a:rPr lang="en-IN" dirty="0" smtClean="0"/>
              <a:t>(((</a:t>
            </a:r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i="1" dirty="0">
                <a:sym typeface="Wingdings" pitchFamily="2" charset="2"/>
              </a:rPr>
              <a:t>f </a:t>
            </a:r>
            <a:r>
              <a:rPr lang="en-IN" dirty="0">
                <a:sym typeface="Wingdings" pitchFamily="2" charset="2"/>
              </a:rPr>
              <a:t>)</a:t>
            </a:r>
            <a:r>
              <a:rPr lang="en-IN" i="1" dirty="0">
                <a:sym typeface="Wingdings" pitchFamily="2" charset="2"/>
              </a:rPr>
              <a:t>f</a:t>
            </a:r>
            <a:r>
              <a:rPr lang="en-IN" dirty="0">
                <a:sym typeface="Wingdings" pitchFamily="2" charset="2"/>
              </a:rPr>
              <a:t> )  </a:t>
            </a:r>
            <a:r>
              <a:rPr lang="en-IN" dirty="0" smtClean="0">
                <a:sym typeface="Wingdings" pitchFamily="2" charset="2"/>
              </a:rPr>
              <a:t>A) </a:t>
            </a:r>
            <a:r>
              <a:rPr lang="en-IN" dirty="0">
                <a:sym typeface="Wingdings" pitchFamily="2" charset="2"/>
              </a:rPr>
              <a:t>apply </a:t>
            </a:r>
            <a:r>
              <a:rPr lang="en-IN" dirty="0" smtClean="0">
                <a:sym typeface="Wingdings" pitchFamily="2" charset="2"/>
              </a:rPr>
              <a:t>Axiom3</a:t>
            </a:r>
          </a:p>
          <a:p>
            <a:pPr lvl="1"/>
            <a:r>
              <a:rPr lang="en-IN" dirty="0"/>
              <a:t>If none of the above conditions can be applied, </a:t>
            </a:r>
            <a:r>
              <a:rPr lang="en-IN" dirty="0" smtClean="0"/>
              <a:t>then apply </a:t>
            </a:r>
            <a:r>
              <a:rPr lang="en-IN" dirty="0" smtClean="0">
                <a:solidFill>
                  <a:srgbClr val="FF0000"/>
                </a:solidFill>
              </a:rPr>
              <a:t>Brute Force </a:t>
            </a:r>
            <a:r>
              <a:rPr lang="en-IN" dirty="0" smtClean="0"/>
              <a:t>and finally ask </a:t>
            </a:r>
            <a:r>
              <a:rPr lang="en-IN" dirty="0"/>
              <a:t>for </a:t>
            </a:r>
            <a:r>
              <a:rPr lang="en-IN" dirty="0">
                <a:solidFill>
                  <a:srgbClr val="FF0000"/>
                </a:solidFill>
              </a:rPr>
              <a:t>Human </a:t>
            </a:r>
            <a:r>
              <a:rPr lang="en-IN" dirty="0" smtClean="0">
                <a:solidFill>
                  <a:srgbClr val="FF0000"/>
                </a:solidFill>
              </a:rPr>
              <a:t>Help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Brute Force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37321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ym typeface="Wingdings" pitchFamily="2" charset="2"/>
              </a:rPr>
              <a:t>Pick all elements from the proof vector of the form: 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P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(PQ)</a:t>
            </a:r>
          </a:p>
          <a:p>
            <a:r>
              <a:rPr lang="en-IN" dirty="0" smtClean="0">
                <a:sym typeface="Wingdings" pitchFamily="2" charset="2"/>
              </a:rPr>
              <a:t>Construct a vector ‘X’ of these elements</a:t>
            </a:r>
          </a:p>
          <a:p>
            <a:r>
              <a:rPr lang="en-IN" dirty="0" smtClean="0">
                <a:sym typeface="Wingdings" pitchFamily="2" charset="2"/>
              </a:rPr>
              <a:t>Generate statements by plugging in the elements from Vector ‘X’ in placeholders in Axioms (using all permutations). Put these statements in another vector ‘Y’.</a:t>
            </a:r>
          </a:p>
          <a:p>
            <a:r>
              <a:rPr lang="en-IN" dirty="0" smtClean="0">
                <a:sym typeface="Wingdings" pitchFamily="2" charset="2"/>
              </a:rPr>
              <a:t>For every statement in vector ‘Y’ and proof vector, check if Modus </a:t>
            </a:r>
            <a:r>
              <a:rPr lang="en-IN" dirty="0" err="1" smtClean="0">
                <a:sym typeface="Wingdings" pitchFamily="2" charset="2"/>
              </a:rPr>
              <a:t>Ponen</a:t>
            </a:r>
            <a:r>
              <a:rPr lang="en-IN" dirty="0" smtClean="0">
                <a:sym typeface="Wingdings" pitchFamily="2" charset="2"/>
              </a:rPr>
              <a:t> can be applied.</a:t>
            </a:r>
          </a:p>
          <a:p>
            <a:r>
              <a:rPr lang="en-IN" dirty="0" smtClean="0">
                <a:sym typeface="Wingdings" pitchFamily="2" charset="2"/>
              </a:rPr>
              <a:t>If MP can be applied, put the corresponding statement from Y and the result of MP in the proof vector.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Human Help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66124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Human help can be provided in the form of:</a:t>
            </a:r>
          </a:p>
          <a:p>
            <a:pPr lvl="1"/>
            <a:r>
              <a:rPr lang="en-IN" dirty="0" smtClean="0"/>
              <a:t>Applying transitivity:</a:t>
            </a:r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dirty="0" smtClean="0"/>
              <a:t>(A</a:t>
            </a:r>
            <a:r>
              <a:rPr lang="en-IN" dirty="0" smtClean="0">
                <a:sym typeface="Wingdings" pitchFamily="2" charset="2"/>
              </a:rPr>
              <a:t>B) and (BC) =&gt; (AC)</a:t>
            </a:r>
            <a:endParaRPr lang="en-IN" dirty="0">
              <a:sym typeface="Wingdings" pitchFamily="2" charset="2"/>
            </a:endParaRPr>
          </a:p>
          <a:p>
            <a:pPr lvl="1"/>
            <a:r>
              <a:rPr lang="en-IN" dirty="0"/>
              <a:t>Applying </a:t>
            </a:r>
            <a:r>
              <a:rPr lang="en-IN" dirty="0" smtClean="0"/>
              <a:t>contraposition: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(A</a:t>
            </a:r>
            <a:r>
              <a:rPr lang="en-IN" dirty="0">
                <a:sym typeface="Wingdings" pitchFamily="2" charset="2"/>
              </a:rPr>
              <a:t>B) </a:t>
            </a:r>
            <a:r>
              <a:rPr lang="en-IN" dirty="0" smtClean="0">
                <a:sym typeface="Wingdings" pitchFamily="2" charset="2"/>
              </a:rPr>
              <a:t>=&gt; (~B~A)</a:t>
            </a:r>
          </a:p>
          <a:p>
            <a:pPr lvl="1"/>
            <a:r>
              <a:rPr lang="en-IN" dirty="0"/>
              <a:t>Apply De Morgan's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/>
              <a:t>law:</a:t>
            </a:r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dirty="0" smtClean="0"/>
              <a:t>(~(P ^ Q))</a:t>
            </a:r>
            <a:r>
              <a:rPr lang="en-IN" dirty="0" smtClean="0">
                <a:sym typeface="Wingdings" pitchFamily="2" charset="2"/>
              </a:rPr>
              <a:t> =&gt; (~P v ~Q)</a:t>
            </a:r>
            <a:endParaRPr lang="en-IN" dirty="0">
              <a:sym typeface="Wingdings" pitchFamily="2" charset="2"/>
            </a:endParaRPr>
          </a:p>
          <a:p>
            <a:pPr lvl="1"/>
            <a:r>
              <a:rPr lang="en-IN" dirty="0"/>
              <a:t>Apply De Morgan's </a:t>
            </a: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law</a:t>
            </a:r>
            <a:r>
              <a:rPr lang="en-IN" dirty="0"/>
              <a:t>:</a:t>
            </a:r>
          </a:p>
          <a:p>
            <a:pPr marL="914400" lvl="2" indent="0">
              <a:buNone/>
            </a:pPr>
            <a:r>
              <a:rPr lang="en-IN" dirty="0"/>
              <a:t> (~(</a:t>
            </a:r>
            <a:r>
              <a:rPr lang="en-IN" dirty="0" smtClean="0"/>
              <a:t>P v Q</a:t>
            </a:r>
            <a:r>
              <a:rPr lang="en-IN" dirty="0"/>
              <a:t>))</a:t>
            </a:r>
            <a:r>
              <a:rPr lang="en-IN" dirty="0">
                <a:sym typeface="Wingdings" pitchFamily="2" charset="2"/>
              </a:rPr>
              <a:t> =&gt; (~P </a:t>
            </a:r>
            <a:r>
              <a:rPr lang="en-IN" dirty="0" smtClean="0">
                <a:sym typeface="Wingdings" pitchFamily="2" charset="2"/>
              </a:rPr>
              <a:t>^ </a:t>
            </a:r>
            <a:r>
              <a:rPr lang="en-IN" dirty="0">
                <a:sym typeface="Wingdings" pitchFamily="2" charset="2"/>
              </a:rPr>
              <a:t>~Q</a:t>
            </a:r>
            <a:r>
              <a:rPr lang="en-I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IN" dirty="0" smtClean="0"/>
              <a:t>Apply: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i="1" dirty="0" smtClean="0"/>
              <a:t>f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dirty="0" smtClean="0">
                <a:sym typeface="Wingdings" pitchFamily="2" charset="2"/>
              </a:rPr>
              <a:t>P</a:t>
            </a:r>
          </a:p>
          <a:p>
            <a:pPr lvl="1"/>
            <a:r>
              <a:rPr lang="en-IN" dirty="0"/>
              <a:t>Apply </a:t>
            </a:r>
            <a:r>
              <a:rPr lang="en-IN" dirty="0" smtClean="0"/>
              <a:t>any user specified statement(if provable)</a:t>
            </a:r>
          </a:p>
          <a:p>
            <a:pPr lvl="1"/>
            <a:r>
              <a:rPr lang="en-IN" dirty="0" smtClean="0"/>
              <a:t>Apply axioms</a:t>
            </a:r>
          </a:p>
          <a:p>
            <a:pPr lvl="1"/>
            <a:r>
              <a:rPr lang="en-IN" dirty="0" smtClean="0"/>
              <a:t>Continue.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Final 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IN" dirty="0" smtClean="0">
                <a:sym typeface="Wingdings" pitchFamily="2" charset="2"/>
              </a:rPr>
              <a:t>Whenever applying any standard result using Human help, we also print the corresponding proof.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In the end, we print a final proof that consists of only the relevant statements. 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92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Circuit Verification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429000"/>
            <a:ext cx="6400800" cy="1752600"/>
          </a:xfrm>
        </p:spPr>
        <p:txBody>
          <a:bodyPr/>
          <a:lstStyle/>
          <a:p>
            <a:r>
              <a:rPr lang="en-IN" dirty="0" smtClean="0"/>
              <a:t>Methods &amp; Explanation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1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4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 </a:t>
            </a:r>
            <a:r>
              <a:rPr lang="en-IN" sz="2400" dirty="0"/>
              <a:t>circuit is defined by its input, output, gates and connectivity.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There </a:t>
            </a:r>
            <a:r>
              <a:rPr lang="en-IN" sz="2400" dirty="0"/>
              <a:t>is circuit specific knowledge and circuit independent knowledge.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Circuit </a:t>
            </a:r>
            <a:r>
              <a:rPr lang="en-IN" sz="2400" dirty="0"/>
              <a:t>independent knowledge is properties of gates (AND, OR, NOT </a:t>
            </a:r>
            <a:r>
              <a:rPr lang="en-IN" sz="2400" dirty="0" err="1"/>
              <a:t>etc</a:t>
            </a:r>
            <a:r>
              <a:rPr lang="en-IN" sz="2400" dirty="0" smtClean="0"/>
              <a:t>) </a:t>
            </a:r>
            <a:r>
              <a:rPr lang="en-IN" sz="2400" dirty="0"/>
              <a:t>and the meaning of connectivity. </a:t>
            </a:r>
            <a:r>
              <a:rPr lang="en-IN" sz="2400" dirty="0" smtClean="0"/>
              <a:t>You </a:t>
            </a:r>
            <a:r>
              <a:rPr lang="en-IN" sz="2400" dirty="0"/>
              <a:t>should read all this knowledge into the PROLOG memory.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However</a:t>
            </a:r>
            <a:r>
              <a:rPr lang="en-IN" sz="2400" dirty="0"/>
              <a:t>, keep the circuit independent knowledge </a:t>
            </a:r>
            <a:r>
              <a:rPr lang="en-IN" sz="2400" dirty="0" smtClean="0"/>
              <a:t>memory </a:t>
            </a:r>
            <a:r>
              <a:rPr lang="en-IN" sz="2400" dirty="0"/>
              <a:t>resident.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</a:t>
            </a:r>
            <a:r>
              <a:rPr lang="en-IN" sz="2400" dirty="0"/>
              <a:t>final goal is to verify the input and output in </a:t>
            </a:r>
            <a:r>
              <a:rPr lang="en-IN" sz="2400" dirty="0" smtClean="0"/>
              <a:t>each </a:t>
            </a:r>
            <a:r>
              <a:rPr lang="en-IN" sz="2400" dirty="0"/>
              <a:t>row of the truth table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13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type(X, a).   </a:t>
            </a:r>
          </a:p>
          <a:p>
            <a:pPr lvl="1"/>
            <a:r>
              <a:rPr lang="en-IN" dirty="0" smtClean="0"/>
              <a:t>a: 'AND', 'OR', 'NOT','XOR'</a:t>
            </a:r>
          </a:p>
          <a:p>
            <a:pPr lvl="1"/>
            <a:r>
              <a:rPr lang="en-IN" dirty="0" smtClean="0"/>
              <a:t>Represents type of gate X</a:t>
            </a:r>
          </a:p>
          <a:p>
            <a:pPr lvl="1"/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no_of_inputs</a:t>
            </a:r>
            <a:r>
              <a:rPr lang="en-IN" dirty="0" smtClean="0">
                <a:solidFill>
                  <a:srgbClr val="FF0000"/>
                </a:solidFill>
              </a:rPr>
              <a:t>(X,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).  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: 1, 2, ....</a:t>
            </a:r>
          </a:p>
          <a:p>
            <a:pPr lvl="1"/>
            <a:r>
              <a:rPr lang="en-IN" dirty="0" smtClean="0"/>
              <a:t>Gate X has </a:t>
            </a:r>
            <a:r>
              <a:rPr lang="en-IN" dirty="0" err="1" smtClean="0"/>
              <a:t>val</a:t>
            </a:r>
            <a:r>
              <a:rPr lang="en-IN" dirty="0" smtClean="0"/>
              <a:t> inputs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count_1s(X , </a:t>
            </a:r>
            <a:r>
              <a:rPr lang="en-IN" dirty="0" err="1" smtClean="0">
                <a:solidFill>
                  <a:srgbClr val="FF0000"/>
                </a:solidFill>
              </a:rPr>
              <a:t>num_inputs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acc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Counts number of 1s as input to gate X</a:t>
            </a:r>
          </a:p>
          <a:p>
            <a:pPr lvl="1"/>
            <a:r>
              <a:rPr lang="en-IN" dirty="0" err="1" smtClean="0"/>
              <a:t>num_inputs</a:t>
            </a:r>
            <a:r>
              <a:rPr lang="en-IN" dirty="0" smtClean="0"/>
              <a:t>: input index to gate X</a:t>
            </a:r>
          </a:p>
          <a:p>
            <a:pPr lvl="1"/>
            <a:r>
              <a:rPr lang="en-IN" dirty="0" err="1" smtClean="0"/>
              <a:t>acc</a:t>
            </a:r>
            <a:r>
              <a:rPr lang="en-IN" dirty="0" smtClean="0"/>
              <a:t>: accumulator variable(initialised to zero)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: final result is stored in this variable</a:t>
            </a:r>
          </a:p>
          <a:p>
            <a:pPr lvl="1"/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signal(</a:t>
            </a:r>
            <a:r>
              <a:rPr lang="en-IN" dirty="0" err="1">
                <a:solidFill>
                  <a:srgbClr val="FF0000"/>
                </a:solidFill>
              </a:rPr>
              <a:t>x</a:t>
            </a:r>
            <a:r>
              <a:rPr lang="en-IN" baseline="-25000" dirty="0" err="1">
                <a:solidFill>
                  <a:srgbClr val="FF0000"/>
                </a:solidFill>
              </a:rPr>
              <a:t>n</a:t>
            </a:r>
            <a:r>
              <a:rPr lang="en-IN" dirty="0" err="1">
                <a:solidFill>
                  <a:srgbClr val="FF0000"/>
                </a:solidFill>
              </a:rPr>
              <a:t>,a</a:t>
            </a:r>
            <a:r>
              <a:rPr lang="en-IN" dirty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/>
              <a:t>Signal at 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is a (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is input to circuit)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548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in(</a:t>
            </a:r>
            <a:r>
              <a:rPr lang="en-IN" dirty="0" err="1" smtClean="0">
                <a:solidFill>
                  <a:srgbClr val="FF0000"/>
                </a:solidFill>
              </a:rPr>
              <a:t>n,X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n</a:t>
            </a:r>
            <a:r>
              <a:rPr lang="en-IN" baseline="30000" dirty="0" smtClean="0"/>
              <a:t>th</a:t>
            </a:r>
            <a:r>
              <a:rPr lang="en-IN" dirty="0" smtClean="0"/>
              <a:t> input to gate ‘X’ is ‘</a:t>
            </a:r>
            <a:r>
              <a:rPr lang="en-IN" dirty="0" err="1" smtClean="0"/>
              <a:t>val</a:t>
            </a:r>
            <a:r>
              <a:rPr lang="en-IN" dirty="0" smtClean="0"/>
              <a:t>’ 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in(</a:t>
            </a:r>
            <a:r>
              <a:rPr lang="en-IN" dirty="0" err="1" smtClean="0">
                <a:solidFill>
                  <a:srgbClr val="FF0000"/>
                </a:solidFill>
              </a:rPr>
              <a:t>n,X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n</a:t>
            </a:r>
            <a:r>
              <a:rPr lang="en-IN" baseline="30000" dirty="0"/>
              <a:t>th</a:t>
            </a:r>
            <a:r>
              <a:rPr lang="en-IN" dirty="0"/>
              <a:t> input to gate ‘X’ 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connected(x1, x2).</a:t>
            </a:r>
          </a:p>
          <a:p>
            <a:pPr lvl="1"/>
            <a:r>
              <a:rPr lang="en-IN" dirty="0" smtClean="0"/>
              <a:t>Used to specify connections in the circuit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connected(x1,in(1,a1))</a:t>
            </a:r>
          </a:p>
          <a:p>
            <a:pPr lvl="2"/>
            <a:r>
              <a:rPr lang="en-IN" dirty="0"/>
              <a:t>x</a:t>
            </a:r>
            <a:r>
              <a:rPr lang="en-IN" dirty="0" smtClean="0"/>
              <a:t>1 is connected to 1</a:t>
            </a:r>
            <a:r>
              <a:rPr lang="en-IN" baseline="30000" dirty="0" smtClean="0"/>
              <a:t>st</a:t>
            </a:r>
            <a:r>
              <a:rPr lang="en-IN" dirty="0" smtClean="0"/>
              <a:t> input of gate a1</a:t>
            </a:r>
          </a:p>
          <a:p>
            <a:pPr lvl="2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out(</a:t>
            </a:r>
            <a:r>
              <a:rPr lang="en-IN" dirty="0" err="1" smtClean="0">
                <a:solidFill>
                  <a:srgbClr val="FF0000"/>
                </a:solidFill>
              </a:rPr>
              <a:t>X,Val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Output of gate ‘X’ is stored in ‘Val’</a:t>
            </a:r>
          </a:p>
          <a:p>
            <a:pPr lvl="1"/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out(X).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Output of gate ‘</a:t>
            </a:r>
            <a:r>
              <a:rPr lang="en-IN"/>
              <a:t>X</a:t>
            </a:r>
            <a:r>
              <a:rPr lang="en-IN" smtClean="0"/>
              <a:t>’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5-input Palindrome Circuit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16" y="2223918"/>
            <a:ext cx="6030167" cy="307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239127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 smtClean="0"/>
              <a:t>0</a:t>
            </a:r>
            <a:endParaRPr lang="en-IN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9673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1490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6531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350100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00932" y="3731840"/>
            <a:ext cx="4227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577564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Output= ( </a:t>
            </a:r>
            <a:r>
              <a:rPr lang="en-IN" sz="2400" dirty="0"/>
              <a:t>x</a:t>
            </a:r>
            <a:r>
              <a:rPr lang="en-IN" sz="2400" baseline="-25000" dirty="0"/>
              <a:t>0 </a:t>
            </a:r>
            <a:r>
              <a:rPr lang="en-IN" sz="2400" dirty="0" smtClean="0"/>
              <a:t>      x</a:t>
            </a:r>
            <a:r>
              <a:rPr lang="en-IN" sz="2400" baseline="-25000" dirty="0"/>
              <a:t>4</a:t>
            </a:r>
            <a:r>
              <a:rPr lang="en-IN" sz="2400" dirty="0" smtClean="0"/>
              <a:t> ) . </a:t>
            </a:r>
            <a:r>
              <a:rPr lang="en-IN" sz="2400" dirty="0"/>
              <a:t>( </a:t>
            </a:r>
            <a:r>
              <a:rPr lang="en-IN" sz="2400" dirty="0" smtClean="0"/>
              <a:t>x</a:t>
            </a:r>
            <a:r>
              <a:rPr lang="en-IN" sz="2400" baseline="-25000" dirty="0"/>
              <a:t>1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    x</a:t>
            </a:r>
            <a:r>
              <a:rPr lang="en-IN" sz="2400" baseline="-25000" dirty="0"/>
              <a:t>3</a:t>
            </a:r>
            <a:r>
              <a:rPr lang="en-IN" sz="2400" dirty="0" smtClean="0"/>
              <a:t> </a:t>
            </a:r>
            <a:r>
              <a:rPr lang="en-IN" sz="2400" dirty="0"/>
              <a:t>)</a:t>
            </a:r>
            <a:r>
              <a:rPr lang="en-IN" sz="2400" dirty="0" smtClean="0"/>
              <a:t> </a:t>
            </a:r>
            <a:endParaRPr lang="en-IN" sz="2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031940" y="5949280"/>
            <a:ext cx="180020" cy="173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+</a:t>
            </a:r>
            <a:endParaRPr lang="en-IN" sz="1600" dirty="0"/>
          </a:p>
        </p:txBody>
      </p:sp>
      <p:sp>
        <p:nvSpPr>
          <p:cNvPr id="14" name="Oval 13"/>
          <p:cNvSpPr/>
          <p:nvPr/>
        </p:nvSpPr>
        <p:spPr>
          <a:xfrm>
            <a:off x="5472100" y="5949280"/>
            <a:ext cx="180020" cy="173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+</a:t>
            </a:r>
            <a:endParaRPr lang="en-IN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3888" y="580526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04048" y="580526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80312" y="3717032"/>
            <a:ext cx="1152128" cy="14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5-input Weighted Majority Circuit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8910"/>
            <a:ext cx="8640960" cy="496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628800"/>
            <a:ext cx="6048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r>
              <a:rPr lang="en-IN" baseline="-25000" dirty="0" smtClean="0"/>
              <a:t>4</a:t>
            </a:r>
          </a:p>
          <a:p>
            <a:endParaRPr lang="en-IN" baseline="-25000" dirty="0" smtClean="0"/>
          </a:p>
          <a:p>
            <a:r>
              <a:rPr lang="en-IN" baseline="-25000" dirty="0" smtClean="0"/>
              <a:t> </a:t>
            </a:r>
          </a:p>
          <a:p>
            <a:r>
              <a:rPr lang="en-IN" dirty="0" smtClean="0"/>
              <a:t>X</a:t>
            </a:r>
            <a:r>
              <a:rPr lang="en-IN" baseline="-25000" dirty="0" smtClean="0"/>
              <a:t>3</a:t>
            </a:r>
          </a:p>
          <a:p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</a:p>
          <a:p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8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649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Implement </a:t>
            </a:r>
            <a:r>
              <a:rPr lang="en-IN" dirty="0" smtClean="0"/>
              <a:t>back propagation </a:t>
            </a:r>
            <a:r>
              <a:rPr lang="en-IN" dirty="0"/>
              <a:t>(BP) on </a:t>
            </a:r>
            <a:r>
              <a:rPr lang="en-IN" dirty="0" smtClean="0"/>
              <a:t>feed forward </a:t>
            </a:r>
            <a:r>
              <a:rPr lang="en-IN" dirty="0"/>
              <a:t>neural n/w (FFNN). Give FFNNs </a:t>
            </a:r>
            <a:r>
              <a:rPr lang="en-IN" dirty="0" smtClean="0"/>
              <a:t>for:</a:t>
            </a:r>
          </a:p>
          <a:p>
            <a:pPr lvl="1"/>
            <a:r>
              <a:rPr lang="en-IN" i="1" dirty="0"/>
              <a:t>2-input XOR</a:t>
            </a:r>
            <a:endParaRPr lang="en-IN" dirty="0"/>
          </a:p>
          <a:p>
            <a:pPr lvl="1"/>
            <a:r>
              <a:rPr lang="en-IN" i="1" dirty="0"/>
              <a:t>2-input NAND </a:t>
            </a:r>
          </a:p>
          <a:p>
            <a:pPr lvl="1"/>
            <a:r>
              <a:rPr lang="en-IN" i="1" dirty="0"/>
              <a:t>5-input palindrome </a:t>
            </a:r>
          </a:p>
          <a:p>
            <a:pPr lvl="1"/>
            <a:r>
              <a:rPr lang="en-IN" i="1" dirty="0"/>
              <a:t>5-input majority</a:t>
            </a:r>
          </a:p>
          <a:p>
            <a:pPr lvl="1"/>
            <a:r>
              <a:rPr lang="en-IN" i="1" dirty="0"/>
              <a:t>5-input parity</a:t>
            </a:r>
          </a:p>
          <a:p>
            <a:pPr lvl="1"/>
            <a:r>
              <a:rPr lang="en-IN" i="1" dirty="0"/>
              <a:t>Digit </a:t>
            </a:r>
            <a:r>
              <a:rPr lang="en-IN" i="1" dirty="0" smtClean="0"/>
              <a:t>recogniser</a:t>
            </a:r>
            <a:endParaRPr lang="en-IN" dirty="0" smtClean="0"/>
          </a:p>
          <a:p>
            <a:r>
              <a:rPr lang="en-IN" dirty="0" smtClean="0"/>
              <a:t>Choose the learning rate judiciously.</a:t>
            </a:r>
          </a:p>
          <a:p>
            <a:r>
              <a:rPr lang="en-IN" dirty="0" smtClean="0"/>
              <a:t>Study </a:t>
            </a:r>
            <a:r>
              <a:rPr lang="en-IN" dirty="0"/>
              <a:t>convergence time, local minima, saturation, effect of initialization, effect </a:t>
            </a:r>
            <a:r>
              <a:rPr lang="en-IN" dirty="0" smtClean="0"/>
              <a:t>of learning </a:t>
            </a:r>
            <a:r>
              <a:rPr lang="en-IN" dirty="0"/>
              <a:t>rate and momentum factor. </a:t>
            </a:r>
            <a:endParaRPr lang="en-IN" dirty="0" smtClean="0"/>
          </a:p>
          <a:p>
            <a:r>
              <a:rPr lang="en-IN" dirty="0" smtClean="0"/>
              <a:t>1 </a:t>
            </a:r>
            <a:r>
              <a:rPr lang="en-IN" dirty="0"/>
              <a:t>and 0 decisions are based on the output </a:t>
            </a:r>
            <a:r>
              <a:rPr lang="en-IN" dirty="0" smtClean="0"/>
              <a:t>being above </a:t>
            </a:r>
            <a:r>
              <a:rPr lang="en-IN" dirty="0"/>
              <a:t>the high water mark or being below the low water mark.</a:t>
            </a:r>
          </a:p>
        </p:txBody>
      </p:sp>
    </p:spTree>
    <p:extLst>
      <p:ext uri="{BB962C8B-B14F-4D97-AF65-F5344CB8AC3E}">
        <p14:creationId xmlns:p14="http://schemas.microsoft.com/office/powerpoint/2010/main" val="40607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6582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1101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142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042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2196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625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714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984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91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3745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FFNN 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Apply the inputs to the network and work out the output.</a:t>
            </a:r>
          </a:p>
          <a:p>
            <a:r>
              <a:rPr lang="en-IN" dirty="0"/>
              <a:t>Calculate errors of output neurons and then calculate Total Sum of Squares </a:t>
            </a:r>
            <a:r>
              <a:rPr lang="en-IN" dirty="0" smtClean="0"/>
              <a:t>Error</a:t>
            </a:r>
          </a:p>
          <a:p>
            <a:r>
              <a:rPr lang="en-IN" dirty="0" smtClean="0"/>
              <a:t>while(Total Sum of Squares Error &gt; Threshold)</a:t>
            </a:r>
            <a:endParaRPr lang="en-IN" dirty="0"/>
          </a:p>
          <a:p>
            <a:pPr lvl="2"/>
            <a:r>
              <a:rPr lang="en-IN" dirty="0" smtClean="0"/>
              <a:t>Change </a:t>
            </a:r>
            <a:r>
              <a:rPr lang="en-IN" dirty="0"/>
              <a:t>output layer </a:t>
            </a:r>
            <a:r>
              <a:rPr lang="en-IN" dirty="0" smtClean="0"/>
              <a:t>weights</a:t>
            </a:r>
          </a:p>
          <a:p>
            <a:pPr lvl="2"/>
            <a:r>
              <a:rPr lang="en-IN" dirty="0"/>
              <a:t>Calculate </a:t>
            </a:r>
            <a:r>
              <a:rPr lang="en-IN" dirty="0" smtClean="0"/>
              <a:t>errors for hidden </a:t>
            </a:r>
            <a:r>
              <a:rPr lang="en-IN" dirty="0"/>
              <a:t>layer </a:t>
            </a:r>
            <a:r>
              <a:rPr lang="en-IN" dirty="0" smtClean="0"/>
              <a:t>neurons</a:t>
            </a:r>
          </a:p>
          <a:p>
            <a:pPr lvl="2"/>
            <a:r>
              <a:rPr lang="en-IN" dirty="0"/>
              <a:t>Change hidden layer </a:t>
            </a:r>
            <a:r>
              <a:rPr lang="en-IN" dirty="0" smtClean="0"/>
              <a:t>weights(</a:t>
            </a:r>
            <a:r>
              <a:rPr lang="en-IN" dirty="0" err="1" smtClean="0"/>
              <a:t>backpropagation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Apply the inputs to the network and work out the output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Calculate errors of output neurons and then calculate Total Sum of Squares Error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926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(NAND)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9467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750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154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827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445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43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0515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06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752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Error v/s No of Iterations</a:t>
            </a:r>
          </a:p>
          <a:p>
            <a:pPr lvl="1"/>
            <a:r>
              <a:rPr lang="en-IN" dirty="0" smtClean="0"/>
              <a:t>Effect of Learning Rate</a:t>
            </a:r>
          </a:p>
          <a:p>
            <a:pPr lvl="1"/>
            <a:r>
              <a:rPr lang="en-IN" dirty="0" smtClean="0"/>
              <a:t>Effect of Momentum factor</a:t>
            </a:r>
          </a:p>
          <a:p>
            <a:r>
              <a:rPr lang="en-IN" dirty="0" smtClean="0"/>
              <a:t>Graphs for</a:t>
            </a:r>
          </a:p>
          <a:p>
            <a:pPr lvl="1"/>
            <a:r>
              <a:rPr lang="en-IN" i="1" dirty="0" smtClean="0"/>
              <a:t>2-input XOR</a:t>
            </a:r>
            <a:endParaRPr lang="en-IN" dirty="0" smtClean="0"/>
          </a:p>
          <a:p>
            <a:pPr lvl="1"/>
            <a:r>
              <a:rPr lang="en-IN" i="1" dirty="0" smtClean="0"/>
              <a:t>2-input NAND </a:t>
            </a:r>
          </a:p>
          <a:p>
            <a:pPr lvl="1"/>
            <a:r>
              <a:rPr lang="en-IN" i="1" dirty="0" smtClean="0"/>
              <a:t>5-input palindrome </a:t>
            </a:r>
          </a:p>
          <a:p>
            <a:pPr lvl="1"/>
            <a:r>
              <a:rPr lang="en-IN" i="1" dirty="0" smtClean="0"/>
              <a:t>5-input majority</a:t>
            </a:r>
          </a:p>
          <a:p>
            <a:pPr lvl="1"/>
            <a:r>
              <a:rPr lang="en-IN" i="1" dirty="0" smtClean="0"/>
              <a:t>5-input parity</a:t>
            </a:r>
          </a:p>
          <a:p>
            <a:pPr lvl="1"/>
            <a:r>
              <a:rPr lang="en-IN" i="1" dirty="0" smtClean="0"/>
              <a:t>Digit recogniser</a:t>
            </a:r>
          </a:p>
          <a:p>
            <a:r>
              <a:rPr lang="en-IN" i="1" dirty="0" smtClean="0"/>
              <a:t>Functionality of Hidden Layer Neurons</a:t>
            </a:r>
          </a:p>
          <a:p>
            <a:pPr lvl="1"/>
            <a:r>
              <a:rPr lang="en-IN" i="1" dirty="0" smtClean="0"/>
              <a:t>2-input XOR</a:t>
            </a:r>
          </a:p>
          <a:p>
            <a:pPr lvl="1"/>
            <a:r>
              <a:rPr lang="en-IN" i="1" dirty="0" smtClean="0"/>
              <a:t>3-input Palindrome</a:t>
            </a:r>
          </a:p>
          <a:p>
            <a:pPr lvl="1"/>
            <a:r>
              <a:rPr lang="en-IN" i="1" dirty="0" smtClean="0"/>
              <a:t>5</a:t>
            </a:r>
            <a:r>
              <a:rPr lang="en-IN" i="1" dirty="0"/>
              <a:t>-input </a:t>
            </a:r>
            <a:r>
              <a:rPr lang="en-IN" i="1" dirty="0" smtClean="0"/>
              <a:t>Palindrome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0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650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745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268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464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968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796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828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720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159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(Majority)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7783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844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879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220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12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0392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6334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6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2452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6054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817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5671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1874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5514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2420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557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8802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40041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3685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4163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(Digit Recogniser)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052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521282"/>
              </p:ext>
            </p:extLst>
          </p:nvPr>
        </p:nvGraphicFramePr>
        <p:xfrm>
          <a:off x="0" y="1124744"/>
          <a:ext cx="8985176" cy="560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4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495665"/>
              </p:ext>
            </p:extLst>
          </p:nvPr>
        </p:nvGraphicFramePr>
        <p:xfrm>
          <a:off x="0" y="1268760"/>
          <a:ext cx="8964488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7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4314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89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2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31640" y="1412776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 smtClean="0"/>
              <a:t>Eta=0.7, </a:t>
            </a:r>
            <a:r>
              <a:rPr lang="en-IN" sz="2400" dirty="0"/>
              <a:t>Momentum Factor=0.05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8057601" cy="45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(Parity)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3686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187624" y="198884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Eta=0.9, </a:t>
            </a:r>
            <a:r>
              <a:rPr lang="en-IN" sz="2000" dirty="0"/>
              <a:t>Momentum Factor=0.05</a:t>
            </a:r>
          </a:p>
        </p:txBody>
      </p:sp>
    </p:spTree>
    <p:extLst>
      <p:ext uri="{BB962C8B-B14F-4D97-AF65-F5344CB8AC3E}">
        <p14:creationId xmlns:p14="http://schemas.microsoft.com/office/powerpoint/2010/main" val="18571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8256"/>
            <a:ext cx="8507288" cy="1143000"/>
          </a:xfrm>
        </p:spPr>
        <p:txBody>
          <a:bodyPr>
            <a:no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66756"/>
              </p:ext>
            </p:extLst>
          </p:nvPr>
        </p:nvGraphicFramePr>
        <p:xfrm>
          <a:off x="100964" y="1604864"/>
          <a:ext cx="900747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71600" y="2276872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Eta=0.1 </a:t>
            </a:r>
            <a:r>
              <a:rPr lang="en-IN" sz="2000" dirty="0"/>
              <a:t>Momentum Factor=0.05</a:t>
            </a:r>
          </a:p>
        </p:txBody>
      </p:sp>
    </p:spTree>
    <p:extLst>
      <p:ext uri="{BB962C8B-B14F-4D97-AF65-F5344CB8AC3E}">
        <p14:creationId xmlns:p14="http://schemas.microsoft.com/office/powerpoint/2010/main" val="41815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Eta=0.3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185552"/>
              </p:ext>
            </p:extLst>
          </p:nvPr>
        </p:nvGraphicFramePr>
        <p:xfrm>
          <a:off x="-12157" y="1386451"/>
          <a:ext cx="9144000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8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Eta=0.5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6001"/>
              </p:ext>
            </p:extLst>
          </p:nvPr>
        </p:nvGraphicFramePr>
        <p:xfrm>
          <a:off x="0" y="1268760"/>
          <a:ext cx="9144000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42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Eta=0.7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39117"/>
              </p:ext>
            </p:extLst>
          </p:nvPr>
        </p:nvGraphicFramePr>
        <p:xfrm>
          <a:off x="0" y="1196752"/>
          <a:ext cx="9144000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(Palindrome)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3888" y="1661414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3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 smtClean="0"/>
              <a:t>Eta=0.9 </a:t>
            </a:r>
            <a:r>
              <a:rPr lang="en-IN" sz="2000" dirty="0"/>
              <a:t>Momentum Factor=0.05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094093"/>
              </p:ext>
            </p:extLst>
          </p:nvPr>
        </p:nvGraphicFramePr>
        <p:xfrm>
          <a:off x="107504" y="1484784"/>
          <a:ext cx="9036496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13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Learning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We varied the learning rate from 0.10 to 0.95 in intervals of 0.05 and observed the effect of learning rate.</a:t>
            </a:r>
          </a:p>
          <a:p>
            <a:r>
              <a:rPr lang="en-IN" dirty="0" smtClean="0"/>
              <a:t>In general, as the learning rate increases, no of </a:t>
            </a:r>
            <a:r>
              <a:rPr lang="en-IN" dirty="0"/>
              <a:t>i</a:t>
            </a:r>
            <a:r>
              <a:rPr lang="en-IN" dirty="0" smtClean="0"/>
              <a:t>terations required to converge to a solution decreases. </a:t>
            </a:r>
          </a:p>
          <a:p>
            <a:r>
              <a:rPr lang="en-IN" dirty="0"/>
              <a:t>The speed of convergence of a network can be improved by increasing the learning </a:t>
            </a:r>
            <a:r>
              <a:rPr lang="en-IN" dirty="0" smtClean="0"/>
              <a:t>rate. </a:t>
            </a:r>
          </a:p>
          <a:p>
            <a:r>
              <a:rPr lang="en-IN" dirty="0" smtClean="0"/>
              <a:t>Unfortunately</a:t>
            </a:r>
            <a:r>
              <a:rPr lang="en-IN" dirty="0"/>
              <a:t>, </a:t>
            </a:r>
            <a:r>
              <a:rPr lang="en-IN" dirty="0" smtClean="0"/>
              <a:t>increasing learning rate usually results </a:t>
            </a:r>
            <a:r>
              <a:rPr lang="en-IN" dirty="0"/>
              <a:t>in increasing network instability, with weight values oscillating erratically as they converge on a solution.</a:t>
            </a:r>
            <a:endParaRPr lang="en-IN" dirty="0" smtClean="0"/>
          </a:p>
          <a:p>
            <a:r>
              <a:rPr lang="en-IN" dirty="0" smtClean="0"/>
              <a:t>Higher </a:t>
            </a:r>
            <a:r>
              <a:rPr lang="en-IN" dirty="0"/>
              <a:t>values </a:t>
            </a:r>
            <a:r>
              <a:rPr lang="en-IN" dirty="0" smtClean="0"/>
              <a:t>of learning rate may </a:t>
            </a:r>
            <a:r>
              <a:rPr lang="en-IN" dirty="0"/>
              <a:t>provide faster convergence on a solution, but may also increase instability and may lead to a failure to </a:t>
            </a:r>
            <a:r>
              <a:rPr lang="en-IN" dirty="0" smtClean="0"/>
              <a:t>converge.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543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</a:t>
            </a:r>
            <a:r>
              <a:rPr lang="en-IN" dirty="0"/>
              <a:t>L</a:t>
            </a:r>
            <a:r>
              <a:rPr lang="en-IN" dirty="0" smtClean="0"/>
              <a:t>earning Rate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2978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9736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8889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201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094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333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2401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3655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4923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5763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78" y="27856"/>
            <a:ext cx="9130921" cy="952872"/>
          </a:xfrm>
        </p:spPr>
        <p:txBody>
          <a:bodyPr>
            <a:normAutofit/>
          </a:bodyPr>
          <a:lstStyle/>
          <a:p>
            <a:r>
              <a:rPr lang="en-IN" dirty="0" smtClean="0"/>
              <a:t>Effect of Momentum Factor (XOR)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4629"/>
            <a:ext cx="7697828" cy="5773371"/>
          </a:xfrm>
        </p:spPr>
      </p:pic>
    </p:spTree>
    <p:extLst>
      <p:ext uri="{BB962C8B-B14F-4D97-AF65-F5344CB8AC3E}">
        <p14:creationId xmlns:p14="http://schemas.microsoft.com/office/powerpoint/2010/main" val="1641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7299</Words>
  <Application>Microsoft Office PowerPoint</Application>
  <PresentationFormat>On-screen Show (4:3)</PresentationFormat>
  <Paragraphs>2124</Paragraphs>
  <Slides>282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282</vt:i4>
      </vt:variant>
    </vt:vector>
  </HeadingPairs>
  <TitlesOfParts>
    <vt:vector size="283" baseType="lpstr">
      <vt:lpstr>Office Theme</vt:lpstr>
      <vt:lpstr>CS386-Artificial Intelligence Lab</vt:lpstr>
      <vt:lpstr>Back Propagation on Feed Forward Neural Networks</vt:lpstr>
      <vt:lpstr>Assignment Specifications</vt:lpstr>
      <vt:lpstr>FFNN Pseudo Code</vt:lpstr>
      <vt:lpstr>Contents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(XOR)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(NAND)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(Majority)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(Digit Recogniser)</vt:lpstr>
      <vt:lpstr>Effect of Learning Rate (Parity)</vt:lpstr>
      <vt:lpstr>Effect of Learning Rate (Parity)</vt:lpstr>
      <vt:lpstr>Effect of Learning Rate (Parity)</vt:lpstr>
      <vt:lpstr>Effect of Learning Rate (Parity)</vt:lpstr>
      <vt:lpstr>Effect of Learning Rate (Parity)</vt:lpstr>
      <vt:lpstr>Effect of Learning Rate (Palindrome)</vt:lpstr>
      <vt:lpstr>Effect of Learning Rate (Palindrome)</vt:lpstr>
      <vt:lpstr>Effect of Learning Rate (Palindrome)</vt:lpstr>
      <vt:lpstr>Effect of Learning Rate (Palindrome)</vt:lpstr>
      <vt:lpstr>Effect of Learning Rate (Palindrome)</vt:lpstr>
      <vt:lpstr>Effect of Learning Rate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(XOR)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(NAND)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(Majority)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(Digit Recogniser)</vt:lpstr>
      <vt:lpstr>Effect of Momentum Factor (Parity)</vt:lpstr>
      <vt:lpstr>Effect of Momentum Factor (Parity)</vt:lpstr>
      <vt:lpstr>Effect of Momentum Factor (Parity)</vt:lpstr>
      <vt:lpstr>Effect of Momentum Factor(Palindrome)</vt:lpstr>
      <vt:lpstr>Effect of Momentum Factor(Palindrome)</vt:lpstr>
      <vt:lpstr>Effect of Momentum Factor(Palindrome)</vt:lpstr>
      <vt:lpstr>Effect of Momentum Factor</vt:lpstr>
      <vt:lpstr>Functionality of Hidden Layer Neurons 2-Input XOR</vt:lpstr>
      <vt:lpstr>Functionality of Hidden Layer Neurons 2-Input XOR </vt:lpstr>
      <vt:lpstr>Functionality of Hidden Layer Neurons 3-Input Palindrome</vt:lpstr>
      <vt:lpstr>Functionality of Hidden Layer Neurons 3-Input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  <vt:lpstr>Functionality of Hidden Layer Neurons 5-Input Palindrome</vt:lpstr>
      <vt:lpstr>Twitter Sentiment Analysis</vt:lpstr>
      <vt:lpstr>Assignment Specifications</vt:lpstr>
      <vt:lpstr>Feature Engineering On Tweets</vt:lpstr>
      <vt:lpstr>Decreasing the Feature Vector Size</vt:lpstr>
      <vt:lpstr>Methodology</vt:lpstr>
      <vt:lpstr>Results Obtained (5-fold)</vt:lpstr>
      <vt:lpstr>Testing &amp; Training of FFNN on IRIS Data Set</vt:lpstr>
      <vt:lpstr>Assignment Specifications</vt:lpstr>
      <vt:lpstr>Data Set Specifications</vt:lpstr>
      <vt:lpstr>Neural Network Structure</vt:lpstr>
      <vt:lpstr>Testing &amp; Training Methodology</vt:lpstr>
      <vt:lpstr>Result-Using 5 Fold Validation Data Partition-1</vt:lpstr>
      <vt:lpstr>Result-Using 5 Fold Validation Data Partition-2</vt:lpstr>
      <vt:lpstr>Result-Using 5 Fold Validation Data Partition-3</vt:lpstr>
      <vt:lpstr>Result-Using 5 Fold Validation Data Partition-4</vt:lpstr>
      <vt:lpstr>Result-Using 5 Fold Validation Data Partition-5</vt:lpstr>
      <vt:lpstr>Shuffled Data Set Partition-1</vt:lpstr>
      <vt:lpstr>Shuffled Data Set Partition-2</vt:lpstr>
      <vt:lpstr>Shuffled Data Set Partition-3</vt:lpstr>
      <vt:lpstr>Shuffled Data Set Partition-4</vt:lpstr>
      <vt:lpstr>Shuffled Data Set Partition-5</vt:lpstr>
      <vt:lpstr>Observations</vt:lpstr>
      <vt:lpstr>Implementation of the A-star Algorithm</vt:lpstr>
      <vt:lpstr>Assignment Specifications</vt:lpstr>
      <vt:lpstr>A* Pseudo-Code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h greater than h*</vt:lpstr>
      <vt:lpstr>h greater than h*</vt:lpstr>
      <vt:lpstr>h greater than h*</vt:lpstr>
      <vt:lpstr>h greater than h*</vt:lpstr>
      <vt:lpstr>h greater than h*</vt:lpstr>
      <vt:lpstr>h greater than h*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Bidirectional Search Algorithm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Missionaries and Cannibals</vt:lpstr>
      <vt:lpstr>Missionaries and Cannibals</vt:lpstr>
      <vt:lpstr>Missionaries and Cannibals</vt:lpstr>
      <vt:lpstr>Missionaries and Cannibals</vt:lpstr>
      <vt:lpstr>Missionaries and Cannibals</vt:lpstr>
      <vt:lpstr>8-Puzzle Problem</vt:lpstr>
      <vt:lpstr>8-Puzzle Problem</vt:lpstr>
      <vt:lpstr>8-Puzzle Problem</vt:lpstr>
      <vt:lpstr>8-Puzzle Problem(our own heuristic)</vt:lpstr>
      <vt:lpstr>8-Puzzle Problem(our own heuristic)</vt:lpstr>
      <vt:lpstr>Comparing Heuristics (8-Puzzle)</vt:lpstr>
      <vt:lpstr>Comparing Heuristics (8-Puzzle)</vt:lpstr>
      <vt:lpstr>8-Puzzle Non Reachability</vt:lpstr>
      <vt:lpstr>Automatic Theorem Prover</vt:lpstr>
      <vt:lpstr>Assignment Specifications</vt:lpstr>
      <vt:lpstr>Theorem Input Format</vt:lpstr>
      <vt:lpstr>Techniques Applied</vt:lpstr>
      <vt:lpstr>Techniques Applied</vt:lpstr>
      <vt:lpstr>Brute Force</vt:lpstr>
      <vt:lpstr>Human Help</vt:lpstr>
      <vt:lpstr>Final Result</vt:lpstr>
      <vt:lpstr>Circuit Verification</vt:lpstr>
      <vt:lpstr>Assignment Specifications</vt:lpstr>
      <vt:lpstr>Rules Defined</vt:lpstr>
      <vt:lpstr>Rules Defined</vt:lpstr>
      <vt:lpstr>5-input Palindrome Circuit</vt:lpstr>
      <vt:lpstr>5-input Weighted Majority Circuit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CS386-Artificial Intelligence Lab</dc:title>
  <dc:creator>mridul</dc:creator>
  <cp:lastModifiedBy>mridul</cp:lastModifiedBy>
  <cp:revision>5</cp:revision>
  <dcterms:created xsi:type="dcterms:W3CDTF">2014-04-15T17:55:36Z</dcterms:created>
  <dcterms:modified xsi:type="dcterms:W3CDTF">2014-04-15T18:09:25Z</dcterms:modified>
</cp:coreProperties>
</file>