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5"/>
  </p:notesMasterIdLst>
  <p:sldIdLst>
    <p:sldId id="256" r:id="rId2"/>
    <p:sldId id="431" r:id="rId3"/>
    <p:sldId id="43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413" r:id="rId78"/>
    <p:sldId id="414" r:id="rId79"/>
    <p:sldId id="415" r:id="rId80"/>
    <p:sldId id="416" r:id="rId81"/>
    <p:sldId id="417" r:id="rId82"/>
    <p:sldId id="418" r:id="rId83"/>
    <p:sldId id="419" r:id="rId84"/>
    <p:sldId id="420" r:id="rId85"/>
    <p:sldId id="421" r:id="rId86"/>
    <p:sldId id="422" r:id="rId87"/>
    <p:sldId id="432" r:id="rId88"/>
    <p:sldId id="330" r:id="rId89"/>
    <p:sldId id="331" r:id="rId90"/>
    <p:sldId id="332" r:id="rId91"/>
    <p:sldId id="333" r:id="rId92"/>
    <p:sldId id="334" r:id="rId93"/>
    <p:sldId id="335" r:id="rId94"/>
    <p:sldId id="336" r:id="rId95"/>
    <p:sldId id="337" r:id="rId96"/>
    <p:sldId id="338" r:id="rId97"/>
    <p:sldId id="339" r:id="rId98"/>
    <p:sldId id="340" r:id="rId99"/>
    <p:sldId id="341" r:id="rId100"/>
    <p:sldId id="342" r:id="rId101"/>
    <p:sldId id="343" r:id="rId102"/>
    <p:sldId id="344" r:id="rId103"/>
    <p:sldId id="345" r:id="rId104"/>
    <p:sldId id="346" r:id="rId105"/>
    <p:sldId id="347" r:id="rId106"/>
    <p:sldId id="348" r:id="rId107"/>
    <p:sldId id="349" r:id="rId108"/>
    <p:sldId id="350" r:id="rId109"/>
    <p:sldId id="351" r:id="rId110"/>
    <p:sldId id="352" r:id="rId111"/>
    <p:sldId id="353" r:id="rId112"/>
    <p:sldId id="354" r:id="rId113"/>
    <p:sldId id="355" r:id="rId114"/>
    <p:sldId id="356" r:id="rId115"/>
    <p:sldId id="357" r:id="rId116"/>
    <p:sldId id="358" r:id="rId117"/>
    <p:sldId id="359" r:id="rId118"/>
    <p:sldId id="360" r:id="rId119"/>
    <p:sldId id="361" r:id="rId120"/>
    <p:sldId id="362" r:id="rId121"/>
    <p:sldId id="363" r:id="rId122"/>
    <p:sldId id="364" r:id="rId123"/>
    <p:sldId id="365" r:id="rId124"/>
    <p:sldId id="366" r:id="rId125"/>
    <p:sldId id="367" r:id="rId126"/>
    <p:sldId id="368" r:id="rId127"/>
    <p:sldId id="369" r:id="rId128"/>
    <p:sldId id="370" r:id="rId129"/>
    <p:sldId id="371" r:id="rId130"/>
    <p:sldId id="372" r:id="rId131"/>
    <p:sldId id="373" r:id="rId132"/>
    <p:sldId id="374" r:id="rId133"/>
    <p:sldId id="375" r:id="rId134"/>
    <p:sldId id="376" r:id="rId135"/>
    <p:sldId id="377" r:id="rId136"/>
    <p:sldId id="378" r:id="rId137"/>
    <p:sldId id="379" r:id="rId138"/>
    <p:sldId id="380" r:id="rId139"/>
    <p:sldId id="381" r:id="rId140"/>
    <p:sldId id="382" r:id="rId141"/>
    <p:sldId id="383" r:id="rId142"/>
    <p:sldId id="384" r:id="rId143"/>
    <p:sldId id="385" r:id="rId144"/>
    <p:sldId id="386" r:id="rId145"/>
    <p:sldId id="387" r:id="rId146"/>
    <p:sldId id="388" r:id="rId147"/>
    <p:sldId id="389" r:id="rId148"/>
    <p:sldId id="391" r:id="rId149"/>
    <p:sldId id="392" r:id="rId150"/>
    <p:sldId id="393" r:id="rId151"/>
    <p:sldId id="410" r:id="rId152"/>
    <p:sldId id="394" r:id="rId153"/>
    <p:sldId id="395" r:id="rId154"/>
    <p:sldId id="396" r:id="rId155"/>
    <p:sldId id="397" r:id="rId156"/>
    <p:sldId id="398" r:id="rId157"/>
    <p:sldId id="399" r:id="rId158"/>
    <p:sldId id="400" r:id="rId159"/>
    <p:sldId id="401" r:id="rId160"/>
    <p:sldId id="402" r:id="rId161"/>
    <p:sldId id="403" r:id="rId162"/>
    <p:sldId id="404" r:id="rId163"/>
    <p:sldId id="405" r:id="rId164"/>
    <p:sldId id="406" r:id="rId165"/>
    <p:sldId id="407" r:id="rId166"/>
    <p:sldId id="408" r:id="rId167"/>
    <p:sldId id="409" r:id="rId168"/>
    <p:sldId id="423" r:id="rId169"/>
    <p:sldId id="424" r:id="rId170"/>
    <p:sldId id="425" r:id="rId171"/>
    <p:sldId id="426" r:id="rId172"/>
    <p:sldId id="427" r:id="rId173"/>
    <p:sldId id="428" r:id="rId174"/>
    <p:sldId id="433" r:id="rId175"/>
    <p:sldId id="411" r:id="rId176"/>
    <p:sldId id="429" r:id="rId177"/>
    <p:sldId id="412" r:id="rId178"/>
    <p:sldId id="430" r:id="rId179"/>
    <p:sldId id="437" r:id="rId180"/>
    <p:sldId id="439" r:id="rId181"/>
    <p:sldId id="441" r:id="rId182"/>
    <p:sldId id="440" r:id="rId183"/>
    <p:sldId id="438" r:id="rId1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0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mridul\Downloads\reading.ods" TargetMode="External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title>
      <c:tx>
        <c:rich>
          <a:bodyPr/>
          <a:lstStyle/>
          <a:p>
            <a:pPr>
              <a:defRPr sz="1300" b="0"/>
            </a:pPr>
            <a:r>
              <a:rPr lang="en-IN" sz="2000" dirty="0" smtClean="0"/>
              <a:t>Eta=0.1</a:t>
            </a:r>
            <a:r>
              <a:rPr lang="en-IN" sz="2000" baseline="0" dirty="0" smtClean="0"/>
              <a:t> Momentum Factor=0.05</a:t>
            </a:r>
            <a:endParaRPr lang="en-IN" sz="2000" dirty="0"/>
          </a:p>
        </c:rich>
      </c:tx>
      <c:layout>
        <c:manualLayout>
          <c:xMode val="edge"/>
          <c:yMode val="edge"/>
          <c:x val="0.10817384100211279"/>
          <c:y val="7.5812113377557916E-2"/>
        </c:manualLayout>
      </c:layout>
      <c:overlay val="0"/>
    </c:title>
    <c:autoTitleDeleted val="0"/>
    <c:plotArea>
      <c:layout>
        <c:manualLayout>
          <c:xMode val="edge"/>
          <c:yMode val="edge"/>
          <c:x val="8.3166583291645821E-2"/>
          <c:y val="0.25736825015393483"/>
          <c:w val="0.69859929964982492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Sheet1!$G$4:$G$10</c:f>
              <c:numCache>
                <c:formatCode>General</c:formatCode>
                <c:ptCount val="7"/>
                <c:pt idx="0">
                  <c:v>100341</c:v>
                </c:pt>
                <c:pt idx="1">
                  <c:v>114199</c:v>
                </c:pt>
                <c:pt idx="2">
                  <c:v>132017</c:v>
                </c:pt>
                <c:pt idx="3">
                  <c:v>154599</c:v>
                </c:pt>
                <c:pt idx="4">
                  <c:v>174234</c:v>
                </c:pt>
                <c:pt idx="5">
                  <c:v>203646</c:v>
                </c:pt>
                <c:pt idx="6">
                  <c:v>235353</c:v>
                </c:pt>
              </c:numCache>
            </c:numRef>
          </c:cat>
          <c:val>
            <c:numRef>
              <c:f>Sheet1!$H$4:$H$10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</c:v>
                </c:pt>
                <c:pt idx="5">
                  <c:v>2.5</c:v>
                </c:pt>
                <c:pt idx="6">
                  <c:v>1.5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945408"/>
        <c:axId val="70943488"/>
      </c:lineChart>
      <c:valAx>
        <c:axId val="7094348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0945408"/>
        <c:crosses val="autoZero"/>
        <c:crossBetween val="between"/>
      </c:valAx>
      <c:catAx>
        <c:axId val="709454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675070173975878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0943488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x val="8.3166583291645821E-2"/>
          <c:y val="0.25736825015393483"/>
          <c:w val="0.69691078177977883"/>
          <c:h val="0.61361349423914469"/>
        </c:manualLayout>
      </c:layout>
      <c:lineChart>
        <c:grouping val="standard"/>
        <c:varyColors val="0"/>
        <c:ser>
          <c:idx val="1"/>
          <c:order val="1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Sheet1!$F$12:$F$19</c:f>
              <c:numCache>
                <c:formatCode>General</c:formatCode>
                <c:ptCount val="8"/>
                <c:pt idx="0">
                  <c:v>65389</c:v>
                </c:pt>
                <c:pt idx="1">
                  <c:v>68815</c:v>
                </c:pt>
                <c:pt idx="2">
                  <c:v>73193</c:v>
                </c:pt>
                <c:pt idx="3">
                  <c:v>78863</c:v>
                </c:pt>
                <c:pt idx="4">
                  <c:v>86665</c:v>
                </c:pt>
                <c:pt idx="5">
                  <c:v>98057</c:v>
                </c:pt>
                <c:pt idx="6">
                  <c:v>116489</c:v>
                </c:pt>
                <c:pt idx="7">
                  <c:v>152009</c:v>
                </c:pt>
              </c:numCache>
            </c:numRef>
          </c:cat>
          <c:val>
            <c:numRef>
              <c:f>Sheet1!$G$12:$G$19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Sheet1!$F$12:$F$19</c:f>
              <c:numCache>
                <c:formatCode>General</c:formatCode>
                <c:ptCount val="8"/>
                <c:pt idx="0">
                  <c:v>65389</c:v>
                </c:pt>
                <c:pt idx="1">
                  <c:v>68815</c:v>
                </c:pt>
                <c:pt idx="2">
                  <c:v>73193</c:v>
                </c:pt>
                <c:pt idx="3">
                  <c:v>78863</c:v>
                </c:pt>
                <c:pt idx="4">
                  <c:v>86665</c:v>
                </c:pt>
                <c:pt idx="5">
                  <c:v>98057</c:v>
                </c:pt>
                <c:pt idx="6">
                  <c:v>116489</c:v>
                </c:pt>
                <c:pt idx="7">
                  <c:v>152009</c:v>
                </c:pt>
              </c:numCache>
            </c:numRef>
          </c:cat>
          <c:val>
            <c:numRef>
              <c:f>Sheet1!$G$12:$G$19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707904"/>
        <c:axId val="75677056"/>
      </c:lineChart>
      <c:valAx>
        <c:axId val="7567705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707904"/>
        <c:crosses val="autoZero"/>
        <c:crossBetween val="between"/>
      </c:valAx>
      <c:catAx>
        <c:axId val="75707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587543771885945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677056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autoTitleDeleted val="1"/>
    <c:plotArea>
      <c:layout>
        <c:manualLayout>
          <c:xMode val="edge"/>
          <c:yMode val="edge"/>
          <c:x val="8.3166583291645821E-2"/>
          <c:y val="0.25736825015393483"/>
          <c:w val="0.70022493885831805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Sheet2!$E$3:$E$10</c:f>
              <c:numCache>
                <c:formatCode>General</c:formatCode>
                <c:ptCount val="8"/>
                <c:pt idx="0">
                  <c:v>62287</c:v>
                </c:pt>
                <c:pt idx="1">
                  <c:v>65581</c:v>
                </c:pt>
                <c:pt idx="2">
                  <c:v>69741</c:v>
                </c:pt>
                <c:pt idx="3">
                  <c:v>75177</c:v>
                </c:pt>
                <c:pt idx="4">
                  <c:v>82605</c:v>
                </c:pt>
                <c:pt idx="5">
                  <c:v>93485</c:v>
                </c:pt>
                <c:pt idx="6">
                  <c:v>111087</c:v>
                </c:pt>
                <c:pt idx="7">
                  <c:v>145007</c:v>
                </c:pt>
              </c:numCache>
            </c:numRef>
          </c:cat>
          <c:val>
            <c:numRef>
              <c:f>Sheet2!$F$3:$F$10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739520"/>
        <c:axId val="75725056"/>
      </c:lineChart>
      <c:valAx>
        <c:axId val="7572505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739520"/>
        <c:crosses val="autoZero"/>
        <c:crossBetween val="between"/>
      </c:valAx>
      <c:catAx>
        <c:axId val="75739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756378189094553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725056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autoTitleDeleted val="1"/>
    <c:plotArea>
      <c:layout>
        <c:manualLayout>
          <c:xMode val="edge"/>
          <c:yMode val="edge"/>
          <c:x val="8.3166583291645821E-2"/>
          <c:y val="0.25736825015393483"/>
          <c:w val="0.69859929964982492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Sheet3!$D$3:$D$10</c:f>
              <c:numCache>
                <c:formatCode>General</c:formatCode>
                <c:ptCount val="8"/>
                <c:pt idx="0">
                  <c:v>33679</c:v>
                </c:pt>
                <c:pt idx="1">
                  <c:v>35473</c:v>
                </c:pt>
                <c:pt idx="2">
                  <c:v>37770</c:v>
                </c:pt>
                <c:pt idx="3">
                  <c:v>40746</c:v>
                </c:pt>
                <c:pt idx="4">
                  <c:v>44842</c:v>
                </c:pt>
                <c:pt idx="5">
                  <c:v>50826</c:v>
                </c:pt>
                <c:pt idx="6">
                  <c:v>60526</c:v>
                </c:pt>
                <c:pt idx="7">
                  <c:v>79265</c:v>
                </c:pt>
              </c:numCache>
            </c:numRef>
          </c:cat>
          <c:val>
            <c:numRef>
              <c:f>Sheet3!$E$3:$E$10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795456"/>
        <c:axId val="75793536"/>
      </c:lineChart>
      <c:valAx>
        <c:axId val="7579353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795456"/>
        <c:crosses val="autoZero"/>
        <c:crossBetween val="between"/>
      </c:valAx>
      <c:catAx>
        <c:axId val="75795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675070173975878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793536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title>
      <c:tx>
        <c:rich>
          <a:bodyPr/>
          <a:lstStyle/>
          <a:p>
            <a:pPr>
              <a:defRPr sz="1300" b="0"/>
            </a:pPr>
            <a:r>
              <a:rPr lang="en-IN" sz="2400" dirty="0" smtClean="0"/>
              <a:t>Eta = 0.3 Momentum Factor = 0.05</a:t>
            </a:r>
            <a:endParaRPr lang="en-IN" sz="2400" dirty="0"/>
          </a:p>
        </c:rich>
      </c:tx>
      <c:layout>
        <c:manualLayout>
          <c:xMode val="edge"/>
          <c:yMode val="edge"/>
          <c:x val="0.24216017691138636"/>
          <c:y val="3.5035099178952062E-2"/>
        </c:manualLayout>
      </c:layout>
      <c:overlay val="0"/>
    </c:title>
    <c:autoTitleDeleted val="0"/>
    <c:plotArea>
      <c:layout>
        <c:manualLayout>
          <c:xMode val="edge"/>
          <c:yMode val="edge"/>
          <c:x val="8.3166583291645821E-2"/>
          <c:y val="0.25736825015393483"/>
          <c:w val="0.69859929964982492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Sheet4!$D$12:$D$19</c:f>
              <c:numCache>
                <c:formatCode>General</c:formatCode>
                <c:ptCount val="8"/>
                <c:pt idx="0">
                  <c:v>27581</c:v>
                </c:pt>
                <c:pt idx="1">
                  <c:v>29187</c:v>
                </c:pt>
                <c:pt idx="2">
                  <c:v>31188</c:v>
                </c:pt>
                <c:pt idx="3">
                  <c:v>33789</c:v>
                </c:pt>
                <c:pt idx="4">
                  <c:v>37310</c:v>
                </c:pt>
                <c:pt idx="5">
                  <c:v>42406</c:v>
                </c:pt>
                <c:pt idx="6">
                  <c:v>50557</c:v>
                </c:pt>
                <c:pt idx="7">
                  <c:v>66068</c:v>
                </c:pt>
              </c:numCache>
            </c:numRef>
          </c:cat>
          <c:val>
            <c:numRef>
              <c:f>Sheet4!$E$12:$E$19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662080"/>
        <c:axId val="77660160"/>
      </c:lineChart>
      <c:valAx>
        <c:axId val="7766016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7662080"/>
        <c:crosses val="autoZero"/>
        <c:crossBetween val="between"/>
      </c:valAx>
      <c:catAx>
        <c:axId val="77662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675070173975878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7660160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title>
      <c:tx>
        <c:rich>
          <a:bodyPr/>
          <a:lstStyle/>
          <a:p>
            <a:pPr>
              <a:defRPr sz="1300" b="0"/>
            </a:pPr>
            <a:r>
              <a:rPr lang="en-IN" sz="1800" b="0" i="0" baseline="0" dirty="0" smtClean="0">
                <a:effectLst/>
              </a:rPr>
              <a:t>Eta = 0.3 Momentum Factor = 0.1</a:t>
            </a:r>
            <a:endParaRPr lang="en-IN" dirty="0">
              <a:effectLst/>
            </a:endParaRPr>
          </a:p>
        </c:rich>
      </c:tx>
      <c:layout>
        <c:manualLayout>
          <c:xMode val="edge"/>
          <c:yMode val="edge"/>
          <c:x val="0.36824662331165581"/>
          <c:y val="3.5035045859144902E-2"/>
        </c:manualLayout>
      </c:layout>
      <c:overlay val="0"/>
    </c:title>
    <c:autoTitleDeleted val="0"/>
    <c:plotArea>
      <c:layout>
        <c:manualLayout>
          <c:xMode val="edge"/>
          <c:yMode val="edge"/>
          <c:x val="8.3166583291645821E-2"/>
          <c:y val="0.25736825015393483"/>
          <c:w val="0.69859929964982492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Sheet5!$D$12:$D$19</c:f>
              <c:numCache>
                <c:formatCode>General</c:formatCode>
                <c:ptCount val="8"/>
                <c:pt idx="0">
                  <c:v>25538</c:v>
                </c:pt>
                <c:pt idx="1">
                  <c:v>26963</c:v>
                </c:pt>
                <c:pt idx="2">
                  <c:v>28768</c:v>
                </c:pt>
                <c:pt idx="3">
                  <c:v>31123</c:v>
                </c:pt>
                <c:pt idx="4">
                  <c:v>34354</c:v>
                </c:pt>
                <c:pt idx="5">
                  <c:v>39088</c:v>
                </c:pt>
                <c:pt idx="6">
                  <c:v>46759</c:v>
                </c:pt>
                <c:pt idx="7">
                  <c:v>61584</c:v>
                </c:pt>
              </c:numCache>
            </c:numRef>
          </c:cat>
          <c:val>
            <c:numRef>
              <c:f>Sheet5!$E$12:$E$19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710080"/>
        <c:axId val="77679232"/>
      </c:lineChart>
      <c:valAx>
        <c:axId val="7767923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7710080"/>
        <c:crosses val="autoZero"/>
        <c:crossBetween val="between"/>
      </c:valAx>
      <c:catAx>
        <c:axId val="77710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675070173975878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7679232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title>
      <c:tx>
        <c:rich>
          <a:bodyPr/>
          <a:lstStyle/>
          <a:p>
            <a:pPr>
              <a:defRPr sz="1300" b="0"/>
            </a:pPr>
            <a:r>
              <a:rPr lang="en-IN" sz="1800" b="0" i="0" baseline="0" dirty="0" smtClean="0">
                <a:effectLst/>
              </a:rPr>
              <a:t>Eta = 0.3 Momentum Factor = 1</a:t>
            </a:r>
            <a:endParaRPr lang="en-IN" dirty="0">
              <a:effectLst/>
            </a:endParaRPr>
          </a:p>
        </c:rich>
      </c:tx>
      <c:layout>
        <c:manualLayout>
          <c:xMode val="edge"/>
          <c:yMode val="edge"/>
          <c:x val="0.36824662331165581"/>
          <c:y val="3.5035045859144902E-2"/>
        </c:manualLayout>
      </c:layout>
      <c:overlay val="0"/>
    </c:title>
    <c:autoTitleDeleted val="0"/>
    <c:plotArea>
      <c:layout>
        <c:manualLayout>
          <c:xMode val="edge"/>
          <c:yMode val="edge"/>
          <c:x val="8.3166583291645821E-2"/>
          <c:y val="0.25736825015393483"/>
          <c:w val="0.69859929964982492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Sheet6!$D$12:$D$19</c:f>
              <c:numCache>
                <c:formatCode>General</c:formatCode>
                <c:ptCount val="8"/>
                <c:pt idx="0">
                  <c:v>13953</c:v>
                </c:pt>
                <c:pt idx="1">
                  <c:v>14737</c:v>
                </c:pt>
                <c:pt idx="2">
                  <c:v>15728</c:v>
                </c:pt>
                <c:pt idx="3">
                  <c:v>17025</c:v>
                </c:pt>
                <c:pt idx="4">
                  <c:v>18801</c:v>
                </c:pt>
                <c:pt idx="5">
                  <c:v>21406</c:v>
                </c:pt>
                <c:pt idx="6">
                  <c:v>25629</c:v>
                </c:pt>
                <c:pt idx="7">
                  <c:v>33789</c:v>
                </c:pt>
              </c:numCache>
            </c:numRef>
          </c:cat>
          <c:val>
            <c:numRef>
              <c:f>Sheet6!$E$12:$E$19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742464"/>
        <c:axId val="77732096"/>
      </c:lineChart>
      <c:valAx>
        <c:axId val="7773209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7742464"/>
        <c:crosses val="autoZero"/>
        <c:crossBetween val="between"/>
      </c:valAx>
      <c:catAx>
        <c:axId val="77742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675070173975878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7732096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 sz="1300" b="0"/>
            </a:pPr>
            <a:r>
              <a:rPr lang="en-IN" sz="1800" b="0" i="0" baseline="0" dirty="0" smtClean="0">
                <a:effectLst/>
              </a:rPr>
              <a:t>Eta=0.3 Momentum Factor=0.05</a:t>
            </a:r>
            <a:endParaRPr lang="en-IN" dirty="0">
              <a:effectLst/>
            </a:endParaRPr>
          </a:p>
        </c:rich>
      </c:tx>
      <c:layout>
        <c:manualLayout>
          <c:xMode val="edge"/>
          <c:yMode val="edge"/>
          <c:x val="0.1089902736218733"/>
          <c:y val="0.11456280281397829"/>
        </c:manualLayout>
      </c:layout>
      <c:overlay val="0"/>
    </c:title>
    <c:autoTitleDeleted val="0"/>
    <c:plotArea>
      <c:layout>
        <c:manualLayout>
          <c:xMode val="edge"/>
          <c:yMode val="edge"/>
          <c:x val="8.3166583291645821E-2"/>
          <c:y val="0.25736825015393483"/>
          <c:w val="0.69691078177977883"/>
          <c:h val="0.61361349423914469"/>
        </c:manualLayout>
      </c:layout>
      <c:lineChart>
        <c:grouping val="standard"/>
        <c:varyColors val="0"/>
        <c:ser>
          <c:idx val="1"/>
          <c:order val="1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Sheet1!$F$12:$F$19</c:f>
              <c:numCache>
                <c:formatCode>General</c:formatCode>
                <c:ptCount val="8"/>
                <c:pt idx="0">
                  <c:v>65389</c:v>
                </c:pt>
                <c:pt idx="1">
                  <c:v>68815</c:v>
                </c:pt>
                <c:pt idx="2">
                  <c:v>73193</c:v>
                </c:pt>
                <c:pt idx="3">
                  <c:v>78863</c:v>
                </c:pt>
                <c:pt idx="4">
                  <c:v>86665</c:v>
                </c:pt>
                <c:pt idx="5">
                  <c:v>98057</c:v>
                </c:pt>
                <c:pt idx="6">
                  <c:v>116489</c:v>
                </c:pt>
                <c:pt idx="7">
                  <c:v>152009</c:v>
                </c:pt>
              </c:numCache>
            </c:numRef>
          </c:cat>
          <c:val>
            <c:numRef>
              <c:f>Sheet1!$G$12:$G$19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Sheet1!$F$12:$F$19</c:f>
              <c:numCache>
                <c:formatCode>General</c:formatCode>
                <c:ptCount val="8"/>
                <c:pt idx="0">
                  <c:v>65389</c:v>
                </c:pt>
                <c:pt idx="1">
                  <c:v>68815</c:v>
                </c:pt>
                <c:pt idx="2">
                  <c:v>73193</c:v>
                </c:pt>
                <c:pt idx="3">
                  <c:v>78863</c:v>
                </c:pt>
                <c:pt idx="4">
                  <c:v>86665</c:v>
                </c:pt>
                <c:pt idx="5">
                  <c:v>98057</c:v>
                </c:pt>
                <c:pt idx="6">
                  <c:v>116489</c:v>
                </c:pt>
                <c:pt idx="7">
                  <c:v>152009</c:v>
                </c:pt>
              </c:numCache>
            </c:numRef>
          </c:cat>
          <c:val>
            <c:numRef>
              <c:f>Sheet1!$G$12:$G$19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368704"/>
        <c:axId val="75366784"/>
      </c:lineChart>
      <c:valAx>
        <c:axId val="7536678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368704"/>
        <c:crosses val="autoZero"/>
        <c:crossBetween val="between"/>
      </c:valAx>
      <c:catAx>
        <c:axId val="75368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587543771885945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366784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title>
      <c:tx>
        <c:rich>
          <a:bodyPr/>
          <a:lstStyle/>
          <a:p>
            <a:pPr>
              <a:defRPr sz="1300" b="0"/>
            </a:pPr>
            <a:r>
              <a:rPr lang="en-IN" sz="1800" b="0" i="0" baseline="0" dirty="0" smtClean="0">
                <a:effectLst/>
              </a:rPr>
              <a:t>Eta=0.5 Momentum Factor=0.05</a:t>
            </a:r>
            <a:endParaRPr lang="en-IN" dirty="0">
              <a:effectLst/>
            </a:endParaRPr>
          </a:p>
        </c:rich>
      </c:tx>
      <c:layout>
        <c:manualLayout>
          <c:xMode val="edge"/>
          <c:yMode val="edge"/>
          <c:x val="0.11516015359191213"/>
          <c:y val="0.11640992204310995"/>
        </c:manualLayout>
      </c:layout>
      <c:overlay val="0"/>
    </c:title>
    <c:autoTitleDeleted val="0"/>
    <c:plotArea>
      <c:layout>
        <c:manualLayout>
          <c:xMode val="edge"/>
          <c:yMode val="edge"/>
          <c:x val="8.3166583291645821E-2"/>
          <c:y val="0.25736825015393483"/>
          <c:w val="0.69691078177977883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Sheet1!$F$39:$F$46</c:f>
              <c:numCache>
                <c:formatCode>General</c:formatCode>
                <c:ptCount val="8"/>
                <c:pt idx="0">
                  <c:v>110493</c:v>
                </c:pt>
                <c:pt idx="1">
                  <c:v>111101</c:v>
                </c:pt>
                <c:pt idx="2">
                  <c:v>111869</c:v>
                </c:pt>
                <c:pt idx="3">
                  <c:v>112863</c:v>
                </c:pt>
                <c:pt idx="4">
                  <c:v>114239</c:v>
                </c:pt>
                <c:pt idx="5">
                  <c:v>116255</c:v>
                </c:pt>
                <c:pt idx="6">
                  <c:v>119519</c:v>
                </c:pt>
                <c:pt idx="7">
                  <c:v>125899</c:v>
                </c:pt>
              </c:numCache>
            </c:numRef>
          </c:cat>
          <c:val>
            <c:numRef>
              <c:f>Sheet1!$G$39:$G$46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404416"/>
        <c:axId val="75398144"/>
      </c:lineChart>
      <c:valAx>
        <c:axId val="7539814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404416"/>
        <c:crosses val="autoZero"/>
        <c:crossBetween val="between"/>
      </c:valAx>
      <c:catAx>
        <c:axId val="75404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587543771885945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398144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xMode val="edge"/>
          <c:yMode val="edge"/>
          <c:x val="8.3166583291645821E-2"/>
          <c:y val="0.25736825015393483"/>
          <c:w val="0.69691078177977883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Sheet1!$F$30:$F$37</c:f>
              <c:numCache>
                <c:formatCode>General</c:formatCode>
                <c:ptCount val="8"/>
                <c:pt idx="0">
                  <c:v>59807</c:v>
                </c:pt>
                <c:pt idx="1">
                  <c:v>60573</c:v>
                </c:pt>
                <c:pt idx="2">
                  <c:v>61515</c:v>
                </c:pt>
                <c:pt idx="3">
                  <c:v>62763</c:v>
                </c:pt>
                <c:pt idx="4">
                  <c:v>64467</c:v>
                </c:pt>
                <c:pt idx="5">
                  <c:v>66975</c:v>
                </c:pt>
                <c:pt idx="6">
                  <c:v>71131</c:v>
                </c:pt>
                <c:pt idx="7">
                  <c:v>79355</c:v>
                </c:pt>
              </c:numCache>
            </c:numRef>
          </c:cat>
          <c:val>
            <c:numRef>
              <c:f>Sheet1!$G$30:$G$37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448320"/>
        <c:axId val="75425664"/>
      </c:lineChart>
      <c:valAx>
        <c:axId val="7542566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448320"/>
        <c:crosses val="autoZero"/>
        <c:crossBetween val="between"/>
      </c:valAx>
      <c:catAx>
        <c:axId val="75448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587543771885945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425664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autoTitleDeleted val="1"/>
    <c:plotArea>
      <c:layout>
        <c:manualLayout>
          <c:xMode val="edge"/>
          <c:yMode val="edge"/>
          <c:x val="8.3166583291645821E-2"/>
          <c:y val="0.25736825015393483"/>
          <c:w val="0.69859929964982492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Sheet4!$D$3:$D$10</c:f>
              <c:numCache>
                <c:formatCode>General</c:formatCode>
                <c:ptCount val="8"/>
                <c:pt idx="0">
                  <c:v>71436</c:v>
                </c:pt>
                <c:pt idx="1">
                  <c:v>75176</c:v>
                </c:pt>
                <c:pt idx="2">
                  <c:v>79861</c:v>
                </c:pt>
                <c:pt idx="3">
                  <c:v>85944</c:v>
                </c:pt>
                <c:pt idx="4">
                  <c:v>94210</c:v>
                </c:pt>
                <c:pt idx="5">
                  <c:v>106198</c:v>
                </c:pt>
                <c:pt idx="6">
                  <c:v>125424</c:v>
                </c:pt>
                <c:pt idx="7">
                  <c:v>162114</c:v>
                </c:pt>
              </c:numCache>
            </c:numRef>
          </c:cat>
          <c:val>
            <c:numRef>
              <c:f>Sheet4!$E$3:$E$10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496064"/>
        <c:axId val="75494144"/>
      </c:lineChart>
      <c:valAx>
        <c:axId val="7549414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496064"/>
        <c:crosses val="autoZero"/>
        <c:crossBetween val="between"/>
      </c:valAx>
      <c:catAx>
        <c:axId val="75496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675070173975878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494144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autoTitleDeleted val="1"/>
    <c:plotArea>
      <c:layout>
        <c:manualLayout>
          <c:xMode val="edge"/>
          <c:yMode val="edge"/>
          <c:x val="8.3166583291645821E-2"/>
          <c:y val="0.25736825015393483"/>
          <c:w val="0.69859929964982492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Sheet4!$D$12:$D$19</c:f>
              <c:numCache>
                <c:formatCode>General</c:formatCode>
                <c:ptCount val="8"/>
                <c:pt idx="0">
                  <c:v>27581</c:v>
                </c:pt>
                <c:pt idx="1">
                  <c:v>29187</c:v>
                </c:pt>
                <c:pt idx="2">
                  <c:v>31188</c:v>
                </c:pt>
                <c:pt idx="3">
                  <c:v>33789</c:v>
                </c:pt>
                <c:pt idx="4">
                  <c:v>37310</c:v>
                </c:pt>
                <c:pt idx="5">
                  <c:v>42406</c:v>
                </c:pt>
                <c:pt idx="6">
                  <c:v>50557</c:v>
                </c:pt>
                <c:pt idx="7">
                  <c:v>66068</c:v>
                </c:pt>
              </c:numCache>
            </c:numRef>
          </c:cat>
          <c:val>
            <c:numRef>
              <c:f>Sheet4!$E$12:$E$19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71744"/>
        <c:axId val="75869568"/>
      </c:lineChart>
      <c:valAx>
        <c:axId val="7586956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871744"/>
        <c:crosses val="autoZero"/>
        <c:crossBetween val="between"/>
      </c:valAx>
      <c:catAx>
        <c:axId val="75871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675070173975878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869568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autoTitleDeleted val="1"/>
    <c:plotArea>
      <c:layout>
        <c:manualLayout>
          <c:xMode val="edge"/>
          <c:yMode val="edge"/>
          <c:x val="8.3166583291645821E-2"/>
          <c:y val="0.25736825015393483"/>
          <c:w val="0.69859929964982492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Sheet4!$D$21:$D$28</c:f>
              <c:numCache>
                <c:formatCode>General</c:formatCode>
                <c:ptCount val="8"/>
                <c:pt idx="0">
                  <c:v>15869</c:v>
                </c:pt>
                <c:pt idx="1">
                  <c:v>16765</c:v>
                </c:pt>
                <c:pt idx="2">
                  <c:v>17891</c:v>
                </c:pt>
                <c:pt idx="3">
                  <c:v>19373</c:v>
                </c:pt>
                <c:pt idx="4">
                  <c:v>21405</c:v>
                </c:pt>
                <c:pt idx="5">
                  <c:v>24375</c:v>
                </c:pt>
                <c:pt idx="6">
                  <c:v>29197</c:v>
                </c:pt>
                <c:pt idx="7">
                  <c:v>38516</c:v>
                </c:pt>
              </c:numCache>
            </c:numRef>
          </c:cat>
          <c:val>
            <c:numRef>
              <c:f>Sheet4!$E$21:$E$28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911552"/>
        <c:axId val="75884800"/>
      </c:lineChart>
      <c:valAx>
        <c:axId val="7588480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911552"/>
        <c:crosses val="autoZero"/>
        <c:crossBetween val="between"/>
      </c:valAx>
      <c:catAx>
        <c:axId val="75911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675070173975878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884800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autoTitleDeleted val="1"/>
    <c:plotArea>
      <c:layout>
        <c:manualLayout>
          <c:xMode val="edge"/>
          <c:yMode val="edge"/>
          <c:x val="8.3166583291645821E-2"/>
          <c:y val="0.25736825015393483"/>
          <c:w val="0.69859929964982492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Sheet4!$D$30:$D$37</c:f>
              <c:numCache>
                <c:formatCode>General</c:formatCode>
                <c:ptCount val="8"/>
                <c:pt idx="0">
                  <c:v>11267</c:v>
                </c:pt>
                <c:pt idx="1">
                  <c:v>11907</c:v>
                </c:pt>
                <c:pt idx="2">
                  <c:v>12711</c:v>
                </c:pt>
                <c:pt idx="3">
                  <c:v>13767</c:v>
                </c:pt>
                <c:pt idx="4">
                  <c:v>15213</c:v>
                </c:pt>
                <c:pt idx="5">
                  <c:v>17335</c:v>
                </c:pt>
                <c:pt idx="6">
                  <c:v>20780</c:v>
                </c:pt>
                <c:pt idx="7">
                  <c:v>27436</c:v>
                </c:pt>
              </c:numCache>
            </c:numRef>
          </c:cat>
          <c:val>
            <c:numRef>
              <c:f>Sheet4!$E$30:$E$37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938816"/>
        <c:axId val="75936896"/>
      </c:lineChart>
      <c:valAx>
        <c:axId val="7593689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938816"/>
        <c:crosses val="autoZero"/>
        <c:crossBetween val="between"/>
      </c:valAx>
      <c:catAx>
        <c:axId val="75938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675070173975878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936896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autoTitleDeleted val="1"/>
    <c:plotArea>
      <c:layout>
        <c:manualLayout>
          <c:xMode val="edge"/>
          <c:yMode val="edge"/>
          <c:x val="8.3166583291645821E-2"/>
          <c:y val="0.25736825015393483"/>
          <c:w val="0.69859929964982492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Sheet4!$D$39:$D$46</c:f>
              <c:numCache>
                <c:formatCode>General</c:formatCode>
                <c:ptCount val="8"/>
                <c:pt idx="0">
                  <c:v>8752</c:v>
                </c:pt>
                <c:pt idx="1">
                  <c:v>9245</c:v>
                </c:pt>
                <c:pt idx="2">
                  <c:v>9872</c:v>
                </c:pt>
                <c:pt idx="3">
                  <c:v>10691</c:v>
                </c:pt>
                <c:pt idx="4">
                  <c:v>11815</c:v>
                </c:pt>
                <c:pt idx="5">
                  <c:v>13460</c:v>
                </c:pt>
                <c:pt idx="6">
                  <c:v>16135</c:v>
                </c:pt>
                <c:pt idx="7">
                  <c:v>21313</c:v>
                </c:pt>
              </c:numCache>
            </c:numRef>
          </c:cat>
          <c:val>
            <c:numRef>
              <c:f>Sheet4!$E$39:$E$46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650944"/>
        <c:axId val="75649024"/>
      </c:lineChart>
      <c:valAx>
        <c:axId val="7564902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650944"/>
        <c:crosses val="autoZero"/>
        <c:crossBetween val="between"/>
      </c:valAx>
      <c:catAx>
        <c:axId val="75650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675070173975878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75649024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C859B-8581-4A16-BD20-C444814D0B02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AAFEE-123E-4346-91EE-87FB9912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7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AAFEE-123E-4346-91EE-87FB9912753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47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8089-8CE0-4EED-B1FE-EA541F4F09DF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072-9DF2-49EF-9FDD-F86B771FC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13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8089-8CE0-4EED-B1FE-EA541F4F09DF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072-9DF2-49EF-9FDD-F86B771FC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77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8089-8CE0-4EED-B1FE-EA541F4F09DF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072-9DF2-49EF-9FDD-F86B771FC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8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8089-8CE0-4EED-B1FE-EA541F4F09DF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072-9DF2-49EF-9FDD-F86B771FC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8089-8CE0-4EED-B1FE-EA541F4F09DF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072-9DF2-49EF-9FDD-F86B771FC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75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8089-8CE0-4EED-B1FE-EA541F4F09DF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072-9DF2-49EF-9FDD-F86B771FC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0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8089-8CE0-4EED-B1FE-EA541F4F09DF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072-9DF2-49EF-9FDD-F86B771FC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83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8089-8CE0-4EED-B1FE-EA541F4F09DF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072-9DF2-49EF-9FDD-F86B771FC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84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8089-8CE0-4EED-B1FE-EA541F4F09DF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072-9DF2-49EF-9FDD-F86B771FC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23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8089-8CE0-4EED-B1FE-EA541F4F09DF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072-9DF2-49EF-9FDD-F86B771FC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57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8089-8CE0-4EED-B1FE-EA541F4F09DF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072-9DF2-49EF-9FDD-F86B771FC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84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C8089-8CE0-4EED-B1FE-EA541F4F09DF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1072-9DF2-49EF-9FDD-F86B771FC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78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Back Propagation on Feed Forward Neural Networks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Report and Observations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5301208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Sahil</a:t>
            </a:r>
            <a:r>
              <a:rPr lang="en-IN" dirty="0" smtClean="0"/>
              <a:t> Jindal	110020043</a:t>
            </a:r>
          </a:p>
          <a:p>
            <a:r>
              <a:rPr lang="en-IN" dirty="0" err="1" smtClean="0"/>
              <a:t>Rohan</a:t>
            </a:r>
            <a:r>
              <a:rPr lang="en-IN" dirty="0" smtClean="0"/>
              <a:t> </a:t>
            </a:r>
            <a:r>
              <a:rPr lang="en-IN" dirty="0" err="1" smtClean="0"/>
              <a:t>Gyani</a:t>
            </a:r>
            <a:r>
              <a:rPr lang="en-IN" dirty="0" smtClean="0"/>
              <a:t>	110040001</a:t>
            </a:r>
          </a:p>
          <a:p>
            <a:r>
              <a:rPr lang="en-IN" dirty="0" err="1" smtClean="0"/>
              <a:t>Abhishek</a:t>
            </a:r>
            <a:r>
              <a:rPr lang="en-IN" dirty="0" smtClean="0"/>
              <a:t> Gupta	110040067</a:t>
            </a:r>
          </a:p>
          <a:p>
            <a:r>
              <a:rPr lang="en-IN" dirty="0" err="1" smtClean="0"/>
              <a:t>Mridul</a:t>
            </a:r>
            <a:r>
              <a:rPr lang="en-IN" dirty="0" smtClean="0"/>
              <a:t> Ravi Jain	110040083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680017" y="530120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     Group 12: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692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8690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89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89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89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89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89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89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89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89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527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037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5184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037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037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037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037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037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037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037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037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037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037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69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037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037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037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037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037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037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037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037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2349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12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9710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12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12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12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12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12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12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12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12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12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12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79444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12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12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12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12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12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12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12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12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394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394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0437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394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394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394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394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394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394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394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394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394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394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5759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394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394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394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394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394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394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394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394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Effect of Momentum Factor (Parity)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63888" y="1661414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3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 smtClean="0"/>
              <a:t>Eta=0.3 </a:t>
            </a:r>
            <a:r>
              <a:rPr lang="en-IN" sz="2000" dirty="0"/>
              <a:t>Momentum Factor=0.05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657155"/>
              </p:ext>
            </p:extLst>
          </p:nvPr>
        </p:nvGraphicFramePr>
        <p:xfrm>
          <a:off x="0" y="908720"/>
          <a:ext cx="9036496" cy="583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958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Effect of Momentum Factor (Parity)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63888" y="1661414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3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 smtClean="0"/>
              <a:t>Eta=0.3 </a:t>
            </a:r>
            <a:r>
              <a:rPr lang="en-IN" sz="2000" dirty="0"/>
              <a:t>Momentum </a:t>
            </a:r>
            <a:r>
              <a:rPr lang="en-IN" sz="2000" dirty="0" smtClean="0"/>
              <a:t>Factor=0.1</a:t>
            </a:r>
            <a:endParaRPr lang="en-IN" sz="20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538706"/>
              </p:ext>
            </p:extLst>
          </p:nvPr>
        </p:nvGraphicFramePr>
        <p:xfrm>
          <a:off x="0" y="836712"/>
          <a:ext cx="9144000" cy="602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29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4662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(Parity)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63888" y="1661414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3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 smtClean="0"/>
              <a:t>Eta=0.3 </a:t>
            </a:r>
            <a:r>
              <a:rPr lang="en-IN" sz="2000" dirty="0"/>
              <a:t>Momentum </a:t>
            </a:r>
            <a:r>
              <a:rPr lang="en-IN" sz="2000" dirty="0" smtClean="0"/>
              <a:t>Factor=1</a:t>
            </a:r>
            <a:endParaRPr lang="en-IN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420913"/>
              </p:ext>
            </p:extLst>
          </p:nvPr>
        </p:nvGraphicFramePr>
        <p:xfrm>
          <a:off x="0" y="908720"/>
          <a:ext cx="9144000" cy="594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80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Momentum Factor(Palindrome)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473274"/>
              </p:ext>
            </p:extLst>
          </p:nvPr>
        </p:nvGraphicFramePr>
        <p:xfrm>
          <a:off x="179512" y="1052736"/>
          <a:ext cx="8964488" cy="580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61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Momentum Factor(Palindrome)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489009"/>
              </p:ext>
            </p:extLst>
          </p:nvPr>
        </p:nvGraphicFramePr>
        <p:xfrm>
          <a:off x="107504" y="1124744"/>
          <a:ext cx="9036496" cy="573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10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Momentum Factor(Palindrome)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374617"/>
              </p:ext>
            </p:extLst>
          </p:nvPr>
        </p:nvGraphicFramePr>
        <p:xfrm>
          <a:off x="0" y="764704"/>
          <a:ext cx="9144000" cy="6093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925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Effect of Momentum Factor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We observed </a:t>
            </a:r>
            <a:r>
              <a:rPr lang="en-IN" dirty="0"/>
              <a:t>the effect of increasing the momentum </a:t>
            </a:r>
            <a:r>
              <a:rPr lang="en-IN" dirty="0" smtClean="0"/>
              <a:t>too from close to 0 (0. 001) </a:t>
            </a:r>
            <a:r>
              <a:rPr lang="en-IN" dirty="0"/>
              <a:t>to close to </a:t>
            </a:r>
            <a:r>
              <a:rPr lang="en-IN" dirty="0" smtClean="0"/>
              <a:t>1(1.05) in steps of 0.05</a:t>
            </a:r>
          </a:p>
          <a:p>
            <a:r>
              <a:rPr lang="en-IN" dirty="0" smtClean="0"/>
              <a:t>In general, as the momentum factor increased the no of iterations required to converge to a solution also decreased.</a:t>
            </a:r>
          </a:p>
          <a:p>
            <a:r>
              <a:rPr lang="en-IN" dirty="0" smtClean="0"/>
              <a:t>We also observed that as the momentum factor increases, iteration-to-iteration </a:t>
            </a:r>
            <a:r>
              <a:rPr lang="en-IN" dirty="0"/>
              <a:t>variation in </a:t>
            </a:r>
            <a:r>
              <a:rPr lang="en-IN" dirty="0" smtClean="0"/>
              <a:t>error </a:t>
            </a:r>
            <a:r>
              <a:rPr lang="en-IN" dirty="0"/>
              <a:t>was greatly </a:t>
            </a:r>
            <a:r>
              <a:rPr lang="en-IN" dirty="0" smtClean="0"/>
              <a:t>increased.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2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Functionality of Hidden Layer Neurons</a:t>
            </a:r>
            <a:br>
              <a:rPr lang="en-IN" dirty="0" smtClean="0"/>
            </a:br>
            <a:r>
              <a:rPr lang="en-IN" sz="3600" b="1" dirty="0" smtClean="0"/>
              <a:t>2-Input XOR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4149080"/>
            <a:ext cx="8640960" cy="1977083"/>
          </a:xfrm>
        </p:spPr>
        <p:txBody>
          <a:bodyPr>
            <a:normAutofit/>
          </a:bodyPr>
          <a:lstStyle/>
          <a:p>
            <a:r>
              <a:rPr lang="en-IN" sz="2700" dirty="0" smtClean="0"/>
              <a:t>HiddenLayerOp1 = Input1   OR   Input2</a:t>
            </a:r>
          </a:p>
          <a:p>
            <a:r>
              <a:rPr lang="en-IN" sz="2700" dirty="0" smtClean="0"/>
              <a:t>HiddenLayerOp2 = Input1  AND  Input2</a:t>
            </a:r>
          </a:p>
          <a:p>
            <a:r>
              <a:rPr lang="en-IN" sz="2700" dirty="0" smtClean="0"/>
              <a:t>Output = HiddenLayerOp1 </a:t>
            </a:r>
            <a:r>
              <a:rPr lang="en-IN" sz="2700" dirty="0"/>
              <a:t>AND ( NOT </a:t>
            </a:r>
            <a:r>
              <a:rPr lang="en-IN" sz="2700" dirty="0" smtClean="0"/>
              <a:t>(HiddenLayerOp2))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7558284"/>
              </p:ext>
            </p:extLst>
          </p:nvPr>
        </p:nvGraphicFramePr>
        <p:xfrm>
          <a:off x="539551" y="1625600"/>
          <a:ext cx="814724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02"/>
                <a:gridCol w="1089752"/>
                <a:gridCol w="2034203"/>
                <a:gridCol w="2231442"/>
                <a:gridCol w="1629450"/>
              </a:tblGrid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Output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4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Functionality of Hidden Layer Neurons</a:t>
            </a:r>
            <a:br>
              <a:rPr lang="en-IN" dirty="0"/>
            </a:br>
            <a:r>
              <a:rPr lang="en-IN" sz="3600" b="1" dirty="0"/>
              <a:t>2-Input XOR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915816" y="3356992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5220072" y="3333475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915816" y="515719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220072" y="515719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067944" y="2132856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>
            <a:endCxn id="8" idx="2"/>
          </p:cNvCxnSpPr>
          <p:nvPr/>
        </p:nvCxnSpPr>
        <p:spPr>
          <a:xfrm flipV="1">
            <a:off x="3491880" y="2780928"/>
            <a:ext cx="100811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2"/>
            <a:endCxn id="5" idx="0"/>
          </p:cNvCxnSpPr>
          <p:nvPr/>
        </p:nvCxnSpPr>
        <p:spPr>
          <a:xfrm>
            <a:off x="4499992" y="2780928"/>
            <a:ext cx="1152128" cy="552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4" idx="4"/>
          </p:cNvCxnSpPr>
          <p:nvPr/>
        </p:nvCxnSpPr>
        <p:spPr>
          <a:xfrm flipV="1">
            <a:off x="3347864" y="407707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4"/>
          </p:cNvCxnSpPr>
          <p:nvPr/>
        </p:nvCxnSpPr>
        <p:spPr>
          <a:xfrm flipV="1">
            <a:off x="3347864" y="4053555"/>
            <a:ext cx="2304256" cy="1103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7" idx="0"/>
          </p:cNvCxnSpPr>
          <p:nvPr/>
        </p:nvCxnSpPr>
        <p:spPr>
          <a:xfrm>
            <a:off x="5652120" y="407707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47864" y="4053555"/>
            <a:ext cx="2376264" cy="1103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19672" y="3429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X1 + X2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300192" y="34290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X1.X2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131840" y="53012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X1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220072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X2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3131840" y="16288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(X1 + X2) . (X1.X2)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211960" y="170080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6056" y="16288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= X1.X2 + X2.X1</a:t>
            </a:r>
            <a:endParaRPr lang="en-IN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652120" y="170080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72200" y="170080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Functionality of Hidden Layer Neurons</a:t>
            </a:r>
            <a:br>
              <a:rPr lang="en-IN" dirty="0" smtClean="0"/>
            </a:br>
            <a:r>
              <a:rPr lang="en-IN" sz="3600" b="1" dirty="0"/>
              <a:t>3</a:t>
            </a:r>
            <a:r>
              <a:rPr lang="en-IN" sz="3600" b="1" dirty="0" smtClean="0"/>
              <a:t>-Input Palindrome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5013176"/>
            <a:ext cx="8496944" cy="158417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HiddenLayerOp1: NOT(Input1</a:t>
            </a:r>
            <a:r>
              <a:rPr lang="en-IN" sz="2400" dirty="0"/>
              <a:t>) OR </a:t>
            </a:r>
            <a:r>
              <a:rPr lang="en-IN" sz="2400" dirty="0" smtClean="0"/>
              <a:t>NOT(Input3)</a:t>
            </a:r>
          </a:p>
          <a:p>
            <a:r>
              <a:rPr lang="en-IN" sz="2400" dirty="0" smtClean="0"/>
              <a:t>HiddenLayerOp2 </a:t>
            </a:r>
            <a:r>
              <a:rPr lang="en-IN" sz="2400" dirty="0"/>
              <a:t>: </a:t>
            </a:r>
            <a:r>
              <a:rPr lang="en-IN" sz="2400" dirty="0" smtClean="0"/>
              <a:t>NOT(Input1</a:t>
            </a:r>
            <a:r>
              <a:rPr lang="en-IN" sz="2400" dirty="0"/>
              <a:t>) AND </a:t>
            </a:r>
            <a:r>
              <a:rPr lang="en-IN" sz="2400" dirty="0" smtClean="0"/>
              <a:t>NOT(Input3)</a:t>
            </a:r>
          </a:p>
          <a:p>
            <a:r>
              <a:rPr lang="en-IN" sz="2400" dirty="0" smtClean="0"/>
              <a:t>Output = NOT(HiddenLayerOp1) </a:t>
            </a:r>
            <a:r>
              <a:rPr lang="en-IN" sz="2400" dirty="0"/>
              <a:t>OR </a:t>
            </a:r>
            <a:r>
              <a:rPr lang="en-IN" sz="2400" dirty="0" smtClean="0"/>
              <a:t>HiddenLayerOp1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3957778"/>
              </p:ext>
            </p:extLst>
          </p:nvPr>
        </p:nvGraphicFramePr>
        <p:xfrm>
          <a:off x="539551" y="1625600"/>
          <a:ext cx="814725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66"/>
                <a:gridCol w="961187"/>
                <a:gridCol w="961187"/>
                <a:gridCol w="1876897"/>
                <a:gridCol w="1885501"/>
                <a:gridCol w="1437213"/>
              </a:tblGrid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Output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5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Functionality of Hidden Layer Neurons</a:t>
            </a:r>
            <a:br>
              <a:rPr lang="en-IN" dirty="0"/>
            </a:br>
            <a:r>
              <a:rPr lang="en-IN" sz="3600" b="1" dirty="0"/>
              <a:t>3-Input Palindrome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2843808" y="3356992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5148064" y="3333475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691680" y="515719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3995936" y="515719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995936" y="2132856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endCxn id="25" idx="2"/>
          </p:cNvCxnSpPr>
          <p:nvPr/>
        </p:nvCxnSpPr>
        <p:spPr>
          <a:xfrm flipV="1">
            <a:off x="3419872" y="2780928"/>
            <a:ext cx="100811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2"/>
            <a:endCxn id="22" idx="0"/>
          </p:cNvCxnSpPr>
          <p:nvPr/>
        </p:nvCxnSpPr>
        <p:spPr>
          <a:xfrm>
            <a:off x="4427984" y="2780928"/>
            <a:ext cx="1152128" cy="552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47664" y="3429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X1 + X3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6228184" y="34290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X1.X3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907704" y="53012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X1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3995936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X2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3059832" y="16288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(X1 + X3) + (X1.X3)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6444208" y="515719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2" name="Straight Connector 41"/>
          <p:cNvCxnSpPr>
            <a:stCxn id="23" idx="0"/>
            <a:endCxn id="21" idx="4"/>
          </p:cNvCxnSpPr>
          <p:nvPr/>
        </p:nvCxnSpPr>
        <p:spPr>
          <a:xfrm flipV="1">
            <a:off x="2123728" y="4077072"/>
            <a:ext cx="115212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4" idx="0"/>
            <a:endCxn id="21" idx="4"/>
          </p:cNvCxnSpPr>
          <p:nvPr/>
        </p:nvCxnSpPr>
        <p:spPr>
          <a:xfrm flipH="1" flipV="1">
            <a:off x="3275856" y="4077072"/>
            <a:ext cx="115212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4" idx="0"/>
            <a:endCxn id="22" idx="4"/>
          </p:cNvCxnSpPr>
          <p:nvPr/>
        </p:nvCxnSpPr>
        <p:spPr>
          <a:xfrm flipV="1">
            <a:off x="4427984" y="4053555"/>
            <a:ext cx="1152128" cy="1103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0"/>
            <a:endCxn id="22" idx="4"/>
          </p:cNvCxnSpPr>
          <p:nvPr/>
        </p:nvCxnSpPr>
        <p:spPr>
          <a:xfrm flipH="1" flipV="1">
            <a:off x="5580112" y="4053555"/>
            <a:ext cx="1296144" cy="1103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3" idx="0"/>
            <a:endCxn id="22" idx="4"/>
          </p:cNvCxnSpPr>
          <p:nvPr/>
        </p:nvCxnSpPr>
        <p:spPr>
          <a:xfrm flipV="1">
            <a:off x="2123728" y="4053555"/>
            <a:ext cx="3456384" cy="1103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0" idx="0"/>
            <a:endCxn id="21" idx="4"/>
          </p:cNvCxnSpPr>
          <p:nvPr/>
        </p:nvCxnSpPr>
        <p:spPr>
          <a:xfrm flipH="1" flipV="1">
            <a:off x="3275856" y="4077072"/>
            <a:ext cx="360040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588224" y="53012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979712" y="350100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11760" y="350100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00192" y="350100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588224" y="350100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72000" y="170080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211960" y="170080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203848" y="170080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635896" y="170080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203848" y="162880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602128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Palindrome, the X2 should not matter. Interestingly, X2 is not even taken into consideration in hidden layer.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3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Functionality of Hidden Layer Neurons</a:t>
            </a:r>
            <a:br>
              <a:rPr lang="en-IN" dirty="0" smtClean="0"/>
            </a:br>
            <a:r>
              <a:rPr lang="en-IN" sz="3600" b="1" dirty="0"/>
              <a:t>5</a:t>
            </a:r>
            <a:r>
              <a:rPr lang="en-IN" sz="3600" b="1" dirty="0" smtClean="0"/>
              <a:t>-Input Palindrome</a:t>
            </a:r>
            <a:endParaRPr lang="en-IN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78835"/>
              </p:ext>
            </p:extLst>
          </p:nvPr>
        </p:nvGraphicFramePr>
        <p:xfrm>
          <a:off x="457200" y="1600200"/>
          <a:ext cx="822980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940"/>
                <a:gridCol w="785569"/>
                <a:gridCol w="785569"/>
                <a:gridCol w="785569"/>
                <a:gridCol w="785569"/>
                <a:gridCol w="1533969"/>
                <a:gridCol w="1541002"/>
                <a:gridCol w="1174619"/>
              </a:tblGrid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</a:t>
                      </a:r>
                    </a:p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Input2 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Input3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 4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Input5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HiddenLayerOp2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Output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3568" y="537321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Error Threshold = 5%</a:t>
            </a:r>
          </a:p>
          <a:p>
            <a:r>
              <a:rPr lang="en-IN" dirty="0" smtClean="0"/>
              <a:t>Initial Weights = Random between  -1 &amp; 1</a:t>
            </a:r>
          </a:p>
          <a:p>
            <a:r>
              <a:rPr lang="en-IN" dirty="0" smtClean="0"/>
              <a:t>Learning Rate = 0.34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9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5445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Functionality of Hidden Layer Neurons</a:t>
            </a:r>
            <a:br>
              <a:rPr lang="en-IN" dirty="0" smtClean="0"/>
            </a:br>
            <a:r>
              <a:rPr lang="en-IN" sz="3600" b="1" dirty="0"/>
              <a:t>5</a:t>
            </a:r>
            <a:r>
              <a:rPr lang="en-IN" sz="3600" b="1" dirty="0" smtClean="0"/>
              <a:t>-Input Palindrome</a:t>
            </a:r>
            <a:endParaRPr lang="en-IN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852540"/>
              </p:ext>
            </p:extLst>
          </p:nvPr>
        </p:nvGraphicFramePr>
        <p:xfrm>
          <a:off x="457200" y="1600200"/>
          <a:ext cx="822980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940"/>
                <a:gridCol w="785569"/>
                <a:gridCol w="785569"/>
                <a:gridCol w="785569"/>
                <a:gridCol w="785569"/>
                <a:gridCol w="1533969"/>
                <a:gridCol w="1541002"/>
                <a:gridCol w="1174619"/>
              </a:tblGrid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</a:t>
                      </a:r>
                    </a:p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Input2 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Input3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 4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Input5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HiddenLayerOp2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Output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3568" y="537321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Error Threshold = 5%</a:t>
            </a:r>
          </a:p>
          <a:p>
            <a:r>
              <a:rPr lang="en-IN" dirty="0" smtClean="0"/>
              <a:t>Initial Weights = Random between  -1 &amp; 1</a:t>
            </a:r>
          </a:p>
          <a:p>
            <a:r>
              <a:rPr lang="en-IN" dirty="0" smtClean="0"/>
              <a:t>Learning Rate = 0.34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4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Functionality of Hidden Layer Neurons</a:t>
            </a:r>
            <a:br>
              <a:rPr lang="en-IN" dirty="0" smtClean="0"/>
            </a:br>
            <a:r>
              <a:rPr lang="en-IN" sz="3600" b="1" dirty="0"/>
              <a:t>5</a:t>
            </a:r>
            <a:r>
              <a:rPr lang="en-IN" sz="3600" b="1" dirty="0" smtClean="0"/>
              <a:t>-Input Palindrome</a:t>
            </a:r>
            <a:endParaRPr lang="en-IN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006842"/>
              </p:ext>
            </p:extLst>
          </p:nvPr>
        </p:nvGraphicFramePr>
        <p:xfrm>
          <a:off x="457200" y="1600200"/>
          <a:ext cx="822980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940"/>
                <a:gridCol w="785569"/>
                <a:gridCol w="785569"/>
                <a:gridCol w="785569"/>
                <a:gridCol w="785569"/>
                <a:gridCol w="1533969"/>
                <a:gridCol w="1541002"/>
                <a:gridCol w="1174619"/>
              </a:tblGrid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</a:t>
                      </a:r>
                    </a:p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Input2 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Input3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 4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Input5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HiddenLayerOp2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Output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3568" y="537321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Error Threshold = 5%</a:t>
            </a:r>
          </a:p>
          <a:p>
            <a:r>
              <a:rPr lang="en-IN" dirty="0" smtClean="0"/>
              <a:t>Initial Weights = Random between  -1 &amp; 1</a:t>
            </a:r>
          </a:p>
          <a:p>
            <a:r>
              <a:rPr lang="en-IN" dirty="0" smtClean="0"/>
              <a:t>Learning Rate = 0.34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3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Functionality of Hidden Layer Neurons</a:t>
            </a:r>
            <a:br>
              <a:rPr lang="en-IN" dirty="0" smtClean="0"/>
            </a:br>
            <a:r>
              <a:rPr lang="en-IN" sz="3600" b="1" dirty="0"/>
              <a:t>5</a:t>
            </a:r>
            <a:r>
              <a:rPr lang="en-IN" sz="3600" b="1" dirty="0" smtClean="0"/>
              <a:t>-Input Palindrome</a:t>
            </a:r>
            <a:endParaRPr lang="en-IN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95821"/>
              </p:ext>
            </p:extLst>
          </p:nvPr>
        </p:nvGraphicFramePr>
        <p:xfrm>
          <a:off x="457200" y="1600200"/>
          <a:ext cx="822980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940"/>
                <a:gridCol w="785569"/>
                <a:gridCol w="785569"/>
                <a:gridCol w="785569"/>
                <a:gridCol w="785569"/>
                <a:gridCol w="1533969"/>
                <a:gridCol w="1541002"/>
                <a:gridCol w="1174619"/>
              </a:tblGrid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</a:t>
                      </a:r>
                    </a:p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Input2 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Input3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 4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Input5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HiddenLayerOp2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Output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537321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After Solving through </a:t>
            </a:r>
            <a:r>
              <a:rPr lang="en-IN" dirty="0" err="1" smtClean="0"/>
              <a:t>Karnaugh</a:t>
            </a:r>
            <a:r>
              <a:rPr lang="en-IN" dirty="0" smtClean="0"/>
              <a:t> Map, we get</a:t>
            </a:r>
          </a:p>
          <a:p>
            <a:r>
              <a:rPr lang="en-IN" dirty="0" smtClean="0"/>
              <a:t>Output = (H1 NOR H2)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Functionality of Hidden Layer Neurons</a:t>
            </a:r>
            <a:br>
              <a:rPr lang="en-IN" dirty="0"/>
            </a:br>
            <a:r>
              <a:rPr lang="en-IN" sz="3600" b="1" dirty="0" smtClean="0"/>
              <a:t>5-Input </a:t>
            </a:r>
            <a:r>
              <a:rPr lang="en-IN" sz="3600" b="1" dirty="0"/>
              <a:t>Palindrome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2843808" y="3356992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5148064" y="3333475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7504" y="515719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2051720" y="515719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995936" y="2132856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endCxn id="25" idx="2"/>
          </p:cNvCxnSpPr>
          <p:nvPr/>
        </p:nvCxnSpPr>
        <p:spPr>
          <a:xfrm flipV="1">
            <a:off x="3419872" y="2780928"/>
            <a:ext cx="100811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2"/>
            <a:endCxn id="22" idx="0"/>
          </p:cNvCxnSpPr>
          <p:nvPr/>
        </p:nvCxnSpPr>
        <p:spPr>
          <a:xfrm>
            <a:off x="4427984" y="2780928"/>
            <a:ext cx="1152128" cy="552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3528" y="53012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X0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051720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X1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4139952" y="515719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2" name="Straight Connector 41"/>
          <p:cNvCxnSpPr>
            <a:stCxn id="23" idx="0"/>
            <a:endCxn id="21" idx="4"/>
          </p:cNvCxnSpPr>
          <p:nvPr/>
        </p:nvCxnSpPr>
        <p:spPr>
          <a:xfrm flipV="1">
            <a:off x="539552" y="4077072"/>
            <a:ext cx="27363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4" idx="0"/>
            <a:endCxn id="21" idx="4"/>
          </p:cNvCxnSpPr>
          <p:nvPr/>
        </p:nvCxnSpPr>
        <p:spPr>
          <a:xfrm flipV="1">
            <a:off x="2483768" y="4077072"/>
            <a:ext cx="79208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4" idx="0"/>
            <a:endCxn id="22" idx="4"/>
          </p:cNvCxnSpPr>
          <p:nvPr/>
        </p:nvCxnSpPr>
        <p:spPr>
          <a:xfrm flipV="1">
            <a:off x="2483768" y="4053555"/>
            <a:ext cx="3096344" cy="1103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0"/>
            <a:endCxn id="22" idx="4"/>
          </p:cNvCxnSpPr>
          <p:nvPr/>
        </p:nvCxnSpPr>
        <p:spPr>
          <a:xfrm flipV="1">
            <a:off x="4572000" y="4053555"/>
            <a:ext cx="1008112" cy="1103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3" idx="0"/>
            <a:endCxn id="22" idx="4"/>
          </p:cNvCxnSpPr>
          <p:nvPr/>
        </p:nvCxnSpPr>
        <p:spPr>
          <a:xfrm flipV="1">
            <a:off x="539552" y="4053555"/>
            <a:ext cx="5040560" cy="1103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0" idx="0"/>
            <a:endCxn id="21" idx="4"/>
          </p:cNvCxnSpPr>
          <p:nvPr/>
        </p:nvCxnSpPr>
        <p:spPr>
          <a:xfrm flipH="1" flipV="1">
            <a:off x="3275856" y="4077072"/>
            <a:ext cx="129614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283968" y="53012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X2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602128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Palindrome, the X2 should not matter. Interestingly, X2 is not even taken into consideration in hidden layer. 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6300192" y="5108701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6300192" y="525271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X3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8172400" y="5108701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1" name="Straight Connector 40"/>
          <p:cNvCxnSpPr>
            <a:stCxn id="37" idx="0"/>
            <a:endCxn id="22" idx="4"/>
          </p:cNvCxnSpPr>
          <p:nvPr/>
        </p:nvCxnSpPr>
        <p:spPr>
          <a:xfrm flipH="1" flipV="1">
            <a:off x="5580112" y="4053555"/>
            <a:ext cx="1152128" cy="1055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9" idx="0"/>
            <a:endCxn id="22" idx="4"/>
          </p:cNvCxnSpPr>
          <p:nvPr/>
        </p:nvCxnSpPr>
        <p:spPr>
          <a:xfrm flipH="1" flipV="1">
            <a:off x="5580112" y="4053555"/>
            <a:ext cx="3024336" cy="1055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16416" y="525271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X4</a:t>
            </a:r>
            <a:endParaRPr lang="en-IN" dirty="0"/>
          </a:p>
        </p:txBody>
      </p:sp>
      <p:cxnSp>
        <p:nvCxnSpPr>
          <p:cNvPr id="47" name="Straight Connector 46"/>
          <p:cNvCxnSpPr>
            <a:stCxn id="39" idx="0"/>
            <a:endCxn id="21" idx="4"/>
          </p:cNvCxnSpPr>
          <p:nvPr/>
        </p:nvCxnSpPr>
        <p:spPr>
          <a:xfrm flipH="1" flipV="1">
            <a:off x="3275856" y="4077072"/>
            <a:ext cx="5328592" cy="1031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0"/>
            <a:endCxn id="21" idx="4"/>
          </p:cNvCxnSpPr>
          <p:nvPr/>
        </p:nvCxnSpPr>
        <p:spPr>
          <a:xfrm flipH="1" flipV="1">
            <a:off x="3275856" y="4077072"/>
            <a:ext cx="3456384" cy="1031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0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3016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Implement </a:t>
            </a:r>
            <a:r>
              <a:rPr lang="en-IN" dirty="0" smtClean="0"/>
              <a:t>back propagation </a:t>
            </a:r>
            <a:r>
              <a:rPr lang="en-IN" dirty="0"/>
              <a:t>(BP) on </a:t>
            </a:r>
            <a:r>
              <a:rPr lang="en-IN" dirty="0" smtClean="0"/>
              <a:t>feed forward </a:t>
            </a:r>
            <a:r>
              <a:rPr lang="en-IN" dirty="0"/>
              <a:t>neural n/w (FFNN). Give FFNNs </a:t>
            </a:r>
            <a:r>
              <a:rPr lang="en-IN" dirty="0" smtClean="0"/>
              <a:t>for:</a:t>
            </a:r>
          </a:p>
          <a:p>
            <a:pPr lvl="1"/>
            <a:r>
              <a:rPr lang="en-IN" i="1" dirty="0"/>
              <a:t>2-input XOR</a:t>
            </a:r>
            <a:endParaRPr lang="en-IN" dirty="0"/>
          </a:p>
          <a:p>
            <a:pPr lvl="1"/>
            <a:r>
              <a:rPr lang="en-IN" i="1" dirty="0"/>
              <a:t>2-input NAND </a:t>
            </a:r>
          </a:p>
          <a:p>
            <a:pPr lvl="1"/>
            <a:r>
              <a:rPr lang="en-IN" i="1" dirty="0"/>
              <a:t>5-input palindrome </a:t>
            </a:r>
          </a:p>
          <a:p>
            <a:pPr lvl="1"/>
            <a:r>
              <a:rPr lang="en-IN" i="1" dirty="0"/>
              <a:t>5-input majority</a:t>
            </a:r>
          </a:p>
          <a:p>
            <a:pPr lvl="1"/>
            <a:r>
              <a:rPr lang="en-IN" i="1" dirty="0"/>
              <a:t>5-input parity</a:t>
            </a:r>
          </a:p>
          <a:p>
            <a:pPr lvl="1"/>
            <a:r>
              <a:rPr lang="en-IN" i="1" dirty="0"/>
              <a:t>Digit </a:t>
            </a:r>
            <a:r>
              <a:rPr lang="en-IN" i="1" dirty="0" smtClean="0"/>
              <a:t>recogniser</a:t>
            </a:r>
            <a:endParaRPr lang="en-IN" dirty="0" smtClean="0"/>
          </a:p>
          <a:p>
            <a:r>
              <a:rPr lang="en-IN" dirty="0" smtClean="0"/>
              <a:t>Choose the learning rate judiciously.</a:t>
            </a:r>
          </a:p>
          <a:p>
            <a:r>
              <a:rPr lang="en-IN" dirty="0" smtClean="0"/>
              <a:t>Study </a:t>
            </a:r>
            <a:r>
              <a:rPr lang="en-IN" dirty="0"/>
              <a:t>convergence time, local minima, saturation, effect of initialization, effect </a:t>
            </a:r>
            <a:r>
              <a:rPr lang="en-IN" dirty="0" smtClean="0"/>
              <a:t>of learning </a:t>
            </a:r>
            <a:r>
              <a:rPr lang="en-IN" dirty="0"/>
              <a:t>rate and momentum factor. </a:t>
            </a:r>
            <a:endParaRPr lang="en-IN" dirty="0" smtClean="0"/>
          </a:p>
          <a:p>
            <a:r>
              <a:rPr lang="en-IN" dirty="0" smtClean="0"/>
              <a:t>1 </a:t>
            </a:r>
            <a:r>
              <a:rPr lang="en-IN" dirty="0"/>
              <a:t>and 0 decisions are based on the output </a:t>
            </a:r>
            <a:r>
              <a:rPr lang="en-IN" dirty="0" smtClean="0"/>
              <a:t>being above </a:t>
            </a:r>
            <a:r>
              <a:rPr lang="en-IN" dirty="0"/>
              <a:t>the high water mark or being below the low water mark.</a:t>
            </a:r>
          </a:p>
        </p:txBody>
      </p:sp>
    </p:spTree>
    <p:extLst>
      <p:ext uri="{BB962C8B-B14F-4D97-AF65-F5344CB8AC3E}">
        <p14:creationId xmlns:p14="http://schemas.microsoft.com/office/powerpoint/2010/main" val="9293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2279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5850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6014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0663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2735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22590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8655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2774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5922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8157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FFNN Pseudo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Apply the inputs to the network and work out the output.</a:t>
            </a:r>
          </a:p>
          <a:p>
            <a:r>
              <a:rPr lang="en-IN" dirty="0"/>
              <a:t>Calculate errors of output neurons and then calculate Total Sum of Squares </a:t>
            </a:r>
            <a:r>
              <a:rPr lang="en-IN" dirty="0" smtClean="0"/>
              <a:t>Error</a:t>
            </a:r>
          </a:p>
          <a:p>
            <a:r>
              <a:rPr lang="en-IN" dirty="0" smtClean="0"/>
              <a:t>while(Total Sum of Squares Error &gt; Threshold)</a:t>
            </a:r>
            <a:endParaRPr lang="en-IN" dirty="0"/>
          </a:p>
          <a:p>
            <a:pPr lvl="2"/>
            <a:r>
              <a:rPr lang="en-IN" dirty="0" smtClean="0"/>
              <a:t>Change </a:t>
            </a:r>
            <a:r>
              <a:rPr lang="en-IN" dirty="0"/>
              <a:t>output layer </a:t>
            </a:r>
            <a:r>
              <a:rPr lang="en-IN" dirty="0" smtClean="0"/>
              <a:t>weights</a:t>
            </a:r>
          </a:p>
          <a:p>
            <a:pPr lvl="2"/>
            <a:r>
              <a:rPr lang="en-IN" dirty="0"/>
              <a:t>Calculate </a:t>
            </a:r>
            <a:r>
              <a:rPr lang="en-IN" dirty="0" smtClean="0"/>
              <a:t>errors for hidden </a:t>
            </a:r>
            <a:r>
              <a:rPr lang="en-IN" dirty="0"/>
              <a:t>layer </a:t>
            </a:r>
            <a:r>
              <a:rPr lang="en-IN" dirty="0" smtClean="0"/>
              <a:t>neurons</a:t>
            </a:r>
          </a:p>
          <a:p>
            <a:pPr lvl="2"/>
            <a:r>
              <a:rPr lang="en-IN" dirty="0"/>
              <a:t>Change hidden layer </a:t>
            </a:r>
            <a:r>
              <a:rPr lang="en-IN" dirty="0" smtClean="0"/>
              <a:t>weights(</a:t>
            </a:r>
            <a:r>
              <a:rPr lang="en-IN" dirty="0" err="1" smtClean="0"/>
              <a:t>backpropagation</a:t>
            </a:r>
            <a:r>
              <a:rPr lang="en-IN" dirty="0" smtClean="0"/>
              <a:t>)</a:t>
            </a:r>
          </a:p>
          <a:p>
            <a:pPr lvl="2"/>
            <a:r>
              <a:rPr lang="en-IN" dirty="0"/>
              <a:t>Apply the inputs to the network and work out the output</a:t>
            </a:r>
            <a:r>
              <a:rPr lang="en-IN" dirty="0" smtClean="0"/>
              <a:t>.</a:t>
            </a:r>
          </a:p>
          <a:p>
            <a:pPr lvl="2"/>
            <a:r>
              <a:rPr lang="en-IN" dirty="0"/>
              <a:t>Calculate errors of output neurons and then calculate Total Sum of Squares Error</a:t>
            </a:r>
          </a:p>
          <a:p>
            <a:pPr lvl="2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5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2663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1281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0544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16942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1779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66216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964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8743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7800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5948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Error v/s No of Iterations</a:t>
            </a:r>
          </a:p>
          <a:p>
            <a:pPr lvl="1"/>
            <a:r>
              <a:rPr lang="en-IN" dirty="0" smtClean="0"/>
              <a:t>Effect of Learning Rate</a:t>
            </a:r>
          </a:p>
          <a:p>
            <a:pPr lvl="1"/>
            <a:r>
              <a:rPr lang="en-IN" dirty="0" smtClean="0"/>
              <a:t>Effect of Momentum factor</a:t>
            </a:r>
          </a:p>
          <a:p>
            <a:r>
              <a:rPr lang="en-IN" dirty="0" smtClean="0"/>
              <a:t>Graphs for</a:t>
            </a:r>
          </a:p>
          <a:p>
            <a:pPr lvl="1"/>
            <a:r>
              <a:rPr lang="en-IN" i="1" dirty="0" smtClean="0"/>
              <a:t>2-input XOR</a:t>
            </a:r>
            <a:endParaRPr lang="en-IN" dirty="0" smtClean="0"/>
          </a:p>
          <a:p>
            <a:pPr lvl="1"/>
            <a:r>
              <a:rPr lang="en-IN" i="1" dirty="0" smtClean="0"/>
              <a:t>2-input NAND </a:t>
            </a:r>
          </a:p>
          <a:p>
            <a:pPr lvl="1"/>
            <a:r>
              <a:rPr lang="en-IN" i="1" dirty="0" smtClean="0"/>
              <a:t>5-input palindrome </a:t>
            </a:r>
          </a:p>
          <a:p>
            <a:pPr lvl="1"/>
            <a:r>
              <a:rPr lang="en-IN" i="1" dirty="0" smtClean="0"/>
              <a:t>5-input majority</a:t>
            </a:r>
          </a:p>
          <a:p>
            <a:pPr lvl="1"/>
            <a:r>
              <a:rPr lang="en-IN" i="1" dirty="0" smtClean="0"/>
              <a:t>5-input parity</a:t>
            </a:r>
          </a:p>
          <a:p>
            <a:pPr lvl="1"/>
            <a:r>
              <a:rPr lang="en-IN" i="1" dirty="0" smtClean="0"/>
              <a:t>Digit recogniser</a:t>
            </a:r>
          </a:p>
          <a:p>
            <a:r>
              <a:rPr lang="en-IN" i="1" dirty="0" smtClean="0"/>
              <a:t>Functionality of Hidden Layer Neurons</a:t>
            </a:r>
          </a:p>
          <a:p>
            <a:pPr lvl="1"/>
            <a:r>
              <a:rPr lang="en-IN" i="1" dirty="0" smtClean="0"/>
              <a:t>2-input XOR</a:t>
            </a:r>
          </a:p>
          <a:p>
            <a:pPr lvl="1"/>
            <a:r>
              <a:rPr lang="en-IN" i="1" dirty="0" smtClean="0"/>
              <a:t>3-input Palindrome</a:t>
            </a:r>
          </a:p>
          <a:p>
            <a:pPr lvl="1"/>
            <a:r>
              <a:rPr lang="en-IN" i="1" dirty="0" smtClean="0"/>
              <a:t>5</a:t>
            </a:r>
            <a:r>
              <a:rPr lang="en-IN" i="1" dirty="0"/>
              <a:t>-input </a:t>
            </a:r>
            <a:r>
              <a:rPr lang="en-IN" i="1" dirty="0" smtClean="0"/>
              <a:t>Palindrome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4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651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2277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165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6219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2821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9719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59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2269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57002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7355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369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55605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0980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9659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69881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456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890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7519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6221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924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9592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2877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0285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2795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2923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1842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23461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861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0225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9706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058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7233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41408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2580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2929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125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0976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41344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2865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06111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(Parity)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208315"/>
              </p:ext>
            </p:extLst>
          </p:nvPr>
        </p:nvGraphicFramePr>
        <p:xfrm>
          <a:off x="0" y="1124744"/>
          <a:ext cx="8985176" cy="5606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14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(Parity)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996172"/>
              </p:ext>
            </p:extLst>
          </p:nvPr>
        </p:nvGraphicFramePr>
        <p:xfrm>
          <a:off x="0" y="1268760"/>
          <a:ext cx="8964488" cy="558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61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(Parity)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6647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61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7203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(Parity)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331640" y="1412776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3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400" dirty="0" smtClean="0"/>
              <a:t>Eta=0.7, </a:t>
            </a:r>
            <a:r>
              <a:rPr lang="en-IN" sz="2400" dirty="0"/>
              <a:t>Momentum Factor=0.05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32856"/>
            <a:ext cx="8057601" cy="453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1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(Parity)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6802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>
          <a:xfrm>
            <a:off x="1187624" y="1988840"/>
            <a:ext cx="3672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3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 smtClean="0"/>
              <a:t>Eta=0.9, </a:t>
            </a:r>
            <a:r>
              <a:rPr lang="en-IN" sz="2000" dirty="0"/>
              <a:t>Momentum Factor=0.05</a:t>
            </a:r>
          </a:p>
        </p:txBody>
      </p:sp>
    </p:spTree>
    <p:extLst>
      <p:ext uri="{BB962C8B-B14F-4D97-AF65-F5344CB8AC3E}">
        <p14:creationId xmlns:p14="http://schemas.microsoft.com/office/powerpoint/2010/main" val="7157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8256"/>
            <a:ext cx="8507288" cy="1143000"/>
          </a:xfrm>
        </p:spPr>
        <p:txBody>
          <a:bodyPr>
            <a:no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(Palindrome)</a:t>
            </a:r>
            <a:endParaRPr lang="en-IN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113537"/>
              </p:ext>
            </p:extLst>
          </p:nvPr>
        </p:nvGraphicFramePr>
        <p:xfrm>
          <a:off x="100964" y="1604864"/>
          <a:ext cx="9007477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971600" y="2276872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3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 smtClean="0"/>
              <a:t>Eta=0.1 </a:t>
            </a:r>
            <a:r>
              <a:rPr lang="en-IN" sz="2000" dirty="0"/>
              <a:t>Momentum Factor=0.05</a:t>
            </a:r>
          </a:p>
        </p:txBody>
      </p:sp>
    </p:spTree>
    <p:extLst>
      <p:ext uri="{BB962C8B-B14F-4D97-AF65-F5344CB8AC3E}">
        <p14:creationId xmlns:p14="http://schemas.microsoft.com/office/powerpoint/2010/main" val="8585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(Palindrome)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63888" y="1661414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3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 smtClean="0"/>
              <a:t>Eta=0.3 </a:t>
            </a:r>
            <a:r>
              <a:rPr lang="en-IN" sz="2000" dirty="0"/>
              <a:t>Momentum Factor=0.05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690951"/>
              </p:ext>
            </p:extLst>
          </p:nvPr>
        </p:nvGraphicFramePr>
        <p:xfrm>
          <a:off x="-12157" y="1386451"/>
          <a:ext cx="9144000" cy="5445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32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(Palindrome)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63888" y="1661414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3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 smtClean="0"/>
              <a:t>Eta=0.5 </a:t>
            </a:r>
            <a:r>
              <a:rPr lang="en-IN" sz="2000" dirty="0"/>
              <a:t>Momentum Factor=0.05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260088"/>
              </p:ext>
            </p:extLst>
          </p:nvPr>
        </p:nvGraphicFramePr>
        <p:xfrm>
          <a:off x="0" y="1268760"/>
          <a:ext cx="9144000" cy="558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32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(Palindrome)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63888" y="1661414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3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 smtClean="0"/>
              <a:t>Eta=0.7 </a:t>
            </a:r>
            <a:r>
              <a:rPr lang="en-IN" sz="2000" dirty="0"/>
              <a:t>Momentum Factor=0.05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019526"/>
              </p:ext>
            </p:extLst>
          </p:nvPr>
        </p:nvGraphicFramePr>
        <p:xfrm>
          <a:off x="0" y="1196752"/>
          <a:ext cx="9144000" cy="5661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32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(Palindrome)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63888" y="1661414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3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 smtClean="0"/>
              <a:t>Eta=0.9 </a:t>
            </a:r>
            <a:r>
              <a:rPr lang="en-IN" sz="2000" dirty="0"/>
              <a:t>Momentum Factor=0.05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862994"/>
              </p:ext>
            </p:extLst>
          </p:nvPr>
        </p:nvGraphicFramePr>
        <p:xfrm>
          <a:off x="107504" y="1484784"/>
          <a:ext cx="9036496" cy="5373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32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 of Learning 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41168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We varied the learning rate from 0.10 to 0.95 in intervals of 0.05 and observed the effect of learning rate.</a:t>
            </a:r>
          </a:p>
          <a:p>
            <a:r>
              <a:rPr lang="en-IN" dirty="0" smtClean="0"/>
              <a:t>In general, as the learning rate increases, no of </a:t>
            </a:r>
            <a:r>
              <a:rPr lang="en-IN" dirty="0"/>
              <a:t>i</a:t>
            </a:r>
            <a:r>
              <a:rPr lang="en-IN" dirty="0" smtClean="0"/>
              <a:t>terations required to converge to a solution decreases. </a:t>
            </a:r>
          </a:p>
          <a:p>
            <a:r>
              <a:rPr lang="en-IN" dirty="0"/>
              <a:t>The speed of convergence of a network can be improved by increasing the learning </a:t>
            </a:r>
            <a:r>
              <a:rPr lang="en-IN" dirty="0" smtClean="0"/>
              <a:t>rate. </a:t>
            </a:r>
          </a:p>
          <a:p>
            <a:r>
              <a:rPr lang="en-IN" dirty="0" smtClean="0"/>
              <a:t>Unfortunately</a:t>
            </a:r>
            <a:r>
              <a:rPr lang="en-IN" dirty="0"/>
              <a:t>, </a:t>
            </a:r>
            <a:r>
              <a:rPr lang="en-IN" dirty="0" smtClean="0"/>
              <a:t>increasing learning rate usually results </a:t>
            </a:r>
            <a:r>
              <a:rPr lang="en-IN" dirty="0"/>
              <a:t>in increasing network instability, with weight values oscillating erratically as they converge on a solution.</a:t>
            </a:r>
            <a:endParaRPr lang="en-IN" dirty="0" smtClean="0"/>
          </a:p>
          <a:p>
            <a:r>
              <a:rPr lang="en-IN" dirty="0" smtClean="0"/>
              <a:t>Higher </a:t>
            </a:r>
            <a:r>
              <a:rPr lang="en-IN" dirty="0"/>
              <a:t>values </a:t>
            </a:r>
            <a:r>
              <a:rPr lang="en-IN" dirty="0" smtClean="0"/>
              <a:t>of learning rate may </a:t>
            </a:r>
            <a:r>
              <a:rPr lang="en-IN" dirty="0"/>
              <a:t>provide faster convergence on a solution, but may also increase instability and may lead to a failure to </a:t>
            </a:r>
            <a:r>
              <a:rPr lang="en-IN" dirty="0" smtClean="0"/>
              <a:t>converge.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685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89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7116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89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89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89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89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89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89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89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89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89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89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2329</Words>
  <Application>Microsoft Office PowerPoint</Application>
  <PresentationFormat>On-screen Show (4:3)</PresentationFormat>
  <Paragraphs>683</Paragraphs>
  <Slides>183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183</vt:i4>
      </vt:variant>
    </vt:vector>
  </HeadingPairs>
  <TitlesOfParts>
    <vt:vector size="184" baseType="lpstr">
      <vt:lpstr>Office Theme</vt:lpstr>
      <vt:lpstr>Back Propagation on Feed Forward Neural Networks</vt:lpstr>
      <vt:lpstr>Assignment Specifications</vt:lpstr>
      <vt:lpstr>FFNN Pseudo Code</vt:lpstr>
      <vt:lpstr>Contents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(Parity)</vt:lpstr>
      <vt:lpstr>Effect of Learning Rate (Parity)</vt:lpstr>
      <vt:lpstr>Effect of Learning Rate (Parity)</vt:lpstr>
      <vt:lpstr>Effect of Learning Rate (Parity)</vt:lpstr>
      <vt:lpstr>Effect of Learning Rate (Parity)</vt:lpstr>
      <vt:lpstr>Effect of Learning Rate (Palindrome)</vt:lpstr>
      <vt:lpstr>Effect of Learning Rate (Palindrome)</vt:lpstr>
      <vt:lpstr>Effect of Learning Rate (Palindrome)</vt:lpstr>
      <vt:lpstr>Effect of Learning Rate (Palindrome)</vt:lpstr>
      <vt:lpstr>Effect of Learning Rate (Palindrome)</vt:lpstr>
      <vt:lpstr>Effect of Learning Rate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(Parity)</vt:lpstr>
      <vt:lpstr>Effect of Momentum Factor (Parity)</vt:lpstr>
      <vt:lpstr>Effect of Momentum Factor (Parity)</vt:lpstr>
      <vt:lpstr>Effect of Momentum Factor(Palindrome)</vt:lpstr>
      <vt:lpstr>Effect of Momentum Factor(Palindrome)</vt:lpstr>
      <vt:lpstr>Effect of Momentum Factor(Palindrome)</vt:lpstr>
      <vt:lpstr>Effect of Momentum Factor</vt:lpstr>
      <vt:lpstr>Functionality of Hidden Layer Neurons 2-Input XOR</vt:lpstr>
      <vt:lpstr>Functionality of Hidden Layer Neurons 2-Input XOR </vt:lpstr>
      <vt:lpstr>Functionality of Hidden Layer Neurons 3-Input Palindrome</vt:lpstr>
      <vt:lpstr>Functionality of Hidden Layer Neurons 3-Input Palindrome</vt:lpstr>
      <vt:lpstr>Functionality of Hidden Layer Neurons 5-Input Palindrome</vt:lpstr>
      <vt:lpstr>Functionality of Hidden Layer Neurons 5-Input Palindrome</vt:lpstr>
      <vt:lpstr>Functionality of Hidden Layer Neurons 5-Input Palindrome</vt:lpstr>
      <vt:lpstr>Functionality of Hidden Layer Neurons 5-Input Palindrome</vt:lpstr>
      <vt:lpstr>Functionality of Hidden Layer Neurons 5-Input Palindrome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Propagation on Feed Forward Neural Networks</dc:title>
  <dc:creator>mridul</dc:creator>
  <cp:lastModifiedBy>mridul</cp:lastModifiedBy>
  <cp:revision>63</cp:revision>
  <dcterms:created xsi:type="dcterms:W3CDTF">2014-02-04T21:00:13Z</dcterms:created>
  <dcterms:modified xsi:type="dcterms:W3CDTF">2014-04-15T16:06:10Z</dcterms:modified>
</cp:coreProperties>
</file>