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6" r:id="rId7"/>
    <p:sldId id="262" r:id="rId8"/>
    <p:sldId id="263" r:id="rId9"/>
    <p:sldId id="265" r:id="rId10"/>
    <p:sldId id="264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36C-B0BE-4FC2-8C62-DDBB765139D1}" type="datetimeFigureOut">
              <a:rPr lang="en-IN" smtClean="0"/>
              <a:t>09/04/2014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94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36C-B0BE-4FC2-8C62-DDBB765139D1}" type="datetimeFigureOut">
              <a:rPr lang="en-IN" smtClean="0"/>
              <a:t>09/04/2014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18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36C-B0BE-4FC2-8C62-DDBB765139D1}" type="datetimeFigureOut">
              <a:rPr lang="en-IN" smtClean="0"/>
              <a:t>09/04/2014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9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36C-B0BE-4FC2-8C62-DDBB765139D1}" type="datetimeFigureOut">
              <a:rPr lang="en-IN" smtClean="0"/>
              <a:t>09/04/2014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67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36C-B0BE-4FC2-8C62-DDBB765139D1}" type="datetimeFigureOut">
              <a:rPr lang="en-IN" smtClean="0"/>
              <a:t>09/04/2014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14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36C-B0BE-4FC2-8C62-DDBB765139D1}" type="datetimeFigureOut">
              <a:rPr lang="en-IN" smtClean="0"/>
              <a:t>09/04/2014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4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36C-B0BE-4FC2-8C62-DDBB765139D1}" type="datetimeFigureOut">
              <a:rPr lang="en-IN" smtClean="0"/>
              <a:t>09/04/2014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62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36C-B0BE-4FC2-8C62-DDBB765139D1}" type="datetimeFigureOut">
              <a:rPr lang="en-IN" smtClean="0"/>
              <a:t>09/04/2014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21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36C-B0BE-4FC2-8C62-DDBB765139D1}" type="datetimeFigureOut">
              <a:rPr lang="en-IN" smtClean="0"/>
              <a:t>09/04/2014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52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36C-B0BE-4FC2-8C62-DDBB765139D1}" type="datetimeFigureOut">
              <a:rPr lang="en-IN" smtClean="0"/>
              <a:t>09/04/2014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93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36C-B0BE-4FC2-8C62-DDBB765139D1}" type="datetimeFigureOut">
              <a:rPr lang="en-IN" smtClean="0"/>
              <a:t>09/04/2014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5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6336C-B0BE-4FC2-8C62-DDBB765139D1}" type="datetimeFigureOut">
              <a:rPr lang="en-IN" smtClean="0"/>
              <a:t>09/04/2014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Testing &amp; Training of FFNN on IRIS Data Set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Results &amp; Observations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5949280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/>
              <a:t>Sahil</a:t>
            </a:r>
            <a:r>
              <a:rPr lang="en-IN" sz="2000" dirty="0" smtClean="0"/>
              <a:t> Jindal	   </a:t>
            </a:r>
            <a:r>
              <a:rPr lang="en-IN" sz="2000" dirty="0" err="1" smtClean="0"/>
              <a:t>Abhishek</a:t>
            </a:r>
            <a:r>
              <a:rPr lang="en-IN" sz="2000" dirty="0" smtClean="0"/>
              <a:t> Gupta		</a:t>
            </a:r>
            <a:r>
              <a:rPr lang="en-IN" sz="2000" dirty="0" err="1" smtClean="0"/>
              <a:t>Rohan</a:t>
            </a:r>
            <a:r>
              <a:rPr lang="en-IN" sz="2000" dirty="0" smtClean="0"/>
              <a:t> </a:t>
            </a:r>
            <a:r>
              <a:rPr lang="en-IN" sz="2000" dirty="0" err="1" smtClean="0"/>
              <a:t>Gyani</a:t>
            </a:r>
            <a:r>
              <a:rPr lang="en-IN" sz="2000" dirty="0" smtClean="0"/>
              <a:t>	  </a:t>
            </a:r>
            <a:r>
              <a:rPr lang="en-IN" sz="2000" dirty="0" err="1" smtClean="0"/>
              <a:t>Mridul</a:t>
            </a:r>
            <a:r>
              <a:rPr lang="en-IN" sz="2000" dirty="0" smtClean="0"/>
              <a:t> Ravi Jain</a:t>
            </a:r>
          </a:p>
          <a:p>
            <a:r>
              <a:rPr lang="en-IN" sz="2000" dirty="0" smtClean="0"/>
              <a:t>110020043	    110040067		110040001	  110040083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8222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Result-Using 5 Fold Validation</a:t>
            </a:r>
            <a:br>
              <a:rPr lang="en-IN" dirty="0" smtClean="0"/>
            </a:br>
            <a:r>
              <a:rPr lang="en-IN" dirty="0" smtClean="0"/>
              <a:t>Data Partition-5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Initialization </a:t>
            </a:r>
            <a:r>
              <a:rPr lang="en-IN" dirty="0"/>
              <a:t>- random between -0.5 to </a:t>
            </a:r>
            <a:r>
              <a:rPr lang="en-IN" dirty="0" smtClean="0"/>
              <a:t>0.5</a:t>
            </a:r>
          </a:p>
          <a:p>
            <a:r>
              <a:rPr lang="en-IN" dirty="0"/>
              <a:t>Accuracy – 1 (30/30</a:t>
            </a:r>
            <a:r>
              <a:rPr lang="en-IN" dirty="0" smtClean="0"/>
              <a:t>)</a:t>
            </a:r>
          </a:p>
          <a:p>
            <a:r>
              <a:rPr lang="en-IN" dirty="0" smtClean="0"/>
              <a:t>Snapshot of </a:t>
            </a:r>
          </a:p>
          <a:p>
            <a:pPr marL="0" indent="0">
              <a:buNone/>
            </a:pPr>
            <a:r>
              <a:rPr lang="en-IN" dirty="0" smtClean="0"/>
              <a:t>    Result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76" y="3145168"/>
            <a:ext cx="5652119" cy="3610136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2195736" y="38610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80112" y="2132856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Momentum Factor : 0.1</a:t>
            </a:r>
          </a:p>
          <a:p>
            <a:r>
              <a:rPr lang="en-IN" dirty="0" smtClean="0"/>
              <a:t>Learning Rate : 0.1</a:t>
            </a:r>
          </a:p>
          <a:p>
            <a:r>
              <a:rPr lang="en-IN" dirty="0" smtClean="0"/>
              <a:t>Threshold Error: 50%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87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Shuffled Data Set Partition-1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Initialization </a:t>
            </a:r>
            <a:r>
              <a:rPr lang="en-IN" dirty="0"/>
              <a:t>- random between -</a:t>
            </a:r>
            <a:r>
              <a:rPr lang="en-IN" dirty="0" smtClean="0"/>
              <a:t>0.25 </a:t>
            </a:r>
            <a:r>
              <a:rPr lang="en-IN" dirty="0"/>
              <a:t>to </a:t>
            </a:r>
            <a:r>
              <a:rPr lang="en-IN" dirty="0" smtClean="0"/>
              <a:t>0.25</a:t>
            </a:r>
          </a:p>
          <a:p>
            <a:r>
              <a:rPr lang="en-IN" dirty="0"/>
              <a:t>A</a:t>
            </a:r>
            <a:r>
              <a:rPr lang="en-IN" dirty="0" smtClean="0"/>
              <a:t>ccuracy – </a:t>
            </a:r>
            <a:r>
              <a:rPr lang="en-IN" dirty="0"/>
              <a:t>1 (30/30</a:t>
            </a:r>
            <a:r>
              <a:rPr lang="en-IN" dirty="0" smtClean="0"/>
              <a:t>)</a:t>
            </a:r>
          </a:p>
          <a:p>
            <a:r>
              <a:rPr lang="en-IN" dirty="0" smtClean="0"/>
              <a:t>Snapshot of </a:t>
            </a:r>
          </a:p>
          <a:p>
            <a:pPr marL="0" indent="0">
              <a:buNone/>
            </a:pPr>
            <a:r>
              <a:rPr lang="en-IN" dirty="0" smtClean="0"/>
              <a:t>    Result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76" y="3145168"/>
            <a:ext cx="5652119" cy="3610135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2195736" y="38610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80112" y="2132856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Momentum Factor : 0.1</a:t>
            </a:r>
          </a:p>
          <a:p>
            <a:r>
              <a:rPr lang="en-IN" dirty="0" smtClean="0"/>
              <a:t>Learning Rate : 0.1</a:t>
            </a:r>
          </a:p>
          <a:p>
            <a:r>
              <a:rPr lang="en-IN" dirty="0" smtClean="0"/>
              <a:t>Threshold Error: 50%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91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Shuffled Data Set </a:t>
            </a:r>
            <a:r>
              <a:rPr lang="en-IN" dirty="0" smtClean="0"/>
              <a:t>Partition-2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4608512" cy="4525963"/>
          </a:xfrm>
        </p:spPr>
        <p:txBody>
          <a:bodyPr/>
          <a:lstStyle/>
          <a:p>
            <a:r>
              <a:rPr lang="en-IN" dirty="0" smtClean="0"/>
              <a:t>Initialization </a:t>
            </a:r>
            <a:r>
              <a:rPr lang="en-IN" dirty="0"/>
              <a:t>- random between -</a:t>
            </a:r>
            <a:r>
              <a:rPr lang="en-IN" dirty="0" smtClean="0"/>
              <a:t>0.25 </a:t>
            </a:r>
            <a:r>
              <a:rPr lang="en-IN" dirty="0"/>
              <a:t>to </a:t>
            </a:r>
            <a:r>
              <a:rPr lang="en-IN" dirty="0" smtClean="0"/>
              <a:t>0.25</a:t>
            </a:r>
          </a:p>
          <a:p>
            <a:r>
              <a:rPr lang="en-IN" dirty="0"/>
              <a:t>A</a:t>
            </a:r>
            <a:r>
              <a:rPr lang="en-IN" dirty="0" smtClean="0"/>
              <a:t>ccuracy – 0.93333 (28/30)</a:t>
            </a:r>
          </a:p>
          <a:p>
            <a:r>
              <a:rPr lang="en-IN" dirty="0" smtClean="0"/>
              <a:t>Snapshot of </a:t>
            </a:r>
          </a:p>
          <a:p>
            <a:pPr marL="0" indent="0">
              <a:buNone/>
            </a:pPr>
            <a:r>
              <a:rPr lang="en-IN" dirty="0" smtClean="0"/>
              <a:t>    Result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76" y="3145168"/>
            <a:ext cx="5652119" cy="3610135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2195736" y="38610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80112" y="2132856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Momentum Factor : 0.1</a:t>
            </a:r>
          </a:p>
          <a:p>
            <a:r>
              <a:rPr lang="en-IN" dirty="0" smtClean="0"/>
              <a:t>Learning Rate : 0.1</a:t>
            </a:r>
          </a:p>
          <a:p>
            <a:r>
              <a:rPr lang="en-IN" dirty="0" smtClean="0"/>
              <a:t>Threshold Error: 50%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1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Shuffled Data Set </a:t>
            </a:r>
            <a:r>
              <a:rPr lang="en-IN" dirty="0" smtClean="0"/>
              <a:t>Partition-3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762872" cy="4525963"/>
          </a:xfrm>
        </p:spPr>
        <p:txBody>
          <a:bodyPr/>
          <a:lstStyle/>
          <a:p>
            <a:r>
              <a:rPr lang="en-IN" dirty="0" smtClean="0"/>
              <a:t>Initialization </a:t>
            </a:r>
            <a:r>
              <a:rPr lang="en-IN" dirty="0"/>
              <a:t>- random between -</a:t>
            </a:r>
            <a:r>
              <a:rPr lang="en-IN" dirty="0" smtClean="0"/>
              <a:t>0.25 </a:t>
            </a:r>
            <a:r>
              <a:rPr lang="en-IN" dirty="0"/>
              <a:t>to </a:t>
            </a:r>
            <a:r>
              <a:rPr lang="en-IN" dirty="0" smtClean="0"/>
              <a:t>0.25</a:t>
            </a:r>
          </a:p>
          <a:p>
            <a:r>
              <a:rPr lang="en-IN" dirty="0"/>
              <a:t>A</a:t>
            </a:r>
            <a:r>
              <a:rPr lang="en-IN" dirty="0" smtClean="0"/>
              <a:t>ccuracy – </a:t>
            </a:r>
            <a:r>
              <a:rPr lang="en-IN" dirty="0"/>
              <a:t>0.966667 </a:t>
            </a:r>
            <a:r>
              <a:rPr lang="en-IN" dirty="0" smtClean="0"/>
              <a:t>(29/30)</a:t>
            </a:r>
          </a:p>
          <a:p>
            <a:r>
              <a:rPr lang="en-IN" dirty="0" smtClean="0"/>
              <a:t>Snapshot of </a:t>
            </a:r>
          </a:p>
          <a:p>
            <a:pPr marL="0" indent="0">
              <a:buNone/>
            </a:pPr>
            <a:r>
              <a:rPr lang="en-IN" dirty="0" smtClean="0"/>
              <a:t>    Result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76" y="3145168"/>
            <a:ext cx="5652119" cy="3610135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2195736" y="38610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80112" y="2132856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Momentum Factor : 0.1</a:t>
            </a:r>
          </a:p>
          <a:p>
            <a:r>
              <a:rPr lang="en-IN" dirty="0" smtClean="0"/>
              <a:t>Learning Rate : 0.1</a:t>
            </a:r>
          </a:p>
          <a:p>
            <a:r>
              <a:rPr lang="en-IN" dirty="0" smtClean="0"/>
              <a:t>Threshold Error: 50%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5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Shuffled Data Set </a:t>
            </a:r>
            <a:r>
              <a:rPr lang="en-IN" dirty="0" smtClean="0"/>
              <a:t>Partition-4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Initialization </a:t>
            </a:r>
            <a:r>
              <a:rPr lang="en-IN" dirty="0"/>
              <a:t>- random between -</a:t>
            </a:r>
            <a:r>
              <a:rPr lang="en-IN" dirty="0" smtClean="0"/>
              <a:t>0.25 </a:t>
            </a:r>
            <a:r>
              <a:rPr lang="en-IN" dirty="0"/>
              <a:t>to </a:t>
            </a:r>
            <a:r>
              <a:rPr lang="en-IN" dirty="0" smtClean="0"/>
              <a:t>0.25</a:t>
            </a:r>
          </a:p>
          <a:p>
            <a:r>
              <a:rPr lang="en-IN" dirty="0"/>
              <a:t>A</a:t>
            </a:r>
            <a:r>
              <a:rPr lang="en-IN" dirty="0" smtClean="0"/>
              <a:t>ccuracy – </a:t>
            </a:r>
            <a:r>
              <a:rPr lang="en-IN" dirty="0"/>
              <a:t>1 (30/30</a:t>
            </a:r>
            <a:r>
              <a:rPr lang="en-IN" dirty="0" smtClean="0"/>
              <a:t>)</a:t>
            </a:r>
          </a:p>
          <a:p>
            <a:r>
              <a:rPr lang="en-IN" dirty="0" smtClean="0"/>
              <a:t>Snapshot of </a:t>
            </a:r>
          </a:p>
          <a:p>
            <a:pPr marL="0" indent="0">
              <a:buNone/>
            </a:pPr>
            <a:r>
              <a:rPr lang="en-IN" dirty="0" smtClean="0"/>
              <a:t>    Result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76" y="3145168"/>
            <a:ext cx="5652119" cy="3610135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2195736" y="38610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80112" y="2132856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Momentum Factor : 0.1</a:t>
            </a:r>
          </a:p>
          <a:p>
            <a:r>
              <a:rPr lang="en-IN" dirty="0" smtClean="0"/>
              <a:t>Learning Rate : 0.1</a:t>
            </a:r>
          </a:p>
          <a:p>
            <a:r>
              <a:rPr lang="en-IN" dirty="0" smtClean="0"/>
              <a:t>Threshold Error: 50%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10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Shuffled Data Set </a:t>
            </a:r>
            <a:r>
              <a:rPr lang="en-IN" dirty="0" smtClean="0"/>
              <a:t>Partition-5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Initialization </a:t>
            </a:r>
            <a:r>
              <a:rPr lang="en-IN" dirty="0"/>
              <a:t>- random between -</a:t>
            </a:r>
            <a:r>
              <a:rPr lang="en-IN" dirty="0" smtClean="0"/>
              <a:t>0.25 </a:t>
            </a:r>
            <a:r>
              <a:rPr lang="en-IN" dirty="0"/>
              <a:t>to </a:t>
            </a:r>
            <a:r>
              <a:rPr lang="en-IN" dirty="0" smtClean="0"/>
              <a:t>0.25</a:t>
            </a:r>
          </a:p>
          <a:p>
            <a:r>
              <a:rPr lang="en-IN" dirty="0"/>
              <a:t>A</a:t>
            </a:r>
            <a:r>
              <a:rPr lang="en-IN" dirty="0" smtClean="0"/>
              <a:t>ccuracy – </a:t>
            </a:r>
            <a:r>
              <a:rPr lang="en-IN" dirty="0"/>
              <a:t>1 (30/30</a:t>
            </a:r>
            <a:r>
              <a:rPr lang="en-IN" dirty="0" smtClean="0"/>
              <a:t>)</a:t>
            </a:r>
          </a:p>
          <a:p>
            <a:r>
              <a:rPr lang="en-IN" dirty="0" smtClean="0"/>
              <a:t>Snapshot of </a:t>
            </a:r>
          </a:p>
          <a:p>
            <a:pPr marL="0" indent="0">
              <a:buNone/>
            </a:pPr>
            <a:r>
              <a:rPr lang="en-IN" dirty="0" smtClean="0"/>
              <a:t>    Result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76" y="3145168"/>
            <a:ext cx="5652119" cy="3610135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2195736" y="38610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80112" y="2132856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Momentum Factor : 0.1</a:t>
            </a:r>
          </a:p>
          <a:p>
            <a:r>
              <a:rPr lang="en-IN" dirty="0" smtClean="0"/>
              <a:t>Learning Rate : 0.1</a:t>
            </a:r>
          </a:p>
          <a:p>
            <a:r>
              <a:rPr lang="en-IN" dirty="0" smtClean="0"/>
              <a:t>Threshold Error: 50%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8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Observations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A shuffled data sets usually leads to better learning than cyclic</a:t>
            </a:r>
            <a:r>
              <a:rPr lang="en-IN" dirty="0"/>
              <a:t>, fixed orders of training </a:t>
            </a:r>
            <a:r>
              <a:rPr lang="en-IN" dirty="0" smtClean="0"/>
              <a:t>patterns. However, it also takes more time to train the Network.</a:t>
            </a:r>
          </a:p>
          <a:p>
            <a:r>
              <a:rPr lang="en-IN" dirty="0" smtClean="0"/>
              <a:t>An </a:t>
            </a:r>
            <a:r>
              <a:rPr lang="en-IN" dirty="0"/>
              <a:t>ordered presentation of the training cases to the network can cause weights/error to move very erratically over the error </a:t>
            </a:r>
            <a:r>
              <a:rPr lang="en-IN" dirty="0" smtClean="0"/>
              <a:t>surface.</a:t>
            </a:r>
          </a:p>
          <a:p>
            <a:r>
              <a:rPr lang="en-IN" dirty="0"/>
              <a:t>A</a:t>
            </a:r>
            <a:r>
              <a:rPr lang="en-IN" dirty="0" smtClean="0"/>
              <a:t>ny </a:t>
            </a:r>
            <a:r>
              <a:rPr lang="en-IN" dirty="0"/>
              <a:t>given series of an individual class’ training patterns potentially </a:t>
            </a:r>
            <a:r>
              <a:rPr lang="en-IN" dirty="0" smtClean="0"/>
              <a:t>causes the </a:t>
            </a:r>
            <a:r>
              <a:rPr lang="en-IN" dirty="0"/>
              <a:t>network to move in weight-space in a direction that is very different from the overall desired direction</a:t>
            </a:r>
          </a:p>
        </p:txBody>
      </p:sp>
    </p:spTree>
    <p:extLst>
      <p:ext uri="{BB962C8B-B14F-4D97-AF65-F5344CB8AC3E}">
        <p14:creationId xmlns:p14="http://schemas.microsoft.com/office/powerpoint/2010/main" val="113132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Specifications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Download any classification benchmark data from ML repositories </a:t>
            </a:r>
            <a:r>
              <a:rPr lang="en-IN" dirty="0" smtClean="0"/>
              <a:t>(University </a:t>
            </a:r>
            <a:r>
              <a:rPr lang="en-IN" dirty="0"/>
              <a:t>of California at </a:t>
            </a:r>
            <a:r>
              <a:rPr lang="en-IN" dirty="0" err="1"/>
              <a:t>Irwine</a:t>
            </a:r>
            <a:r>
              <a:rPr lang="en-IN" dirty="0" smtClean="0"/>
              <a:t>).</a:t>
            </a:r>
          </a:p>
          <a:p>
            <a:r>
              <a:rPr lang="en-IN" dirty="0" smtClean="0"/>
              <a:t>Train </a:t>
            </a:r>
            <a:r>
              <a:rPr lang="en-IN" dirty="0"/>
              <a:t>and test FFNN on such data. Of </a:t>
            </a:r>
            <a:r>
              <a:rPr lang="en-IN" dirty="0" smtClean="0"/>
              <a:t>particular note </a:t>
            </a:r>
            <a:r>
              <a:rPr lang="en-IN" dirty="0"/>
              <a:t>is a classic problem called IRIS data.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0485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Set Specifications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Number of Instances: 150 </a:t>
            </a:r>
          </a:p>
          <a:p>
            <a:r>
              <a:rPr lang="pt-BR" dirty="0" smtClean="0"/>
              <a:t>Classes: </a:t>
            </a:r>
          </a:p>
          <a:p>
            <a:pPr lvl="2"/>
            <a:r>
              <a:rPr lang="pt-BR" dirty="0" smtClean="0"/>
              <a:t>Iris Setosa </a:t>
            </a:r>
          </a:p>
          <a:p>
            <a:pPr lvl="2"/>
            <a:r>
              <a:rPr lang="pt-BR" dirty="0" smtClean="0"/>
              <a:t>Iris Versicolour </a:t>
            </a:r>
          </a:p>
          <a:p>
            <a:pPr lvl="2"/>
            <a:r>
              <a:rPr lang="pt-BR" dirty="0" smtClean="0"/>
              <a:t>Iris Virginica</a:t>
            </a:r>
          </a:p>
          <a:p>
            <a:r>
              <a:rPr lang="en-IN" dirty="0" smtClean="0"/>
              <a:t>Number of Attributes: 4 numeric, predictive attributes</a:t>
            </a:r>
          </a:p>
          <a:p>
            <a:r>
              <a:rPr lang="en-IN" dirty="0" smtClean="0"/>
              <a:t>Class Distribution: 33.3% for each of 3 classes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45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Neural Network Structure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2411760" y="3563724"/>
            <a:ext cx="8640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5580132" y="3491716"/>
            <a:ext cx="8640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619672" y="5651956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275856" y="5651956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054930" y="1907540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>
            <a:stCxn id="3" idx="0"/>
            <a:endCxn id="7" idx="2"/>
          </p:cNvCxnSpPr>
          <p:nvPr/>
        </p:nvCxnSpPr>
        <p:spPr>
          <a:xfrm flipV="1">
            <a:off x="2843808" y="2555612"/>
            <a:ext cx="164317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2"/>
            <a:endCxn id="4" idx="0"/>
          </p:cNvCxnSpPr>
          <p:nvPr/>
        </p:nvCxnSpPr>
        <p:spPr>
          <a:xfrm>
            <a:off x="4486978" y="2555612"/>
            <a:ext cx="1525202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04048" y="5651956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/>
          <p:cNvCxnSpPr>
            <a:stCxn id="5" idx="0"/>
            <a:endCxn id="3" idx="4"/>
          </p:cNvCxnSpPr>
          <p:nvPr/>
        </p:nvCxnSpPr>
        <p:spPr>
          <a:xfrm flipV="1">
            <a:off x="2051720" y="4283804"/>
            <a:ext cx="792088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0"/>
            <a:endCxn id="3" idx="4"/>
          </p:cNvCxnSpPr>
          <p:nvPr/>
        </p:nvCxnSpPr>
        <p:spPr>
          <a:xfrm flipH="1" flipV="1">
            <a:off x="2843808" y="4283804"/>
            <a:ext cx="864096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4"/>
          </p:cNvCxnSpPr>
          <p:nvPr/>
        </p:nvCxnSpPr>
        <p:spPr>
          <a:xfrm flipV="1">
            <a:off x="3707904" y="4211796"/>
            <a:ext cx="2304276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0"/>
            <a:endCxn id="4" idx="4"/>
          </p:cNvCxnSpPr>
          <p:nvPr/>
        </p:nvCxnSpPr>
        <p:spPr>
          <a:xfrm flipV="1">
            <a:off x="5436096" y="4211796"/>
            <a:ext cx="576084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0"/>
            <a:endCxn id="4" idx="4"/>
          </p:cNvCxnSpPr>
          <p:nvPr/>
        </p:nvCxnSpPr>
        <p:spPr>
          <a:xfrm flipV="1">
            <a:off x="2051720" y="4211796"/>
            <a:ext cx="396046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0"/>
            <a:endCxn id="3" idx="4"/>
          </p:cNvCxnSpPr>
          <p:nvPr/>
        </p:nvCxnSpPr>
        <p:spPr>
          <a:xfrm flipH="1" flipV="1">
            <a:off x="2843808" y="4283804"/>
            <a:ext cx="2592288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236296" y="3419708"/>
            <a:ext cx="8640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/>
          <p:cNvSpPr/>
          <p:nvPr/>
        </p:nvSpPr>
        <p:spPr>
          <a:xfrm>
            <a:off x="827584" y="3563724"/>
            <a:ext cx="8640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4067944" y="3491716"/>
            <a:ext cx="8640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6588224" y="5651956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6300192" y="1907540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1691680" y="1907540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/>
          <p:cNvCxnSpPr>
            <a:stCxn id="5" idx="0"/>
            <a:endCxn id="34" idx="4"/>
          </p:cNvCxnSpPr>
          <p:nvPr/>
        </p:nvCxnSpPr>
        <p:spPr>
          <a:xfrm flipV="1">
            <a:off x="2051720" y="4211796"/>
            <a:ext cx="2448272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5" idx="0"/>
            <a:endCxn id="33" idx="4"/>
          </p:cNvCxnSpPr>
          <p:nvPr/>
        </p:nvCxnSpPr>
        <p:spPr>
          <a:xfrm flipH="1" flipV="1">
            <a:off x="1259632" y="4283804"/>
            <a:ext cx="792088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5" idx="0"/>
            <a:endCxn id="32" idx="4"/>
          </p:cNvCxnSpPr>
          <p:nvPr/>
        </p:nvCxnSpPr>
        <p:spPr>
          <a:xfrm flipV="1">
            <a:off x="2051720" y="4139788"/>
            <a:ext cx="5616624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0"/>
            <a:endCxn id="34" idx="4"/>
          </p:cNvCxnSpPr>
          <p:nvPr/>
        </p:nvCxnSpPr>
        <p:spPr>
          <a:xfrm flipV="1">
            <a:off x="3707904" y="4211796"/>
            <a:ext cx="792088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6" idx="0"/>
            <a:endCxn id="32" idx="4"/>
          </p:cNvCxnSpPr>
          <p:nvPr/>
        </p:nvCxnSpPr>
        <p:spPr>
          <a:xfrm flipV="1">
            <a:off x="3707904" y="4139788"/>
            <a:ext cx="396044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" idx="0"/>
            <a:endCxn id="33" idx="4"/>
          </p:cNvCxnSpPr>
          <p:nvPr/>
        </p:nvCxnSpPr>
        <p:spPr>
          <a:xfrm flipH="1" flipV="1">
            <a:off x="1259632" y="4283804"/>
            <a:ext cx="2448272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33" idx="4"/>
          </p:cNvCxnSpPr>
          <p:nvPr/>
        </p:nvCxnSpPr>
        <p:spPr>
          <a:xfrm flipH="1" flipV="1">
            <a:off x="1259632" y="4283804"/>
            <a:ext cx="4176464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5" idx="0"/>
            <a:endCxn id="34" idx="4"/>
          </p:cNvCxnSpPr>
          <p:nvPr/>
        </p:nvCxnSpPr>
        <p:spPr>
          <a:xfrm flipH="1" flipV="1">
            <a:off x="4499992" y="4211796"/>
            <a:ext cx="936104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5" idx="0"/>
            <a:endCxn id="32" idx="4"/>
          </p:cNvCxnSpPr>
          <p:nvPr/>
        </p:nvCxnSpPr>
        <p:spPr>
          <a:xfrm flipV="1">
            <a:off x="5436096" y="4139788"/>
            <a:ext cx="2232248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2" idx="0"/>
            <a:endCxn id="32" idx="4"/>
          </p:cNvCxnSpPr>
          <p:nvPr/>
        </p:nvCxnSpPr>
        <p:spPr>
          <a:xfrm flipV="1">
            <a:off x="7020272" y="4139788"/>
            <a:ext cx="648072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2" idx="0"/>
            <a:endCxn id="4" idx="4"/>
          </p:cNvCxnSpPr>
          <p:nvPr/>
        </p:nvCxnSpPr>
        <p:spPr>
          <a:xfrm flipH="1" flipV="1">
            <a:off x="6012180" y="4211796"/>
            <a:ext cx="1008092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2" idx="0"/>
            <a:endCxn id="34" idx="4"/>
          </p:cNvCxnSpPr>
          <p:nvPr/>
        </p:nvCxnSpPr>
        <p:spPr>
          <a:xfrm flipH="1" flipV="1">
            <a:off x="4499992" y="4211796"/>
            <a:ext cx="252028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2" idx="0"/>
            <a:endCxn id="3" idx="4"/>
          </p:cNvCxnSpPr>
          <p:nvPr/>
        </p:nvCxnSpPr>
        <p:spPr>
          <a:xfrm flipH="1" flipV="1">
            <a:off x="2843808" y="4283804"/>
            <a:ext cx="4176464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2" idx="0"/>
            <a:endCxn id="33" idx="4"/>
          </p:cNvCxnSpPr>
          <p:nvPr/>
        </p:nvCxnSpPr>
        <p:spPr>
          <a:xfrm flipH="1" flipV="1">
            <a:off x="1259632" y="4283804"/>
            <a:ext cx="576064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33" idx="0"/>
            <a:endCxn id="44" idx="2"/>
          </p:cNvCxnSpPr>
          <p:nvPr/>
        </p:nvCxnSpPr>
        <p:spPr>
          <a:xfrm flipV="1">
            <a:off x="1259632" y="2555612"/>
            <a:ext cx="864096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3" idx="0"/>
            <a:endCxn id="44" idx="2"/>
          </p:cNvCxnSpPr>
          <p:nvPr/>
        </p:nvCxnSpPr>
        <p:spPr>
          <a:xfrm flipH="1" flipV="1">
            <a:off x="2123728" y="2555612"/>
            <a:ext cx="72008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3" idx="0"/>
            <a:endCxn id="7" idx="2"/>
          </p:cNvCxnSpPr>
          <p:nvPr/>
        </p:nvCxnSpPr>
        <p:spPr>
          <a:xfrm flipV="1">
            <a:off x="1259632" y="2555612"/>
            <a:ext cx="3227346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3" idx="0"/>
            <a:endCxn id="43" idx="2"/>
          </p:cNvCxnSpPr>
          <p:nvPr/>
        </p:nvCxnSpPr>
        <p:spPr>
          <a:xfrm flipV="1">
            <a:off x="1259632" y="2555612"/>
            <a:ext cx="5472608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34" idx="0"/>
            <a:endCxn id="7" idx="2"/>
          </p:cNvCxnSpPr>
          <p:nvPr/>
        </p:nvCxnSpPr>
        <p:spPr>
          <a:xfrm flipH="1" flipV="1">
            <a:off x="4486978" y="2555612"/>
            <a:ext cx="13014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34" idx="0"/>
            <a:endCxn id="43" idx="2"/>
          </p:cNvCxnSpPr>
          <p:nvPr/>
        </p:nvCxnSpPr>
        <p:spPr>
          <a:xfrm flipV="1">
            <a:off x="4499992" y="2555612"/>
            <a:ext cx="2232248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34" idx="0"/>
            <a:endCxn id="44" idx="2"/>
          </p:cNvCxnSpPr>
          <p:nvPr/>
        </p:nvCxnSpPr>
        <p:spPr>
          <a:xfrm flipH="1" flipV="1">
            <a:off x="2123728" y="2555612"/>
            <a:ext cx="2376264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3" idx="0"/>
            <a:endCxn id="43" idx="2"/>
          </p:cNvCxnSpPr>
          <p:nvPr/>
        </p:nvCxnSpPr>
        <p:spPr>
          <a:xfrm flipV="1">
            <a:off x="2843808" y="2555612"/>
            <a:ext cx="3888432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4" idx="2"/>
            <a:endCxn id="4" idx="0"/>
          </p:cNvCxnSpPr>
          <p:nvPr/>
        </p:nvCxnSpPr>
        <p:spPr>
          <a:xfrm>
            <a:off x="2123728" y="2555612"/>
            <a:ext cx="3888452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43" idx="2"/>
            <a:endCxn id="4" idx="0"/>
          </p:cNvCxnSpPr>
          <p:nvPr/>
        </p:nvCxnSpPr>
        <p:spPr>
          <a:xfrm flipH="1">
            <a:off x="6012180" y="2555612"/>
            <a:ext cx="72006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43" idx="2"/>
            <a:endCxn id="32" idx="0"/>
          </p:cNvCxnSpPr>
          <p:nvPr/>
        </p:nvCxnSpPr>
        <p:spPr>
          <a:xfrm>
            <a:off x="6732240" y="2555612"/>
            <a:ext cx="936104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endCxn id="32" idx="0"/>
          </p:cNvCxnSpPr>
          <p:nvPr/>
        </p:nvCxnSpPr>
        <p:spPr>
          <a:xfrm>
            <a:off x="4499992" y="2555612"/>
            <a:ext cx="3168352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44" idx="2"/>
            <a:endCxn id="32" idx="0"/>
          </p:cNvCxnSpPr>
          <p:nvPr/>
        </p:nvCxnSpPr>
        <p:spPr>
          <a:xfrm>
            <a:off x="2123728" y="2555612"/>
            <a:ext cx="5544616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51520" y="1763524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</a:t>
            </a:r>
          </a:p>
          <a:p>
            <a:r>
              <a:rPr lang="en-IN" dirty="0" smtClean="0"/>
              <a:t>Layer</a:t>
            </a:r>
            <a:endParaRPr lang="en-IN" dirty="0"/>
          </a:p>
        </p:txBody>
      </p:sp>
      <p:sp>
        <p:nvSpPr>
          <p:cNvPr id="135" name="TextBox 134"/>
          <p:cNvSpPr txBox="1"/>
          <p:nvPr/>
        </p:nvSpPr>
        <p:spPr>
          <a:xfrm>
            <a:off x="107504" y="3347700"/>
            <a:ext cx="9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Hidden Layer</a:t>
            </a:r>
            <a:endParaRPr lang="en-IN" dirty="0"/>
          </a:p>
        </p:txBody>
      </p:sp>
      <p:sp>
        <p:nvSpPr>
          <p:cNvPr id="136" name="TextBox 135"/>
          <p:cNvSpPr txBox="1"/>
          <p:nvPr/>
        </p:nvSpPr>
        <p:spPr>
          <a:xfrm>
            <a:off x="395536" y="5651956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Input Layer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131840" y="637203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Corresponding to 4 attributes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059832" y="134076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Corresponding to 3 classes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32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Testing &amp; Training 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We performed </a:t>
            </a:r>
            <a:r>
              <a:rPr lang="en-IN" dirty="0"/>
              <a:t>N-fold cross </a:t>
            </a:r>
            <a:r>
              <a:rPr lang="en-IN" dirty="0" smtClean="0"/>
              <a:t>validation</a:t>
            </a:r>
            <a:r>
              <a:rPr lang="en-IN" dirty="0"/>
              <a:t> </a:t>
            </a:r>
            <a:r>
              <a:rPr lang="en-IN" dirty="0" smtClean="0"/>
              <a:t>with N=5.</a:t>
            </a:r>
          </a:p>
          <a:p>
            <a:r>
              <a:rPr lang="en-IN" dirty="0" smtClean="0"/>
              <a:t>We divided our </a:t>
            </a:r>
            <a:r>
              <a:rPr lang="en-IN" dirty="0"/>
              <a:t>classification data into 5 </a:t>
            </a:r>
            <a:r>
              <a:rPr lang="en-IN" dirty="0" smtClean="0"/>
              <a:t>partitions &amp; used 4 </a:t>
            </a:r>
            <a:r>
              <a:rPr lang="en-IN" dirty="0"/>
              <a:t>partitions for training </a:t>
            </a:r>
            <a:r>
              <a:rPr lang="en-IN" dirty="0" smtClean="0"/>
              <a:t>the neural network </a:t>
            </a:r>
            <a:r>
              <a:rPr lang="en-IN" dirty="0"/>
              <a:t>and the remaining </a:t>
            </a:r>
            <a:r>
              <a:rPr lang="en-IN" dirty="0" smtClean="0"/>
              <a:t>one for </a:t>
            </a:r>
            <a:r>
              <a:rPr lang="en-IN" dirty="0"/>
              <a:t>measuring </a:t>
            </a:r>
            <a:r>
              <a:rPr lang="en-IN" dirty="0" smtClean="0"/>
              <a:t>accuracy.</a:t>
            </a:r>
          </a:p>
          <a:p>
            <a:r>
              <a:rPr lang="en-IN" dirty="0" smtClean="0"/>
              <a:t>We also observed the effect of changing the order of data set elements i.e. we shuffled the elements of training data set so that instances of data belonging to a single class do not occur together.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38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Result-Using 5 Fold Validation</a:t>
            </a:r>
            <a:br>
              <a:rPr lang="en-IN" dirty="0" smtClean="0"/>
            </a:br>
            <a:r>
              <a:rPr lang="en-IN" dirty="0" smtClean="0"/>
              <a:t>Data Partition-1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Initialization </a:t>
            </a:r>
            <a:r>
              <a:rPr lang="en-IN" dirty="0"/>
              <a:t>- random between -0.5 to </a:t>
            </a:r>
            <a:r>
              <a:rPr lang="en-IN" dirty="0" smtClean="0"/>
              <a:t>0.5</a:t>
            </a:r>
          </a:p>
          <a:p>
            <a:r>
              <a:rPr lang="en-IN" dirty="0"/>
              <a:t>A</a:t>
            </a:r>
            <a:r>
              <a:rPr lang="en-IN" dirty="0" smtClean="0"/>
              <a:t>ccuracy – 1 (30/30)</a:t>
            </a:r>
          </a:p>
          <a:p>
            <a:r>
              <a:rPr lang="en-IN" dirty="0" smtClean="0"/>
              <a:t>Snapshot of </a:t>
            </a:r>
          </a:p>
          <a:p>
            <a:pPr marL="0" indent="0">
              <a:buNone/>
            </a:pPr>
            <a:r>
              <a:rPr lang="en-IN" dirty="0" smtClean="0"/>
              <a:t>    Result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76" y="3145168"/>
            <a:ext cx="5652120" cy="3610136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2195736" y="38610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0" y="2132856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Momentum Factor : 0.1</a:t>
            </a:r>
          </a:p>
          <a:p>
            <a:r>
              <a:rPr lang="en-IN" dirty="0" smtClean="0"/>
              <a:t>Learning Rate : 0.1</a:t>
            </a:r>
          </a:p>
          <a:p>
            <a:r>
              <a:rPr lang="en-IN" dirty="0" smtClean="0"/>
              <a:t>Threshold Error: 50%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3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Result-Using 5 Fold Validation</a:t>
            </a:r>
            <a:br>
              <a:rPr lang="en-IN" dirty="0" smtClean="0"/>
            </a:br>
            <a:r>
              <a:rPr lang="en-IN" dirty="0" smtClean="0"/>
              <a:t>Data Partition-2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608512" cy="4525963"/>
          </a:xfrm>
        </p:spPr>
        <p:txBody>
          <a:bodyPr/>
          <a:lstStyle/>
          <a:p>
            <a:r>
              <a:rPr lang="en-IN" dirty="0" smtClean="0"/>
              <a:t>Initialization </a:t>
            </a:r>
            <a:r>
              <a:rPr lang="en-IN" dirty="0"/>
              <a:t>- random between -0.5 to </a:t>
            </a:r>
            <a:r>
              <a:rPr lang="en-IN" dirty="0" smtClean="0"/>
              <a:t>0.5</a:t>
            </a:r>
          </a:p>
          <a:p>
            <a:r>
              <a:rPr lang="en-IN" dirty="0" smtClean="0"/>
              <a:t>Accuracy – 0.96667 (29/30)</a:t>
            </a:r>
          </a:p>
          <a:p>
            <a:r>
              <a:rPr lang="en-IN" dirty="0" smtClean="0"/>
              <a:t>Snapshot of </a:t>
            </a:r>
          </a:p>
          <a:p>
            <a:pPr marL="0" indent="0">
              <a:buNone/>
            </a:pPr>
            <a:r>
              <a:rPr lang="en-IN" dirty="0" smtClean="0"/>
              <a:t>    Result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76" y="3140968"/>
            <a:ext cx="5652120" cy="3618537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2195736" y="38610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80112" y="2132856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Momentum Factor : 0.1</a:t>
            </a:r>
          </a:p>
          <a:p>
            <a:r>
              <a:rPr lang="en-IN" dirty="0" smtClean="0"/>
              <a:t>Learning Rate : 0.1</a:t>
            </a:r>
          </a:p>
          <a:p>
            <a:r>
              <a:rPr lang="en-IN" dirty="0" smtClean="0"/>
              <a:t>Threshold Error: 50%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1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Result-Using 5 Fold Validation</a:t>
            </a:r>
            <a:br>
              <a:rPr lang="en-IN" dirty="0" smtClean="0"/>
            </a:br>
            <a:r>
              <a:rPr lang="en-IN" dirty="0" smtClean="0"/>
              <a:t>Data Partition-3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618856" cy="4525963"/>
          </a:xfrm>
        </p:spPr>
        <p:txBody>
          <a:bodyPr/>
          <a:lstStyle/>
          <a:p>
            <a:r>
              <a:rPr lang="en-IN" dirty="0" smtClean="0"/>
              <a:t>Initialization </a:t>
            </a:r>
            <a:r>
              <a:rPr lang="en-IN" dirty="0"/>
              <a:t>- random between -0.5 to </a:t>
            </a:r>
            <a:r>
              <a:rPr lang="en-IN" dirty="0" smtClean="0"/>
              <a:t>0.5</a:t>
            </a:r>
          </a:p>
          <a:p>
            <a:r>
              <a:rPr lang="en-IN" dirty="0"/>
              <a:t>A</a:t>
            </a:r>
            <a:r>
              <a:rPr lang="en-IN" dirty="0" smtClean="0"/>
              <a:t>ccuracy – 0.96667 (29/30)</a:t>
            </a:r>
          </a:p>
          <a:p>
            <a:r>
              <a:rPr lang="en-IN" dirty="0" smtClean="0"/>
              <a:t>Snapshot of </a:t>
            </a:r>
          </a:p>
          <a:p>
            <a:pPr marL="0" indent="0">
              <a:buNone/>
            </a:pPr>
            <a:r>
              <a:rPr lang="en-IN" dirty="0" smtClean="0"/>
              <a:t>    Result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76" y="3145168"/>
            <a:ext cx="5652120" cy="3610136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2195736" y="38610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80112" y="2132856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Momentum Factor : 0.1</a:t>
            </a:r>
          </a:p>
          <a:p>
            <a:r>
              <a:rPr lang="en-IN" dirty="0" smtClean="0"/>
              <a:t>Learning Rate : 0.1</a:t>
            </a:r>
          </a:p>
          <a:p>
            <a:r>
              <a:rPr lang="en-IN" dirty="0" smtClean="0"/>
              <a:t>Threshold Error: 50%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3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Result-Using 5 Fold Validation</a:t>
            </a:r>
            <a:br>
              <a:rPr lang="en-IN" dirty="0" smtClean="0"/>
            </a:br>
            <a:r>
              <a:rPr lang="en-IN" dirty="0" smtClean="0"/>
              <a:t>Data Partition-4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546848" cy="4525963"/>
          </a:xfrm>
        </p:spPr>
        <p:txBody>
          <a:bodyPr/>
          <a:lstStyle/>
          <a:p>
            <a:r>
              <a:rPr lang="en-IN" dirty="0" smtClean="0"/>
              <a:t>Initialization </a:t>
            </a:r>
            <a:r>
              <a:rPr lang="en-IN" dirty="0"/>
              <a:t>- random between -0.5 to </a:t>
            </a:r>
            <a:r>
              <a:rPr lang="en-IN" dirty="0" smtClean="0"/>
              <a:t>0.5</a:t>
            </a:r>
          </a:p>
          <a:p>
            <a:r>
              <a:rPr lang="en-IN" dirty="0"/>
              <a:t>A</a:t>
            </a:r>
            <a:r>
              <a:rPr lang="en-IN" dirty="0" smtClean="0"/>
              <a:t>ccuracy – </a:t>
            </a:r>
            <a:r>
              <a:rPr lang="en-IN" dirty="0"/>
              <a:t>0.96667 </a:t>
            </a:r>
            <a:r>
              <a:rPr lang="en-IN" dirty="0" smtClean="0"/>
              <a:t>(29/30</a:t>
            </a:r>
            <a:r>
              <a:rPr lang="en-IN" dirty="0" smtClean="0"/>
              <a:t>)</a:t>
            </a:r>
          </a:p>
          <a:p>
            <a:r>
              <a:rPr lang="en-IN" dirty="0"/>
              <a:t>Snapshot of </a:t>
            </a:r>
          </a:p>
          <a:p>
            <a:pPr marL="0" indent="0">
              <a:buNone/>
            </a:pPr>
            <a:r>
              <a:rPr lang="en-IN" dirty="0"/>
              <a:t>    Result </a:t>
            </a:r>
            <a:endParaRPr lang="en-IN" dirty="0"/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068960"/>
            <a:ext cx="5917506" cy="3789040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2195736" y="38610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80112" y="2060848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Momentum Factor : 0.1</a:t>
            </a:r>
          </a:p>
          <a:p>
            <a:r>
              <a:rPr lang="en-IN" dirty="0" smtClean="0"/>
              <a:t>Learning Rate : 0.1</a:t>
            </a:r>
          </a:p>
          <a:p>
            <a:r>
              <a:rPr lang="en-IN" dirty="0" smtClean="0"/>
              <a:t>Threshold Error: 50%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58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610</Words>
  <Application>Microsoft Office PowerPoint</Application>
  <PresentationFormat>On-screen Show (4:3)</PresentationFormat>
  <Paragraphs>110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Testing &amp; Training of FFNN on IRIS Data Set</vt:lpstr>
      <vt:lpstr>Assignment Specifications</vt:lpstr>
      <vt:lpstr>Data Set Specifications</vt:lpstr>
      <vt:lpstr>Neural Network Structure</vt:lpstr>
      <vt:lpstr>Testing &amp; Training Methodology</vt:lpstr>
      <vt:lpstr>Result-Using 5 Fold Validation Data Partition-1</vt:lpstr>
      <vt:lpstr>Result-Using 5 Fold Validation Data Partition-2</vt:lpstr>
      <vt:lpstr>Result-Using 5 Fold Validation Data Partition-3</vt:lpstr>
      <vt:lpstr>Result-Using 5 Fold Validation Data Partition-4</vt:lpstr>
      <vt:lpstr>Result-Using 5 Fold Validation Data Partition-5</vt:lpstr>
      <vt:lpstr>Shuffled Data Set Partition-1</vt:lpstr>
      <vt:lpstr>Shuffled Data Set Partition-2</vt:lpstr>
      <vt:lpstr>Shuffled Data Set Partition-3</vt:lpstr>
      <vt:lpstr>Shuffled Data Set Partition-4</vt:lpstr>
      <vt:lpstr>Shuffled Data Set Partition-5</vt:lpstr>
      <vt:lpstr>Observations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&amp; Training of FFNN on IRIS Data Set</dc:title>
  <dc:creator>mridul</dc:creator>
  <cp:lastModifiedBy>mridul</cp:lastModifiedBy>
  <cp:revision>24</cp:revision>
  <dcterms:created xsi:type="dcterms:W3CDTF">2014-03-31T12:55:21Z</dcterms:created>
  <dcterms:modified xsi:type="dcterms:W3CDTF">2014-04-09T09:37:29Z</dcterms:modified>
</cp:coreProperties>
</file>