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24" r:id="rId3"/>
    <p:sldId id="325" r:id="rId4"/>
    <p:sldId id="259" r:id="rId5"/>
    <p:sldId id="260" r:id="rId6"/>
    <p:sldId id="262" r:id="rId7"/>
    <p:sldId id="263" r:id="rId8"/>
    <p:sldId id="264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29" r:id="rId45"/>
    <p:sldId id="302" r:id="rId46"/>
    <p:sldId id="303" r:id="rId47"/>
    <p:sldId id="310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7" r:id="rId61"/>
    <p:sldId id="328" r:id="rId62"/>
    <p:sldId id="3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2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Nodes Expanded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Displaced Tiles</c:v>
                </c:pt>
                <c:pt idx="2">
                  <c:v>Blank Tile Manhatten</c:v>
                </c:pt>
                <c:pt idx="3">
                  <c:v>Zero Heuristic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8</c:v>
                </c:pt>
                <c:pt idx="2">
                  <c:v>53</c:v>
                </c:pt>
                <c:pt idx="3">
                  <c:v>103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48576"/>
        <c:axId val="177050368"/>
      </c:lineChart>
      <c:catAx>
        <c:axId val="177048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50368"/>
        <c:crosses val="autoZero"/>
        <c:auto val="1"/>
        <c:lblAlgn val="ctr"/>
        <c:lblOffset val="100"/>
        <c:noMultiLvlLbl val="0"/>
      </c:catAx>
      <c:valAx>
        <c:axId val="177050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48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Nodes Expanded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Manhattan</c:v>
                </c:pt>
                <c:pt idx="1">
                  <c:v>Displaced Tiles</c:v>
                </c:pt>
                <c:pt idx="2">
                  <c:v>Blank Tile Manhatten</c:v>
                </c:pt>
                <c:pt idx="3">
                  <c:v>Zero Heuristic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</c:v>
                </c:pt>
                <c:pt idx="1">
                  <c:v>595</c:v>
                </c:pt>
                <c:pt idx="2">
                  <c:v>4909</c:v>
                </c:pt>
                <c:pt idx="3">
                  <c:v>8213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64192"/>
        <c:axId val="177377280"/>
      </c:lineChart>
      <c:catAx>
        <c:axId val="177064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77377280"/>
        <c:crosses val="autoZero"/>
        <c:auto val="1"/>
        <c:lblAlgn val="ctr"/>
        <c:lblOffset val="100"/>
        <c:noMultiLvlLbl val="0"/>
      </c:catAx>
      <c:valAx>
        <c:axId val="177377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064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9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6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6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D3E9-8C02-46F5-B667-916ABB1B9AA5}" type="datetimeFigureOut">
              <a:rPr lang="en-IN" smtClean="0"/>
              <a:t>01/04/2014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D4FD-0728-420D-9119-47912D1B7D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Implementation of the A-star A</a:t>
            </a:r>
            <a:r>
              <a:rPr lang="en-IN" dirty="0" smtClean="0"/>
              <a:t>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Observations &amp; Analysis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27711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/>
              <a:t>Sahil</a:t>
            </a:r>
            <a:r>
              <a:rPr lang="en-IN" sz="2000" dirty="0" smtClean="0"/>
              <a:t> Jindal	  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Gupta		</a:t>
            </a:r>
            <a:r>
              <a:rPr lang="en-IN" sz="2000" dirty="0" err="1" smtClean="0"/>
              <a:t>Rohan</a:t>
            </a:r>
            <a:r>
              <a:rPr lang="en-IN" sz="2000" dirty="0" smtClean="0"/>
              <a:t> </a:t>
            </a:r>
            <a:r>
              <a:rPr lang="en-IN" sz="2000" dirty="0" err="1" smtClean="0"/>
              <a:t>Gyani</a:t>
            </a:r>
            <a:r>
              <a:rPr lang="en-IN" sz="2000" dirty="0" smtClean="0"/>
              <a:t>	  </a:t>
            </a:r>
            <a:r>
              <a:rPr lang="en-IN" sz="2000" dirty="0" err="1" smtClean="0"/>
              <a:t>Mridul</a:t>
            </a:r>
            <a:r>
              <a:rPr lang="en-IN" sz="2000" dirty="0" smtClean="0"/>
              <a:t> Ravi Jain</a:t>
            </a:r>
          </a:p>
          <a:p>
            <a:r>
              <a:rPr lang="en-IN" sz="2000" dirty="0" smtClean="0"/>
              <a:t>110020043	    110040067		110040001	  110040083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65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4" name="Oval 3"/>
          <p:cNvSpPr/>
          <p:nvPr/>
        </p:nvSpPr>
        <p:spPr>
          <a:xfrm>
            <a:off x="4211960" y="393305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96546" y="47008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004039" y="31735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88424" y="393305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446797" y="4704273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437522" y="31735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436096" y="580526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703661" y="342561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2861" y="342561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80103" y="342561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703661" y="436329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6022861" y="495630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72610" y="436329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724128" y="520832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39752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84368" y="34256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022698" y="470427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56784" y="495630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703661" y="342561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88024" y="465807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36096" y="532563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41456" y="1613118"/>
            <a:ext cx="5856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Final Output</a:t>
            </a:r>
          </a:p>
          <a:p>
            <a:endParaRPr lang="en-IN" sz="20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optimal path is</a:t>
            </a:r>
            <a:r>
              <a:rPr lang="en-IN" dirty="0" smtClean="0"/>
              <a:t>: </a:t>
            </a:r>
            <a:r>
              <a:rPr lang="en-IN" b="1" dirty="0" smtClean="0"/>
              <a:t>0 </a:t>
            </a:r>
            <a:r>
              <a:rPr lang="en-IN" b="1" dirty="0"/>
              <a:t>1 2 6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Optimal path cost is </a:t>
            </a:r>
            <a:r>
              <a:rPr lang="en-IN" b="1" dirty="0"/>
              <a:t>8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Number of iterations taken by the A* </a:t>
            </a:r>
            <a:r>
              <a:rPr lang="en-IN" dirty="0" err="1"/>
              <a:t>Algo</a:t>
            </a:r>
            <a:r>
              <a:rPr lang="en-IN" dirty="0"/>
              <a:t> =</a:t>
            </a:r>
            <a:r>
              <a:rPr lang="en-IN" b="1" dirty="0"/>
              <a:t>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Number of Parent Pointer Redirections =</a:t>
            </a:r>
            <a:r>
              <a:rPr lang="en-IN" b="1" dirty="0" smtClean="0"/>
              <a:t>0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28184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6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Parent Pointer Redirection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  <a:r>
              <a:rPr lang="en-IN" sz="2000" dirty="0"/>
              <a:t> </a:t>
            </a:r>
            <a:r>
              <a:rPr lang="en-IN" sz="2000" dirty="0" smtClean="0"/>
              <a:t>     Goal Node:  8</a:t>
            </a:r>
            <a:r>
              <a:rPr lang="en-IN" sz="2000" dirty="0"/>
              <a:t> </a:t>
            </a:r>
            <a:r>
              <a:rPr lang="en-IN" sz="2000" dirty="0" smtClean="0"/>
              <a:t>         h</a:t>
            </a:r>
            <a:r>
              <a:rPr lang="en-IN" dirty="0" smtClean="0"/>
              <a:t>(i) </a:t>
            </a:r>
            <a:r>
              <a:rPr lang="en-IN" sz="2000" dirty="0" smtClean="0"/>
              <a:t>= </a:t>
            </a:r>
            <a:r>
              <a:rPr lang="en-IN" sz="2000" dirty="0"/>
              <a:t>5</a:t>
            </a:r>
            <a:r>
              <a:rPr lang="en-IN" sz="2000" dirty="0" smtClean="0"/>
              <a:t>     for i=3</a:t>
            </a:r>
          </a:p>
          <a:p>
            <a:r>
              <a:rPr lang="en-IN" sz="2000" dirty="0" smtClean="0"/>
              <a:t>                                                                           0     otherwise</a:t>
            </a:r>
            <a:r>
              <a:rPr lang="en-IN" sz="2000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shall use the following graph &amp; heuristic, to see a case where parent pointer redirection takes place.</a:t>
            </a:r>
            <a:endParaRPr lang="en-IN" sz="20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2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8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1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2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6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6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</a:p>
          <a:p>
            <a:r>
              <a:rPr lang="en-IN" sz="2000" b="1" dirty="0" smtClean="0"/>
              <a:t>1 Parent Pointers Redirected:  3     4</a:t>
            </a:r>
          </a:p>
          <a:p>
            <a:r>
              <a:rPr lang="en-IN" sz="2000" b="1" dirty="0" smtClean="0"/>
              <a:t>g values changed for </a:t>
            </a:r>
            <a:r>
              <a:rPr lang="en-IN" sz="2000" b="1" dirty="0" smtClean="0"/>
              <a:t>3 nodes</a:t>
            </a:r>
            <a:r>
              <a:rPr lang="en-IN" sz="2000" b="1" dirty="0" smtClean="0"/>
              <a:t>: 4 5 6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7: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39952" y="5734615"/>
            <a:ext cx="2098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8: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Assignment Specifications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200" dirty="0" smtClean="0"/>
              <a:t>Code </a:t>
            </a:r>
            <a:r>
              <a:rPr lang="en-IN" sz="2200" dirty="0"/>
              <a:t>A*; keep it general enough to be able to adapt to any search problem</a:t>
            </a:r>
            <a:r>
              <a:rPr lang="en-IN" sz="2200" dirty="0" smtClean="0"/>
              <a:t>.</a:t>
            </a: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Write </a:t>
            </a:r>
            <a:r>
              <a:rPr lang="en-IN" sz="2200" dirty="0"/>
              <a:t>modules for open and closed list management. Similarly for parent pointer redirection.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</a:t>
            </a:r>
            <a:r>
              <a:rPr lang="en-IN" sz="2200" dirty="0"/>
              <a:t>experimentally the intuition, "better heuristic performs better</a:t>
            </a:r>
            <a:r>
              <a:rPr lang="en-IN" sz="2200" dirty="0" smtClean="0"/>
              <a:t>".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that "if h(n)&gt;h*(n), for all n, A* may find the goal faster, but may discover a suboptimal path".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Verify </a:t>
            </a:r>
            <a:r>
              <a:rPr lang="en-IN" sz="2200" dirty="0"/>
              <a:t>that monotone restriction is satisfied, parent pointer redirection for nodes on closed list is not needed.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Come </a:t>
            </a:r>
            <a:r>
              <a:rPr lang="en-IN" sz="2200" dirty="0"/>
              <a:t>up with new heuristics for 8-puzzle and missionaries and cannibals; establish their admissibility and monotonicity or otherwise and measure performance</a:t>
            </a:r>
            <a:r>
              <a:rPr lang="en-IN" sz="22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Carry out bidirectional A* search S--&gt;G and G--&gt;S.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367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Parent Pointer Redirection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604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optimal path is:0 3 4 5 6 7 8 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dirty="0" smtClean="0"/>
              <a:t>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=</a:t>
            </a:r>
            <a:r>
              <a:rPr lang="en-IN" sz="2000" dirty="0" smtClean="0"/>
              <a:t>8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8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Better Heuristic Performs Better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We now change the heuristic of previous case as follows:</a:t>
            </a:r>
          </a:p>
          <a:p>
            <a:pPr lvl="1"/>
            <a:r>
              <a:rPr lang="en-IN" dirty="0" smtClean="0"/>
              <a:t>h(0) = 6			h(5) </a:t>
            </a:r>
            <a:r>
              <a:rPr lang="en-IN" dirty="0"/>
              <a:t>= </a:t>
            </a:r>
            <a:r>
              <a:rPr lang="en-IN" dirty="0" smtClean="0"/>
              <a:t>3</a:t>
            </a:r>
            <a:endParaRPr lang="en-IN" dirty="0"/>
          </a:p>
          <a:p>
            <a:pPr lvl="1"/>
            <a:r>
              <a:rPr lang="en-IN" dirty="0" smtClean="0"/>
              <a:t>h(1) </a:t>
            </a:r>
            <a:r>
              <a:rPr lang="en-IN" dirty="0"/>
              <a:t>= 6</a:t>
            </a:r>
            <a:r>
              <a:rPr lang="en-IN" dirty="0" smtClean="0"/>
              <a:t>			h(6) </a:t>
            </a:r>
            <a:r>
              <a:rPr lang="en-IN" dirty="0"/>
              <a:t>= 2</a:t>
            </a:r>
          </a:p>
          <a:p>
            <a:pPr lvl="1"/>
            <a:r>
              <a:rPr lang="en-IN" dirty="0" smtClean="0"/>
              <a:t>h(2) </a:t>
            </a:r>
            <a:r>
              <a:rPr lang="en-IN" dirty="0"/>
              <a:t>= 5</a:t>
            </a:r>
            <a:r>
              <a:rPr lang="en-IN" dirty="0" smtClean="0"/>
              <a:t>			h(7) </a:t>
            </a:r>
            <a:r>
              <a:rPr lang="en-IN" dirty="0"/>
              <a:t>= 1</a:t>
            </a:r>
          </a:p>
          <a:p>
            <a:pPr lvl="1"/>
            <a:r>
              <a:rPr lang="en-IN" dirty="0" smtClean="0"/>
              <a:t>h(3) </a:t>
            </a:r>
            <a:r>
              <a:rPr lang="en-IN" dirty="0"/>
              <a:t>= 5</a:t>
            </a:r>
            <a:r>
              <a:rPr lang="en-IN" dirty="0" smtClean="0"/>
              <a:t>			h(8) </a:t>
            </a:r>
            <a:r>
              <a:rPr lang="en-IN" dirty="0"/>
              <a:t>= </a:t>
            </a:r>
            <a:r>
              <a:rPr lang="en-IN" dirty="0" smtClean="0"/>
              <a:t>0</a:t>
            </a:r>
            <a:endParaRPr lang="en-IN" dirty="0"/>
          </a:p>
          <a:p>
            <a:pPr lvl="1"/>
            <a:r>
              <a:rPr lang="en-IN" dirty="0" smtClean="0"/>
              <a:t>h(4) </a:t>
            </a:r>
            <a:r>
              <a:rPr lang="en-IN" dirty="0"/>
              <a:t>= </a:t>
            </a:r>
            <a:r>
              <a:rPr lang="en-IN" dirty="0" smtClean="0"/>
              <a:t>4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Clearly above heuristic is better than the previous heuristic which was h(i) =  5     for i=3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0     otherwise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366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4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4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6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Better Heuristic Performs Better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2149" y="5226784"/>
            <a:ext cx="8288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optimal path </a:t>
            </a:r>
            <a:r>
              <a:rPr lang="en-IN" sz="2000" b="1" dirty="0"/>
              <a:t>is:0 3 4 5 6 7 8 </a:t>
            </a:r>
            <a:endParaRPr lang="en-IN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=</a:t>
            </a:r>
            <a:r>
              <a:rPr lang="en-IN" sz="2000" b="1" dirty="0" smtClean="0"/>
              <a:t>6(as opposed to 8 previously)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</a:t>
            </a:r>
            <a:r>
              <a:rPr lang="en-IN" sz="2000" b="1" dirty="0" smtClean="0"/>
              <a:t>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So we see that with a better heuristic A* algorithms converges faster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8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</a:t>
            </a:r>
            <a:r>
              <a:rPr lang="en-IN" dirty="0" smtClean="0"/>
              <a:t> greater than h*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1560" y="357301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96146" y="434078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03639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788024" y="357301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846397" y="434423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837122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835696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1103261" y="306557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2461" y="306557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979703" y="306557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103261" y="400325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2422461" y="459626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3"/>
          </p:cNvCxnSpPr>
          <p:nvPr/>
        </p:nvCxnSpPr>
        <p:spPr>
          <a:xfrm flipV="1">
            <a:off x="3972210" y="400325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11" idx="0"/>
          </p:cNvCxnSpPr>
          <p:nvPr/>
        </p:nvCxnSpPr>
        <p:spPr>
          <a:xfrm flipH="1">
            <a:off x="2123728" y="484828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2778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0655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422298" y="434423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4" y="4596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103261" y="306557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187624" y="429803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835696" y="49655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19772" y="5392767"/>
            <a:ext cx="5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3400513"/>
            <a:ext cx="233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</a:p>
          <a:p>
            <a:r>
              <a:rPr lang="en-IN" sz="2000" dirty="0" smtClean="0"/>
              <a:t>Goal Node:  6</a:t>
            </a:r>
          </a:p>
          <a:p>
            <a:r>
              <a:rPr lang="en-IN" sz="2000" dirty="0" smtClean="0"/>
              <a:t>h</a:t>
            </a:r>
            <a:r>
              <a:rPr lang="en-IN" dirty="0" smtClean="0"/>
              <a:t>(1)</a:t>
            </a:r>
            <a:r>
              <a:rPr lang="en-IN" sz="2000" dirty="0" smtClean="0"/>
              <a:t>= 20 </a:t>
            </a:r>
          </a:p>
          <a:p>
            <a:r>
              <a:rPr lang="en-IN" sz="2000" dirty="0"/>
              <a:t>h(1)= </a:t>
            </a:r>
            <a:r>
              <a:rPr lang="en-IN" sz="2000" dirty="0" smtClean="0"/>
              <a:t>30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40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 </a:t>
            </a:r>
            <a:endParaRPr lang="en-IN" sz="2000" dirty="0"/>
          </a:p>
          <a:p>
            <a:r>
              <a:rPr lang="en-IN" sz="2000" dirty="0"/>
              <a:t>h(1)= </a:t>
            </a:r>
            <a:r>
              <a:rPr lang="en-IN" sz="2000" dirty="0" smtClean="0"/>
              <a:t>10</a:t>
            </a:r>
          </a:p>
          <a:p>
            <a:r>
              <a:rPr lang="en-IN" sz="2000" dirty="0"/>
              <a:t>h(1)= 0 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268760"/>
            <a:ext cx="8432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We now verify </a:t>
            </a:r>
            <a:r>
              <a:rPr lang="en-IN" sz="2000" dirty="0"/>
              <a:t>that </a:t>
            </a:r>
            <a:r>
              <a:rPr lang="en-IN" sz="2000" dirty="0" smtClean="0"/>
              <a:t>“if </a:t>
            </a:r>
            <a:r>
              <a:rPr lang="en-IN" sz="2000" dirty="0"/>
              <a:t>h(n)&gt;h*(n</a:t>
            </a:r>
            <a:r>
              <a:rPr lang="en-IN" sz="2000" dirty="0" smtClean="0"/>
              <a:t>)”, </a:t>
            </a:r>
            <a:r>
              <a:rPr lang="en-IN" sz="2000" dirty="0"/>
              <a:t>for all n, A* may find the goal faster, but may discover a suboptimal </a:t>
            </a:r>
            <a:r>
              <a:rPr lang="en-IN" sz="2000" dirty="0" smtClean="0"/>
              <a:t>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We consider the graph used initially and run the A* algorithm on it using a heuristic such that h &gt; h*(n) for all 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3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8256"/>
            <a:ext cx="8229600" cy="1143000"/>
          </a:xfrm>
        </p:spPr>
        <p:txBody>
          <a:bodyPr/>
          <a:lstStyle/>
          <a:p>
            <a:r>
              <a:rPr lang="en-IN" dirty="0" smtClean="0"/>
              <a:t>A* Pseudo-Code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4" y="1170908"/>
            <a:ext cx="9015720" cy="5714476"/>
          </a:xfrm>
        </p:spPr>
      </p:pic>
    </p:spTree>
    <p:extLst>
      <p:ext uri="{BB962C8B-B14F-4D97-AF65-F5344CB8AC3E}">
        <p14:creationId xmlns:p14="http://schemas.microsoft.com/office/powerpoint/2010/main" val="694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3: </a:t>
            </a:r>
            <a:r>
              <a:rPr lang="en-IN" sz="2400" dirty="0"/>
              <a:t>Node 5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2400" dirty="0" smtClean="0"/>
              <a:t>Iteration 1: Node 0</a:t>
            </a:r>
          </a:p>
          <a:p>
            <a:pPr lvl="1"/>
            <a:r>
              <a:rPr lang="en-IN" sz="2400" dirty="0" smtClean="0"/>
              <a:t>Iteration 2: Node 3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3: </a:t>
            </a:r>
            <a:r>
              <a:rPr lang="en-IN" sz="2400" dirty="0"/>
              <a:t>Node </a:t>
            </a:r>
            <a:r>
              <a:rPr lang="en-IN" sz="2400" dirty="0" smtClean="0"/>
              <a:t>5</a:t>
            </a:r>
          </a:p>
          <a:p>
            <a:pPr lvl="1"/>
            <a:r>
              <a:rPr lang="en-IN" sz="2400" dirty="0"/>
              <a:t>Iteration </a:t>
            </a:r>
            <a:r>
              <a:rPr lang="en-IN" sz="2400" dirty="0" smtClean="0"/>
              <a:t>4: </a:t>
            </a:r>
            <a:r>
              <a:rPr lang="en-IN" sz="2400" dirty="0"/>
              <a:t>Node 4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 greater than h*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Final Output:</a:t>
            </a:r>
          </a:p>
          <a:p>
            <a:pPr lvl="1"/>
            <a:r>
              <a:rPr lang="en-IN" sz="2400" dirty="0"/>
              <a:t>Number of iterations taken by the A* </a:t>
            </a:r>
            <a:r>
              <a:rPr lang="en-IN" sz="2400" dirty="0" err="1"/>
              <a:t>Algo</a:t>
            </a:r>
            <a:r>
              <a:rPr lang="en-IN" sz="2400" dirty="0"/>
              <a:t> =4</a:t>
            </a:r>
          </a:p>
          <a:p>
            <a:pPr lvl="1"/>
            <a:r>
              <a:rPr lang="en-IN" sz="2400" dirty="0"/>
              <a:t>Number of Parent Pointer Redirections =</a:t>
            </a:r>
            <a:r>
              <a:rPr lang="en-IN" sz="2400" dirty="0" smtClean="0"/>
              <a:t>0</a:t>
            </a:r>
            <a:endParaRPr lang="en-IN" sz="2400" b="1" dirty="0" smtClean="0"/>
          </a:p>
          <a:p>
            <a:pPr lvl="1"/>
            <a:r>
              <a:rPr lang="en-IN" sz="2400" dirty="0" smtClean="0"/>
              <a:t>Found path </a:t>
            </a:r>
            <a:r>
              <a:rPr lang="en-IN" sz="2400" dirty="0"/>
              <a:t>is:0 3 4 6 </a:t>
            </a:r>
            <a:endParaRPr lang="en-IN" sz="2400" dirty="0" smtClean="0"/>
          </a:p>
          <a:p>
            <a:pPr lvl="1"/>
            <a:r>
              <a:rPr lang="en-IN" sz="2400" dirty="0" smtClean="0"/>
              <a:t>Found </a:t>
            </a:r>
            <a:r>
              <a:rPr lang="en-IN" sz="2400" dirty="0"/>
              <a:t>path cost is </a:t>
            </a:r>
            <a:r>
              <a:rPr lang="en-IN" sz="2400" dirty="0" smtClean="0"/>
              <a:t>19</a:t>
            </a:r>
          </a:p>
          <a:p>
            <a:pPr lvl="1"/>
            <a:r>
              <a:rPr lang="en-IN" sz="2400" dirty="0" smtClean="0"/>
              <a:t>The discovered path is 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a suboptimal path. </a:t>
            </a:r>
          </a:p>
          <a:p>
            <a:pPr marL="457200" lvl="1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</a:p>
        </p:txBody>
      </p:sp>
      <p:sp>
        <p:nvSpPr>
          <p:cNvPr id="4" name="Oval 3"/>
          <p:cNvSpPr/>
          <p:nvPr/>
        </p:nvSpPr>
        <p:spPr>
          <a:xfrm>
            <a:off x="4283968" y="443711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7068554" y="5204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076047" y="367763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460432" y="443711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518805" y="520832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09530" y="367763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508104" y="630932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775669" y="3929666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94869" y="3929666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652111" y="3929666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775669" y="4867351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6094869" y="5460357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644618" y="4867351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796136" y="5712385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192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956376" y="39296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094706" y="5208329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328792" y="54603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775669" y="392966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162129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508104" y="58296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1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Monotone Restriction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We now change the heuristic of second case as follows:</a:t>
            </a:r>
          </a:p>
          <a:p>
            <a:pPr lvl="1"/>
            <a:r>
              <a:rPr lang="en-IN" dirty="0" smtClean="0"/>
              <a:t>h(0) = 6			h(5) </a:t>
            </a:r>
            <a:r>
              <a:rPr lang="en-IN" dirty="0"/>
              <a:t>= </a:t>
            </a:r>
            <a:r>
              <a:rPr lang="en-IN" dirty="0" smtClean="0"/>
              <a:t>3</a:t>
            </a:r>
            <a:endParaRPr lang="en-IN" dirty="0"/>
          </a:p>
          <a:p>
            <a:pPr lvl="1"/>
            <a:r>
              <a:rPr lang="en-IN" dirty="0" smtClean="0"/>
              <a:t>h(1) </a:t>
            </a:r>
            <a:r>
              <a:rPr lang="en-IN" dirty="0"/>
              <a:t>= 6</a:t>
            </a:r>
            <a:r>
              <a:rPr lang="en-IN" dirty="0" smtClean="0"/>
              <a:t>			h(6) </a:t>
            </a:r>
            <a:r>
              <a:rPr lang="en-IN" dirty="0"/>
              <a:t>= 2</a:t>
            </a:r>
          </a:p>
          <a:p>
            <a:pPr lvl="1"/>
            <a:r>
              <a:rPr lang="en-IN" dirty="0" smtClean="0"/>
              <a:t>h(2) </a:t>
            </a:r>
            <a:r>
              <a:rPr lang="en-IN" dirty="0"/>
              <a:t>= 5</a:t>
            </a:r>
            <a:r>
              <a:rPr lang="en-IN" dirty="0" smtClean="0"/>
              <a:t>			h(7) </a:t>
            </a:r>
            <a:r>
              <a:rPr lang="en-IN" dirty="0"/>
              <a:t>= 1</a:t>
            </a:r>
          </a:p>
          <a:p>
            <a:pPr lvl="1"/>
            <a:r>
              <a:rPr lang="en-IN" dirty="0" smtClean="0"/>
              <a:t>h(3) </a:t>
            </a:r>
            <a:r>
              <a:rPr lang="en-IN" dirty="0"/>
              <a:t>= 5</a:t>
            </a:r>
            <a:r>
              <a:rPr lang="en-IN" dirty="0" smtClean="0"/>
              <a:t>			h(8) </a:t>
            </a:r>
            <a:r>
              <a:rPr lang="en-IN" dirty="0"/>
              <a:t>= </a:t>
            </a:r>
            <a:r>
              <a:rPr lang="en-IN" dirty="0" smtClean="0"/>
              <a:t>0</a:t>
            </a:r>
            <a:endParaRPr lang="en-IN" dirty="0"/>
          </a:p>
          <a:p>
            <a:pPr lvl="1"/>
            <a:r>
              <a:rPr lang="en-IN" dirty="0" smtClean="0"/>
              <a:t>h(4) </a:t>
            </a:r>
            <a:r>
              <a:rPr lang="en-IN" dirty="0"/>
              <a:t>= </a:t>
            </a:r>
            <a:r>
              <a:rPr lang="en-IN" dirty="0" smtClean="0"/>
              <a:t>4</a:t>
            </a:r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Note that in the above case MR is satisfied i.e.</a:t>
            </a:r>
          </a:p>
          <a:p>
            <a:pPr marL="1371600" lvl="3" indent="0">
              <a:buNone/>
            </a:pPr>
            <a:r>
              <a:rPr lang="en-IN" dirty="0"/>
              <a:t> </a:t>
            </a:r>
            <a:r>
              <a:rPr lang="en-IN" dirty="0" smtClean="0"/>
              <a:t>      h(parent) &lt;= h(child) + C(parent, child)</a:t>
            </a:r>
          </a:p>
        </p:txBody>
      </p:sp>
    </p:spTree>
    <p:extLst>
      <p:ext uri="{BB962C8B-B14F-4D97-AF65-F5344CB8AC3E}">
        <p14:creationId xmlns:p14="http://schemas.microsoft.com/office/powerpoint/2010/main" val="12118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0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3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4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4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5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2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A-star Algorithm On a Simple Graph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611560" y="357301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396146" y="434078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403639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788024" y="3573016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846397" y="4344233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837122" y="281354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835696" y="544522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1103261" y="306557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22461" y="306557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979703" y="306557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1103261" y="4003255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</p:cNvCxnSpPr>
          <p:nvPr/>
        </p:nvCxnSpPr>
        <p:spPr>
          <a:xfrm>
            <a:off x="2422461" y="4596261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6"/>
            <a:endCxn id="8" idx="3"/>
          </p:cNvCxnSpPr>
          <p:nvPr/>
        </p:nvCxnSpPr>
        <p:spPr>
          <a:xfrm flipV="1">
            <a:off x="3972210" y="4003255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4"/>
            <a:endCxn id="11" idx="0"/>
          </p:cNvCxnSpPr>
          <p:nvPr/>
        </p:nvCxnSpPr>
        <p:spPr>
          <a:xfrm flipH="1">
            <a:off x="2123728" y="4848289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2778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283968" y="30655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422298" y="4344233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656384" y="45962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103261" y="306557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1187624" y="4298033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1835696" y="496559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19772" y="5392767"/>
            <a:ext cx="596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3400513"/>
            <a:ext cx="233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Start Node:  0</a:t>
            </a:r>
          </a:p>
          <a:p>
            <a:r>
              <a:rPr lang="en-IN" sz="2000" dirty="0" smtClean="0"/>
              <a:t>Goal Node:  6</a:t>
            </a:r>
          </a:p>
          <a:p>
            <a:r>
              <a:rPr lang="en-IN" sz="2000" dirty="0"/>
              <a:t>h</a:t>
            </a:r>
            <a:r>
              <a:rPr lang="en-IN" dirty="0" smtClean="0"/>
              <a:t>(i)</a:t>
            </a:r>
            <a:r>
              <a:rPr lang="en-IN" sz="2000" dirty="0" smtClean="0"/>
              <a:t>= 0 for i=1,2…7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Without parent pointer redirection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359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6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5: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3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703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</a:t>
            </a:r>
            <a:r>
              <a:rPr lang="en-IN" sz="2000" b="1" dirty="0" smtClean="0"/>
              <a:t>: 7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6: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Monotone Restriction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7197" y="4797152"/>
            <a:ext cx="82932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dirty="0"/>
              <a:t>optimal path </a:t>
            </a:r>
            <a:r>
              <a:rPr lang="en-IN" sz="2000" b="1" dirty="0"/>
              <a:t>is:0 3 4 5 6 7 8 </a:t>
            </a:r>
            <a:endParaRPr lang="en-IN" sz="20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O</a:t>
            </a:r>
            <a:r>
              <a:rPr lang="en-IN" sz="2000" dirty="0" smtClean="0"/>
              <a:t>ptimal </a:t>
            </a:r>
            <a:r>
              <a:rPr lang="en-IN" sz="2000" dirty="0"/>
              <a:t>path cost is 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iterations taken by the A* </a:t>
            </a:r>
            <a:r>
              <a:rPr lang="en-IN" sz="2000" dirty="0" err="1"/>
              <a:t>Algo</a:t>
            </a:r>
            <a:r>
              <a:rPr lang="en-IN" sz="2000" dirty="0"/>
              <a:t> </a:t>
            </a:r>
            <a:r>
              <a:rPr lang="en-IN" sz="2000" dirty="0" smtClean="0"/>
              <a:t>=</a:t>
            </a:r>
            <a:r>
              <a:rPr lang="en-IN" sz="2000" b="1" dirty="0" smtClean="0"/>
              <a:t>6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/>
              <a:t>Number </a:t>
            </a:r>
            <a:r>
              <a:rPr lang="en-IN" sz="2000" dirty="0"/>
              <a:t>of Parent Pointer Redirections =</a:t>
            </a:r>
            <a:r>
              <a:rPr lang="en-IN" sz="2000" b="1" dirty="0" smtClean="0"/>
              <a:t>0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So we see that with a when Monotone Restriction is satisfied, parent pointer redirection is not needed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Final Output: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2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Bidirectional </a:t>
            </a:r>
            <a:r>
              <a:rPr lang="en-IN" dirty="0" smtClean="0"/>
              <a:t>Search Algorithm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Carry out the Forward and Backward search </a:t>
            </a:r>
            <a:r>
              <a:rPr lang="en-IN" sz="2000" b="1" dirty="0" err="1" smtClean="0"/>
              <a:t>parallely</a:t>
            </a:r>
            <a:r>
              <a:rPr lang="en-IN" sz="2000" b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For both Forward Search &amp; Backward Search, maintain separate Open Lists and Closed Lists.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Push the Start Node in Open List of Forward Search and Goal Node in Open List of Backward Search.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In each iteration of A* Algorithm,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Carry out Forward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Carry out Backward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Check the intersection of CL of Forward Search &amp; CL of Backward Search.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If intersection is not NULL, Stop!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Otherwise carry out another iteration of A* Search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The path discovered is given by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Following the parent pointers</a:t>
            </a:r>
            <a:r>
              <a:rPr lang="en-IN" sz="2000" b="1" dirty="0" smtClean="0"/>
              <a:t> from </a:t>
            </a:r>
            <a:r>
              <a:rPr lang="en-IN" sz="2000" b="1" dirty="0" smtClean="0"/>
              <a:t>Start </a:t>
            </a:r>
            <a:r>
              <a:rPr lang="en-IN" sz="2000" b="1" dirty="0"/>
              <a:t>Node to Intersection Node </a:t>
            </a:r>
            <a:r>
              <a:rPr lang="en-IN" sz="2000" b="1" dirty="0" smtClean="0"/>
              <a:t>in </a:t>
            </a:r>
            <a:r>
              <a:rPr lang="en-IN" sz="2000" b="1" dirty="0"/>
              <a:t>Forward Search </a:t>
            </a:r>
            <a:endParaRPr lang="en-IN" sz="2000" b="1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b="1" dirty="0" smtClean="0"/>
              <a:t>Reversing the direction of Parent Pointers from intersection node to Start node of Backward Search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834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Bidirectional Search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4869160"/>
            <a:ext cx="8261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Heuristic</a:t>
            </a:r>
            <a:r>
              <a:rPr lang="en-IN" sz="2000" dirty="0" smtClean="0"/>
              <a:t>	h</a:t>
            </a:r>
            <a:r>
              <a:rPr lang="en-IN" dirty="0" smtClean="0"/>
              <a:t>(i) </a:t>
            </a:r>
            <a:r>
              <a:rPr lang="en-IN" sz="2000" dirty="0" smtClean="0"/>
              <a:t>= </a:t>
            </a:r>
            <a:r>
              <a:rPr lang="en-IN" sz="2000" dirty="0"/>
              <a:t>5</a:t>
            </a:r>
            <a:r>
              <a:rPr lang="en-IN" sz="2000" dirty="0" smtClean="0"/>
              <a:t>     for i=3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                                          0     otherwise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Forward Pass</a:t>
            </a:r>
            <a:r>
              <a:rPr lang="en-IN" sz="2000" dirty="0" smtClean="0"/>
              <a:t>: Start </a:t>
            </a:r>
            <a:r>
              <a:rPr lang="en-IN" sz="2000" dirty="0"/>
              <a:t>Node:  0      Goal Node:  8 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Reverse Pass</a:t>
            </a:r>
            <a:r>
              <a:rPr lang="en-IN" sz="2000" dirty="0" smtClean="0"/>
              <a:t>: Start </a:t>
            </a:r>
            <a:r>
              <a:rPr lang="en-IN" sz="2000" dirty="0"/>
              <a:t>Node:  </a:t>
            </a:r>
            <a:r>
              <a:rPr lang="en-IN" sz="2000" dirty="0" smtClean="0"/>
              <a:t>8      </a:t>
            </a:r>
            <a:r>
              <a:rPr lang="en-IN" sz="2000" dirty="0"/>
              <a:t>Goal Node:  0	</a:t>
            </a: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chose a node to be expanded from the Open List in forward direction and similarly in backward direction. 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412776"/>
            <a:ext cx="828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/>
              <a:t>We shall use the following graph &amp; heuristic, to do a bidirectional search.</a:t>
            </a:r>
            <a:endParaRPr lang="en-IN" sz="20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</a:t>
            </a:r>
            <a:r>
              <a:rPr lang="en-IN" sz="2000" b="1" dirty="0" smtClean="0"/>
              <a:t>list in FORWARD direction: 0</a:t>
            </a:r>
          </a:p>
          <a:p>
            <a:r>
              <a:rPr lang="en-IN" sz="2000" b="1" dirty="0"/>
              <a:t>The node chosen to be expanded from the open list in </a:t>
            </a:r>
            <a:r>
              <a:rPr lang="en-IN" sz="2000" b="1" dirty="0" smtClean="0"/>
              <a:t>BACKWARD direction</a:t>
            </a:r>
            <a:r>
              <a:rPr lang="en-IN" sz="2000" b="1" dirty="0"/>
              <a:t>: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1: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60041" y="5301208"/>
            <a:ext cx="882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1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7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2: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2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6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3: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9" y="522678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node chosen to be expanded from the open list in FORWARD direction: </a:t>
            </a:r>
            <a:r>
              <a:rPr lang="en-IN" sz="2000" b="1" dirty="0" smtClean="0"/>
              <a:t>4</a:t>
            </a:r>
            <a:endParaRPr lang="en-IN" sz="2000" b="1" dirty="0"/>
          </a:p>
          <a:p>
            <a:r>
              <a:rPr lang="en-IN" sz="2000" b="1" dirty="0"/>
              <a:t>The node chosen to be expanded from the open list in BACKWARD direction: </a:t>
            </a:r>
            <a:r>
              <a:rPr lang="en-IN" sz="2000" b="1" dirty="0" smtClean="0"/>
              <a:t>5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Iteration 4: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4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Bidirectional Search</a:t>
            </a:r>
          </a:p>
        </p:txBody>
      </p:sp>
      <p:sp>
        <p:nvSpPr>
          <p:cNvPr id="4" name="Oval 3"/>
          <p:cNvSpPr/>
          <p:nvPr/>
        </p:nvSpPr>
        <p:spPr>
          <a:xfrm>
            <a:off x="35496" y="321297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27575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211960" y="3212976"/>
            <a:ext cx="576064" cy="5040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080320" y="414428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61058" y="2453502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4" idx="7"/>
          </p:cNvCxnSpPr>
          <p:nvPr/>
        </p:nvCxnSpPr>
        <p:spPr>
          <a:xfrm flipV="1">
            <a:off x="527197" y="2705530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6397" y="2705530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>
            <a:off x="3403639" y="2705530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527197" y="3643215"/>
            <a:ext cx="1524523" cy="710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8" idx="2"/>
          </p:cNvCxnSpPr>
          <p:nvPr/>
        </p:nvCxnSpPr>
        <p:spPr>
          <a:xfrm flipV="1">
            <a:off x="2656384" y="3465004"/>
            <a:ext cx="1555576" cy="931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5172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707904" y="27055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1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527197" y="2705530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03409" y="5226784"/>
            <a:ext cx="8117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The search stops when the two searches meet at a common node</a:t>
            </a:r>
            <a:r>
              <a:rPr lang="en-IN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The Algorithm takes only 4 iterations to converge.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However the path found is NOT an optimal path.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Cost of discovered path = 7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smtClean="0"/>
              <a:t>Cost of optimal path = 6 (via 0-3-4-5-6-7-8)</a:t>
            </a:r>
            <a:r>
              <a:rPr lang="en-IN" sz="2000" b="1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148" y="171010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/>
              <a:t>Stop Condition Reached:</a:t>
            </a:r>
            <a:endParaRPr lang="en-IN" sz="2400" b="1" dirty="0"/>
          </a:p>
        </p:txBody>
      </p:sp>
      <p:sp>
        <p:nvSpPr>
          <p:cNvPr id="30" name="Oval 29"/>
          <p:cNvSpPr/>
          <p:nvPr/>
        </p:nvSpPr>
        <p:spPr>
          <a:xfrm>
            <a:off x="7159086" y="3849469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5364088" y="2386140"/>
            <a:ext cx="576064" cy="504056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7164288" y="2348880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8244408" y="3104344"/>
            <a:ext cx="576064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8" idx="7"/>
            <a:endCxn id="31" idx="3"/>
          </p:cNvCxnSpPr>
          <p:nvPr/>
        </p:nvCxnSpPr>
        <p:spPr>
          <a:xfrm flipV="1">
            <a:off x="4703661" y="2816379"/>
            <a:ext cx="744790" cy="47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6"/>
            <a:endCxn id="32" idx="2"/>
          </p:cNvCxnSpPr>
          <p:nvPr/>
        </p:nvCxnSpPr>
        <p:spPr>
          <a:xfrm flipV="1">
            <a:off x="5940152" y="2600908"/>
            <a:ext cx="1224136" cy="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5"/>
            <a:endCxn id="34" idx="1"/>
          </p:cNvCxnSpPr>
          <p:nvPr/>
        </p:nvCxnSpPr>
        <p:spPr>
          <a:xfrm>
            <a:off x="7655989" y="2779119"/>
            <a:ext cx="672782" cy="399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H="1">
            <a:off x="7740352" y="3534583"/>
            <a:ext cx="588419" cy="39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2758" y="399699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513590" y="3916831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2772892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6258423" y="225020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41897" y="3664803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7941897" y="2621656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  <a:p>
            <a:r>
              <a:rPr lang="en-IN" dirty="0"/>
              <a:t>Constraints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boat can carry at most 2 people </a:t>
            </a:r>
          </a:p>
          <a:p>
            <a:pPr lvl="1"/>
            <a:r>
              <a:rPr lang="en-IN" dirty="0" smtClean="0"/>
              <a:t>On </a:t>
            </a:r>
            <a:r>
              <a:rPr lang="en-IN" dirty="0"/>
              <a:t>no bank should the cannibals outnumber the missionaries </a:t>
            </a:r>
          </a:p>
          <a:p>
            <a:endParaRPr lang="en-IN" dirty="0"/>
          </a:p>
          <a:p>
            <a:r>
              <a:rPr lang="en-IN" dirty="0"/>
              <a:t>State : </a:t>
            </a:r>
            <a:r>
              <a:rPr lang="en-IN" i="1" dirty="0"/>
              <a:t>&lt;#M, #C, P&gt; </a:t>
            </a:r>
            <a:endParaRPr lang="en-IN" dirty="0"/>
          </a:p>
          <a:p>
            <a:pPr lvl="1"/>
            <a:r>
              <a:rPr lang="en-IN" i="1" dirty="0"/>
              <a:t>#M </a:t>
            </a:r>
            <a:r>
              <a:rPr lang="en-IN" dirty="0"/>
              <a:t>= Number of missionaries on bank </a:t>
            </a:r>
            <a:r>
              <a:rPr lang="en-IN" i="1" dirty="0"/>
              <a:t>L </a:t>
            </a:r>
            <a:endParaRPr lang="en-IN" dirty="0"/>
          </a:p>
          <a:p>
            <a:pPr lvl="1"/>
            <a:r>
              <a:rPr lang="en-IN" i="1" dirty="0"/>
              <a:t>#C </a:t>
            </a:r>
            <a:r>
              <a:rPr lang="en-IN" dirty="0"/>
              <a:t>= Number of cannibals on bank </a:t>
            </a:r>
            <a:r>
              <a:rPr lang="en-IN" i="1" dirty="0"/>
              <a:t>L </a:t>
            </a:r>
            <a:endParaRPr lang="en-IN" dirty="0"/>
          </a:p>
          <a:p>
            <a:pPr lvl="1"/>
            <a:r>
              <a:rPr lang="en-IN" i="1" dirty="0"/>
              <a:t>P </a:t>
            </a:r>
            <a:r>
              <a:rPr lang="en-IN" dirty="0"/>
              <a:t>= Position of the boat 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i="1" dirty="0" smtClean="0"/>
              <a:t>Start State </a:t>
            </a:r>
            <a:r>
              <a:rPr lang="en-IN" i="1" dirty="0"/>
              <a:t>= &lt;3, 3, L&gt; </a:t>
            </a:r>
            <a:endParaRPr lang="en-IN" dirty="0"/>
          </a:p>
          <a:p>
            <a:r>
              <a:rPr lang="en-IN" i="1" dirty="0" smtClean="0"/>
              <a:t>Goal State </a:t>
            </a:r>
            <a:r>
              <a:rPr lang="en-IN" i="1" dirty="0"/>
              <a:t>= &lt; 0, 0, R &gt; </a:t>
            </a:r>
            <a:endParaRPr lang="en-IN" dirty="0"/>
          </a:p>
          <a:p>
            <a:r>
              <a:rPr lang="en-IN" dirty="0"/>
              <a:t>Operations </a:t>
            </a:r>
          </a:p>
          <a:p>
            <a:pPr lvl="1"/>
            <a:r>
              <a:rPr lang="en-IN" i="1" dirty="0"/>
              <a:t>M2 </a:t>
            </a:r>
            <a:r>
              <a:rPr lang="en-IN" dirty="0"/>
              <a:t>= Two missionaries take boat </a:t>
            </a:r>
          </a:p>
          <a:p>
            <a:pPr lvl="1"/>
            <a:r>
              <a:rPr lang="en-IN" i="1" dirty="0"/>
              <a:t>M1 </a:t>
            </a:r>
            <a:r>
              <a:rPr lang="en-IN" dirty="0"/>
              <a:t>= One missionary takes boat </a:t>
            </a:r>
          </a:p>
          <a:p>
            <a:pPr lvl="1"/>
            <a:r>
              <a:rPr lang="en-IN" i="1" dirty="0"/>
              <a:t>C2 </a:t>
            </a:r>
            <a:r>
              <a:rPr lang="en-IN" dirty="0"/>
              <a:t>= Two cannibals take boat </a:t>
            </a:r>
          </a:p>
          <a:p>
            <a:pPr lvl="1"/>
            <a:r>
              <a:rPr lang="en-IN" i="1" dirty="0"/>
              <a:t>C1 </a:t>
            </a:r>
            <a:r>
              <a:rPr lang="en-IN" dirty="0"/>
              <a:t>= One cannibal takes boat </a:t>
            </a:r>
          </a:p>
          <a:p>
            <a:pPr lvl="1"/>
            <a:r>
              <a:rPr lang="en-IN" dirty="0"/>
              <a:t>MC = One missionary and one cannibal takes boat </a:t>
            </a:r>
          </a:p>
        </p:txBody>
      </p:sp>
    </p:spTree>
    <p:extLst>
      <p:ext uri="{BB962C8B-B14F-4D97-AF65-F5344CB8AC3E}">
        <p14:creationId xmlns:p14="http://schemas.microsoft.com/office/powerpoint/2010/main" val="29470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Autofit/>
          </a:bodyPr>
          <a:lstStyle/>
          <a:p>
            <a:r>
              <a:rPr lang="en-IN" sz="1800" b="1" dirty="0" smtClean="0">
                <a:solidFill>
                  <a:srgbClr val="FF0000"/>
                </a:solidFill>
              </a:rPr>
              <a:t>Heuristic,  h(n) = 2n-1    </a:t>
            </a:r>
          </a:p>
          <a:p>
            <a:pPr lvl="6"/>
            <a:r>
              <a:rPr lang="en-IN" sz="1800" b="1" dirty="0" smtClean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 smtClean="0"/>
              <a:t>	</a:t>
            </a:r>
          </a:p>
          <a:p>
            <a:r>
              <a:rPr lang="en-IN" sz="1800" dirty="0" smtClean="0"/>
              <a:t>Nodes chosen to be expanded from the open list:  0  1  3  2  4  5  6  7  8  9  10  11  12</a:t>
            </a:r>
          </a:p>
          <a:p>
            <a:r>
              <a:rPr lang="en-IN" sz="1800" dirty="0" smtClean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 smtClean="0"/>
              <a:t>     0   1   4   5   6   7   8   9   10    11   12   14</a:t>
            </a:r>
            <a:endParaRPr lang="en-IN" sz="1800" dirty="0"/>
          </a:p>
          <a:p>
            <a:r>
              <a:rPr lang="en-IN" sz="1800" dirty="0" smtClean="0"/>
              <a:t>Optimal Path cost = 11</a:t>
            </a:r>
          </a:p>
          <a:p>
            <a:r>
              <a:rPr lang="en-IN" sz="1800" dirty="0" smtClean="0"/>
              <a:t>Number of iterations taken by A* Algorithm = 13</a:t>
            </a:r>
          </a:p>
          <a:p>
            <a:r>
              <a:rPr lang="en-IN" sz="1800" dirty="0" smtClean="0"/>
              <a:t>Number of parent pointer redirections = 0</a:t>
            </a:r>
          </a:p>
          <a:p>
            <a:r>
              <a:rPr lang="en-IN" sz="1800" dirty="0" smtClean="0"/>
              <a:t>Note that this heuristic is </a:t>
            </a:r>
            <a:r>
              <a:rPr lang="en-IN" sz="1800" dirty="0" smtClean="0">
                <a:solidFill>
                  <a:srgbClr val="002060"/>
                </a:solidFill>
              </a:rPr>
              <a:t>Neither Admissible Nor Monotone</a:t>
            </a:r>
            <a:endParaRPr lang="en-IN" sz="1800" dirty="0" smtClean="0"/>
          </a:p>
          <a:p>
            <a:r>
              <a:rPr lang="en-IN" sz="1800" dirty="0" smtClean="0">
                <a:solidFill>
                  <a:srgbClr val="002060"/>
                </a:solidFill>
              </a:rPr>
              <a:t>Consider state S = &lt;2,2,L&gt;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h*(S) = 5 (optimal path : &lt;2,2,L&gt; - &lt;0,2,R&gt; - &lt;0,3,L&gt; - &lt;0,1,R&gt; - &lt;0,2,L&gt; - &lt;0,0,R&gt;)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h(S) = 7 (2*4-1 = 7)	Hence Not Admissible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 smtClean="0">
                <a:solidFill>
                  <a:srgbClr val="002060"/>
                </a:solidFill>
              </a:rPr>
              <a:t>Also for     P = &lt;2,2,L&gt;           C = &lt;0,2,L&gt;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h(P) = 7	h(C) = 3</a:t>
            </a:r>
          </a:p>
          <a:p>
            <a:pPr lvl="2"/>
            <a:r>
              <a:rPr lang="en-IN" sz="1800" dirty="0" smtClean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31220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Heuristic,  h(n) = </a:t>
            </a:r>
            <a:r>
              <a:rPr lang="en-IN" sz="1800" b="1" dirty="0" smtClean="0">
                <a:solidFill>
                  <a:srgbClr val="FF0000"/>
                </a:solidFill>
              </a:rPr>
              <a:t>2n+1    </a:t>
            </a:r>
            <a:endParaRPr lang="en-IN" sz="1800" b="1" dirty="0">
              <a:solidFill>
                <a:srgbClr val="FF0000"/>
              </a:solidFill>
            </a:endParaRPr>
          </a:p>
          <a:p>
            <a:pPr lvl="6"/>
            <a:r>
              <a:rPr lang="en-IN" sz="1800" b="1" dirty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/>
              <a:t>	</a:t>
            </a:r>
          </a:p>
          <a:p>
            <a:r>
              <a:rPr lang="en-IN" sz="1800" dirty="0"/>
              <a:t>Nodes chosen to be expanded from the open list:  0  1  3  2  4  5  6  7  8  9  10  11  12</a:t>
            </a:r>
          </a:p>
          <a:p>
            <a:r>
              <a:rPr lang="en-IN" sz="1800" dirty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/>
              <a:t>     0   1   4   5   6   7   8   9   10    11   12   14</a:t>
            </a:r>
          </a:p>
          <a:p>
            <a:r>
              <a:rPr lang="en-IN" sz="1800" dirty="0"/>
              <a:t>Optimal Path cost = 11</a:t>
            </a:r>
          </a:p>
          <a:p>
            <a:r>
              <a:rPr lang="en-IN" sz="1800" dirty="0"/>
              <a:t>Number of iterations taken by A* Algorithm = 13</a:t>
            </a:r>
          </a:p>
          <a:p>
            <a:r>
              <a:rPr lang="en-IN" sz="1800" dirty="0"/>
              <a:t>Number of parent pointer redirections = 0</a:t>
            </a:r>
          </a:p>
          <a:p>
            <a:r>
              <a:rPr lang="en-IN" sz="1800" dirty="0"/>
              <a:t>Note that this heuristic is </a:t>
            </a:r>
            <a:r>
              <a:rPr lang="en-IN" sz="1800" dirty="0">
                <a:solidFill>
                  <a:srgbClr val="002060"/>
                </a:solidFill>
              </a:rPr>
              <a:t>Neither Admissible Nor Monotone</a:t>
            </a:r>
            <a:endParaRPr lang="en-IN" sz="1800" dirty="0"/>
          </a:p>
          <a:p>
            <a:r>
              <a:rPr lang="en-IN" sz="1800" dirty="0">
                <a:solidFill>
                  <a:srgbClr val="002060"/>
                </a:solidFill>
              </a:rPr>
              <a:t>Consider state S = &lt;2,2,L&gt;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h*(S) = 5 (optimal path : &lt;2,2,L&gt; - &lt;0,2,R&gt; - &lt;0,3,L&gt; - &lt;0,1,R&gt; - &lt;0,2,L&gt; - &lt;0,0,R&gt;)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h(S) = </a:t>
            </a:r>
            <a:r>
              <a:rPr lang="en-IN" sz="1800" dirty="0" smtClean="0">
                <a:solidFill>
                  <a:srgbClr val="002060"/>
                </a:solidFill>
              </a:rPr>
              <a:t>9 </a:t>
            </a:r>
            <a:r>
              <a:rPr lang="en-IN" sz="1800" dirty="0">
                <a:solidFill>
                  <a:srgbClr val="002060"/>
                </a:solidFill>
              </a:rPr>
              <a:t>(</a:t>
            </a:r>
            <a:r>
              <a:rPr lang="en-IN" sz="1800" dirty="0" smtClean="0">
                <a:solidFill>
                  <a:srgbClr val="002060"/>
                </a:solidFill>
              </a:rPr>
              <a:t>2*4+1 </a:t>
            </a:r>
            <a:r>
              <a:rPr lang="en-IN" sz="1800" dirty="0">
                <a:solidFill>
                  <a:srgbClr val="002060"/>
                </a:solidFill>
              </a:rPr>
              <a:t>= </a:t>
            </a:r>
            <a:r>
              <a:rPr lang="en-IN" sz="1800" dirty="0" smtClean="0">
                <a:solidFill>
                  <a:srgbClr val="002060"/>
                </a:solidFill>
              </a:rPr>
              <a:t>9)</a:t>
            </a:r>
            <a:r>
              <a:rPr lang="en-IN" sz="1800" dirty="0">
                <a:solidFill>
                  <a:srgbClr val="002060"/>
                </a:solidFill>
              </a:rPr>
              <a:t>	Hence Not Admissible</a:t>
            </a:r>
          </a:p>
          <a:p>
            <a:r>
              <a:rPr lang="en-IN" sz="1800" dirty="0">
                <a:solidFill>
                  <a:srgbClr val="002060"/>
                </a:solidFill>
              </a:rPr>
              <a:t>Also for P = &lt;2,2,L&gt; C = &lt;0,2,L&gt;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h(P) = </a:t>
            </a:r>
            <a:r>
              <a:rPr lang="en-IN" sz="1800" dirty="0" smtClean="0">
                <a:solidFill>
                  <a:srgbClr val="002060"/>
                </a:solidFill>
              </a:rPr>
              <a:t>9</a:t>
            </a:r>
            <a:r>
              <a:rPr lang="en-IN" sz="1800" dirty="0">
                <a:solidFill>
                  <a:srgbClr val="002060"/>
                </a:solidFill>
              </a:rPr>
              <a:t>	h(C) = </a:t>
            </a:r>
            <a:r>
              <a:rPr lang="en-IN" sz="1800" dirty="0" smtClean="0">
                <a:solidFill>
                  <a:srgbClr val="002060"/>
                </a:solidFill>
              </a:rPr>
              <a:t>5</a:t>
            </a:r>
            <a:endParaRPr lang="en-IN" sz="1800" dirty="0">
              <a:solidFill>
                <a:srgbClr val="002060"/>
              </a:solidFill>
            </a:endParaRP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31302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40060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Heuristic,  h(n) = </a:t>
            </a:r>
            <a:r>
              <a:rPr lang="en-IN" sz="1800" b="1" dirty="0" smtClean="0">
                <a:solidFill>
                  <a:srgbClr val="FF0000"/>
                </a:solidFill>
              </a:rPr>
              <a:t>n-1    </a:t>
            </a:r>
            <a:endParaRPr lang="en-IN" sz="1800" b="1" dirty="0">
              <a:solidFill>
                <a:srgbClr val="FF0000"/>
              </a:solidFill>
            </a:endParaRPr>
          </a:p>
          <a:p>
            <a:pPr lvl="6"/>
            <a:r>
              <a:rPr lang="en-IN" sz="1800" b="1" dirty="0">
                <a:solidFill>
                  <a:srgbClr val="FF0000"/>
                </a:solidFill>
              </a:rPr>
              <a:t>where  n=number of people on left bank</a:t>
            </a:r>
          </a:p>
          <a:p>
            <a:pPr lvl="6">
              <a:spcBef>
                <a:spcPts val="0"/>
              </a:spcBef>
            </a:pPr>
            <a:r>
              <a:rPr lang="en-IN" sz="1800" b="1" dirty="0">
                <a:solidFill>
                  <a:srgbClr val="FF0000"/>
                </a:solidFill>
              </a:rPr>
              <a:t>if n = 0 , h = 0 as we have reached the goal state	</a:t>
            </a:r>
            <a:r>
              <a:rPr lang="en-IN" sz="1800" dirty="0"/>
              <a:t>	</a:t>
            </a:r>
          </a:p>
          <a:p>
            <a:r>
              <a:rPr lang="en-IN" sz="1800" dirty="0"/>
              <a:t>Nodes chosen to be expanded from the open list:  0  1  3  2  4  5  6  7  8  9  10  11  </a:t>
            </a:r>
            <a:r>
              <a:rPr lang="en-IN" sz="1800" dirty="0" smtClean="0"/>
              <a:t>12 13</a:t>
            </a:r>
            <a:endParaRPr lang="en-IN" sz="1800" dirty="0"/>
          </a:p>
          <a:p>
            <a:r>
              <a:rPr lang="en-IN" sz="1800" dirty="0"/>
              <a:t>Optimal Path discovered: </a:t>
            </a:r>
          </a:p>
          <a:p>
            <a:pPr marL="457200" lvl="1" indent="0">
              <a:buNone/>
            </a:pPr>
            <a:r>
              <a:rPr lang="en-IN" sz="1800" dirty="0"/>
              <a:t>     0   1   4   5   6   7   8   9   10    11   12   14</a:t>
            </a:r>
          </a:p>
          <a:p>
            <a:r>
              <a:rPr lang="en-IN" sz="1800" dirty="0"/>
              <a:t>Optimal Path cost = 11</a:t>
            </a:r>
          </a:p>
          <a:p>
            <a:r>
              <a:rPr lang="en-IN" sz="1800" dirty="0"/>
              <a:t>Number of iterations taken by A* Algorithm = 13</a:t>
            </a:r>
          </a:p>
          <a:p>
            <a:r>
              <a:rPr lang="en-IN" sz="1800" dirty="0"/>
              <a:t>Number of parent pointer redirections = 0</a:t>
            </a:r>
          </a:p>
          <a:p>
            <a:r>
              <a:rPr lang="en-IN" sz="1800" dirty="0"/>
              <a:t>Note that this heuristic is </a:t>
            </a:r>
            <a:r>
              <a:rPr lang="en-IN" sz="1800" dirty="0" smtClean="0">
                <a:solidFill>
                  <a:srgbClr val="002060"/>
                </a:solidFill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Admissible </a:t>
            </a:r>
            <a:r>
              <a:rPr lang="en-IN" sz="1800" dirty="0" smtClean="0">
                <a:solidFill>
                  <a:srgbClr val="002060"/>
                </a:solidFill>
              </a:rPr>
              <a:t>but Not Monotone</a:t>
            </a:r>
          </a:p>
          <a:p>
            <a:r>
              <a:rPr lang="en-IN" sz="1800" dirty="0" smtClean="0">
                <a:solidFill>
                  <a:srgbClr val="002060"/>
                </a:solidFill>
              </a:rPr>
              <a:t>Consider </a:t>
            </a:r>
            <a:r>
              <a:rPr lang="en-IN" sz="1800" dirty="0">
                <a:solidFill>
                  <a:srgbClr val="002060"/>
                </a:solidFill>
              </a:rPr>
              <a:t>P = &lt;2,2,L&gt; C = &lt;0,2,L&gt;</a:t>
            </a: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h(P) = </a:t>
            </a:r>
            <a:r>
              <a:rPr lang="en-IN" sz="1800" dirty="0" smtClean="0">
                <a:solidFill>
                  <a:srgbClr val="002060"/>
                </a:solidFill>
              </a:rPr>
              <a:t>3</a:t>
            </a:r>
            <a:r>
              <a:rPr lang="en-IN" sz="1800" dirty="0">
                <a:solidFill>
                  <a:srgbClr val="002060"/>
                </a:solidFill>
              </a:rPr>
              <a:t>	h(C) = </a:t>
            </a:r>
            <a:r>
              <a:rPr lang="en-IN" sz="1800" dirty="0" smtClean="0">
                <a:solidFill>
                  <a:srgbClr val="002060"/>
                </a:solidFill>
              </a:rPr>
              <a:t>1</a:t>
            </a:r>
            <a:endParaRPr lang="en-IN" sz="1800" dirty="0">
              <a:solidFill>
                <a:srgbClr val="002060"/>
              </a:solidFill>
            </a:endParaRPr>
          </a:p>
          <a:p>
            <a:pPr lvl="2"/>
            <a:r>
              <a:rPr lang="en-IN" sz="1800" dirty="0">
                <a:solidFill>
                  <a:srgbClr val="002060"/>
                </a:solidFill>
              </a:rPr>
              <a:t>C(P,C) = 1 	Hence Not Monotone</a:t>
            </a:r>
          </a:p>
        </p:txBody>
      </p:sp>
    </p:spTree>
    <p:extLst>
      <p:ext uri="{BB962C8B-B14F-4D97-AF65-F5344CB8AC3E}">
        <p14:creationId xmlns:p14="http://schemas.microsoft.com/office/powerpoint/2010/main" val="41229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Missionaries and Cannibals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40060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Heuristic,  h(n) = n/2   </a:t>
            </a:r>
          </a:p>
          <a:p>
            <a:pPr lvl="6"/>
            <a:r>
              <a:rPr lang="en-IN" b="1" dirty="0" smtClean="0">
                <a:solidFill>
                  <a:srgbClr val="FF0000"/>
                </a:solidFill>
              </a:rPr>
              <a:t>where  n=number of people on left bank</a:t>
            </a:r>
          </a:p>
          <a:p>
            <a:pPr lvl="6"/>
            <a:r>
              <a:rPr lang="en-IN" b="1" dirty="0" smtClean="0">
                <a:solidFill>
                  <a:srgbClr val="FF0000"/>
                </a:solidFill>
              </a:rPr>
              <a:t>if n = 0 , h = 0 as we have reached the goal state</a:t>
            </a:r>
            <a:r>
              <a:rPr lang="en-IN" b="1" dirty="0" smtClean="0"/>
              <a:t>	</a:t>
            </a:r>
            <a:r>
              <a:rPr lang="en-IN" dirty="0" smtClean="0"/>
              <a:t>	</a:t>
            </a:r>
          </a:p>
          <a:p>
            <a:r>
              <a:rPr lang="en-IN" sz="2800" dirty="0" smtClean="0"/>
              <a:t>Nodes chosen to be expanded from the open list:  0  3  4  </a:t>
            </a:r>
            <a:r>
              <a:rPr lang="en-IN" sz="2800" dirty="0"/>
              <a:t>1</a:t>
            </a:r>
            <a:r>
              <a:rPr lang="en-IN" sz="2800" dirty="0" smtClean="0"/>
              <a:t>  </a:t>
            </a:r>
            <a:r>
              <a:rPr lang="en-IN" sz="2800" dirty="0"/>
              <a:t>2</a:t>
            </a:r>
            <a:r>
              <a:rPr lang="en-IN" sz="2800" dirty="0" smtClean="0"/>
              <a:t>  </a:t>
            </a:r>
            <a:r>
              <a:rPr lang="en-IN" sz="2800" dirty="0"/>
              <a:t>5</a:t>
            </a:r>
            <a:r>
              <a:rPr lang="en-IN" sz="2800" dirty="0" smtClean="0"/>
              <a:t>  </a:t>
            </a:r>
            <a:r>
              <a:rPr lang="en-IN" sz="2800" dirty="0"/>
              <a:t>6</a:t>
            </a:r>
            <a:r>
              <a:rPr lang="en-IN" sz="2800" dirty="0" smtClean="0"/>
              <a:t>  </a:t>
            </a:r>
            <a:r>
              <a:rPr lang="en-IN" sz="2800" dirty="0"/>
              <a:t>7</a:t>
            </a:r>
            <a:r>
              <a:rPr lang="en-IN" sz="2800" dirty="0" smtClean="0"/>
              <a:t>  </a:t>
            </a:r>
            <a:r>
              <a:rPr lang="en-IN" sz="2800" dirty="0"/>
              <a:t>8</a:t>
            </a:r>
            <a:r>
              <a:rPr lang="en-IN" sz="2800" dirty="0" smtClean="0"/>
              <a:t>  9 10  11  12 13</a:t>
            </a:r>
          </a:p>
          <a:p>
            <a:r>
              <a:rPr lang="en-IN" sz="2800" dirty="0" smtClean="0"/>
              <a:t>Optimal Path discovered: </a:t>
            </a:r>
          </a:p>
          <a:p>
            <a:pPr marL="457200" lvl="1" indent="0">
              <a:buNone/>
            </a:pPr>
            <a:r>
              <a:rPr lang="en-IN" dirty="0" smtClean="0"/>
              <a:t>     0   3   4   5   6   7   8   9   10    11   12   14</a:t>
            </a:r>
            <a:endParaRPr lang="en-IN" dirty="0"/>
          </a:p>
          <a:p>
            <a:r>
              <a:rPr lang="en-IN" sz="2800" dirty="0" smtClean="0"/>
              <a:t>Optimal Path cost = 11</a:t>
            </a:r>
          </a:p>
          <a:p>
            <a:r>
              <a:rPr lang="en-IN" sz="2800" dirty="0" smtClean="0"/>
              <a:t>Number of iterations taken by A* Algorithm = 14</a:t>
            </a:r>
          </a:p>
          <a:p>
            <a:r>
              <a:rPr lang="en-IN" sz="2800" dirty="0" smtClean="0"/>
              <a:t>Number of parent pointer redirections = 0</a:t>
            </a:r>
          </a:p>
          <a:p>
            <a:r>
              <a:rPr lang="en-IN" sz="2800" dirty="0" smtClean="0"/>
              <a:t>This heuristic is Admissible as well as Monotone.</a:t>
            </a:r>
          </a:p>
        </p:txBody>
      </p:sp>
    </p:spTree>
    <p:extLst>
      <p:ext uri="{BB962C8B-B14F-4D97-AF65-F5344CB8AC3E}">
        <p14:creationId xmlns:p14="http://schemas.microsoft.com/office/powerpoint/2010/main" val="32821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8-Puzzle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56993"/>
            <a:ext cx="8867328" cy="3470216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IN" sz="2000" dirty="0" smtClean="0"/>
              <a:t>Tile </a:t>
            </a:r>
            <a:r>
              <a:rPr lang="en-IN" sz="2000" dirty="0"/>
              <a:t>movement represented as the movement of the blank space. </a:t>
            </a:r>
          </a:p>
          <a:p>
            <a:r>
              <a:rPr lang="en-IN" sz="2000" dirty="0"/>
              <a:t>Operators: </a:t>
            </a:r>
          </a:p>
          <a:p>
            <a:pPr lvl="1"/>
            <a:r>
              <a:rPr lang="en-IN" sz="2000" dirty="0"/>
              <a:t>L : Blank moves left </a:t>
            </a:r>
          </a:p>
          <a:p>
            <a:pPr lvl="1"/>
            <a:r>
              <a:rPr lang="en-IN" sz="2000" dirty="0"/>
              <a:t>R : Blank moves right </a:t>
            </a:r>
          </a:p>
          <a:p>
            <a:pPr lvl="1"/>
            <a:r>
              <a:rPr lang="en-IN" sz="2000" dirty="0"/>
              <a:t>U : Blank moves up </a:t>
            </a:r>
          </a:p>
          <a:p>
            <a:pPr lvl="1"/>
            <a:r>
              <a:rPr lang="en-IN" sz="2000" dirty="0"/>
              <a:t>D : Blank moves down </a:t>
            </a:r>
          </a:p>
          <a:p>
            <a:pPr lvl="1"/>
            <a:r>
              <a:rPr lang="pt-BR" sz="2000" i="1" dirty="0"/>
              <a:t>C(L) = C(R) = C(U) = C(D) = 1 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02783"/>
              </p:ext>
            </p:extLst>
          </p:nvPr>
        </p:nvGraphicFramePr>
        <p:xfrm>
          <a:off x="2100065" y="1724640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65065"/>
              </p:ext>
            </p:extLst>
          </p:nvPr>
        </p:nvGraphicFramePr>
        <p:xfrm>
          <a:off x="5196409" y="1740416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28529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Start State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8529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Goal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8-Puzzle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sum </a:t>
            </a:r>
            <a:r>
              <a:rPr lang="en-IN" dirty="0">
                <a:solidFill>
                  <a:srgbClr val="FF0000"/>
                </a:solidFill>
              </a:rPr>
              <a:t>of Manhattan distances of tiles from their destined position </a:t>
            </a: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/>
              <a:t>h(n) = X-</a:t>
            </a:r>
            <a:r>
              <a:rPr lang="en-IN" dirty="0" err="1" smtClean="0"/>
              <a:t>dist</a:t>
            </a:r>
            <a:r>
              <a:rPr lang="en-IN" dirty="0" smtClean="0"/>
              <a:t> + Y-</a:t>
            </a:r>
            <a:r>
              <a:rPr lang="en-IN" dirty="0" err="1" smtClean="0"/>
              <a:t>dist</a:t>
            </a:r>
            <a:r>
              <a:rPr lang="en-IN" dirty="0" smtClean="0"/>
              <a:t> from Goal State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/>
              <a:t>Number of nodes expanded from Open List </a:t>
            </a:r>
            <a:r>
              <a:rPr lang="en-IN" dirty="0" smtClean="0"/>
              <a:t>=7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=0</a:t>
            </a:r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83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8-Puzzle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no</a:t>
            </a:r>
            <a:r>
              <a:rPr lang="en-IN" dirty="0">
                <a:solidFill>
                  <a:srgbClr val="FF0000"/>
                </a:solidFill>
              </a:rPr>
              <a:t>. of tiles displaced from their destined position.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The </a:t>
            </a:r>
            <a:r>
              <a:rPr lang="en-IN" dirty="0"/>
              <a:t>optimal path is:0 1 4 10 22 39 69 119 </a:t>
            </a:r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/>
              <a:t>Number of nodes expanded from Open List </a:t>
            </a:r>
            <a:r>
              <a:rPr lang="en-IN" dirty="0" smtClean="0"/>
              <a:t>= 8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b="1" dirty="0"/>
          </a:p>
          <a:p>
            <a:r>
              <a:rPr lang="en-IN" dirty="0" smtClean="0"/>
              <a:t>Here also we see that </a:t>
            </a:r>
            <a:r>
              <a:rPr lang="en-IN" b="1" i="1" dirty="0" smtClean="0"/>
              <a:t>Manhattan Distance</a:t>
            </a:r>
            <a:r>
              <a:rPr lang="en-IN" dirty="0" smtClean="0"/>
              <a:t>, which is a better heuristic than </a:t>
            </a:r>
            <a:r>
              <a:rPr lang="en-IN" b="1" i="1" dirty="0" smtClean="0"/>
              <a:t>No. of Displaced Tiles</a:t>
            </a:r>
            <a:r>
              <a:rPr lang="en-IN" b="1" dirty="0" smtClean="0"/>
              <a:t> </a:t>
            </a:r>
            <a:r>
              <a:rPr lang="en-IN" dirty="0" smtClean="0"/>
              <a:t>heuristic performs better(converges faster).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2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8-Puzzle </a:t>
            </a:r>
            <a:r>
              <a:rPr lang="en-IN" dirty="0" smtClean="0"/>
              <a:t>Problem(our own heuristic)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Manhattan </a:t>
            </a:r>
            <a:r>
              <a:rPr lang="en-IN" dirty="0">
                <a:solidFill>
                  <a:srgbClr val="FF0000"/>
                </a:solidFill>
              </a:rPr>
              <a:t>distances </a:t>
            </a:r>
            <a:r>
              <a:rPr lang="en-IN" dirty="0" smtClean="0">
                <a:solidFill>
                  <a:srgbClr val="FF0000"/>
                </a:solidFill>
              </a:rPr>
              <a:t>of only the blank tile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 smtClean="0"/>
              <a:t>Number of nodes expanded from Open List =</a:t>
            </a:r>
            <a:r>
              <a:rPr lang="en-IN" b="1" dirty="0" smtClean="0"/>
              <a:t>53</a:t>
            </a:r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dirty="0"/>
          </a:p>
          <a:p>
            <a:r>
              <a:rPr lang="en-IN" dirty="0" smtClean="0"/>
              <a:t>Now we observe that this heuristic  expands a lot higher number of nodes from the Open List as this is a very poor heuristic.</a:t>
            </a:r>
            <a:endParaRPr lang="en-IN" dirty="0"/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92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8-Puzzle </a:t>
            </a:r>
            <a:r>
              <a:rPr lang="en-IN" dirty="0" smtClean="0"/>
              <a:t>Problem(our own heuristic)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Heuristic,  h(n) = </a:t>
            </a:r>
            <a:r>
              <a:rPr lang="en-IN" dirty="0" smtClean="0">
                <a:solidFill>
                  <a:srgbClr val="FF0000"/>
                </a:solidFill>
              </a:rPr>
              <a:t>0 		for all nodes</a:t>
            </a:r>
          </a:p>
          <a:p>
            <a:r>
              <a:rPr lang="en-IN" dirty="0" smtClean="0"/>
              <a:t>The </a:t>
            </a:r>
            <a:r>
              <a:rPr lang="en-IN" dirty="0"/>
              <a:t>optimal path </a:t>
            </a:r>
            <a:r>
              <a:rPr lang="en-IN" dirty="0" smtClean="0"/>
              <a:t>is:0-1- 4-10-22-39-69-119 </a:t>
            </a:r>
          </a:p>
          <a:p>
            <a:r>
              <a:rPr lang="en-IN" dirty="0" smtClean="0"/>
              <a:t>Optimal </a:t>
            </a:r>
            <a:r>
              <a:rPr lang="en-IN" dirty="0"/>
              <a:t>path cost is </a:t>
            </a:r>
            <a:r>
              <a:rPr lang="en-IN" dirty="0" smtClean="0"/>
              <a:t>7</a:t>
            </a:r>
          </a:p>
          <a:p>
            <a:r>
              <a:rPr lang="en-IN" dirty="0" smtClean="0"/>
              <a:t>Number of nodes expanded from Open </a:t>
            </a:r>
            <a:r>
              <a:rPr lang="en-IN" dirty="0"/>
              <a:t>List =</a:t>
            </a:r>
            <a:r>
              <a:rPr lang="en-IN" dirty="0" smtClean="0"/>
              <a:t>103</a:t>
            </a:r>
            <a:endParaRPr lang="en-IN" b="1" dirty="0" smtClean="0"/>
          </a:p>
          <a:p>
            <a:r>
              <a:rPr lang="en-IN" dirty="0" smtClean="0"/>
              <a:t>Number </a:t>
            </a:r>
            <a:r>
              <a:rPr lang="en-IN" dirty="0"/>
              <a:t>of Parent Pointer Redirections =</a:t>
            </a:r>
            <a:r>
              <a:rPr lang="en-IN" dirty="0" smtClean="0"/>
              <a:t>0</a:t>
            </a:r>
          </a:p>
          <a:p>
            <a:endParaRPr lang="en-IN" dirty="0"/>
          </a:p>
          <a:p>
            <a:r>
              <a:rPr lang="en-IN" dirty="0" smtClean="0"/>
              <a:t>Now we observe that this heuristic expands even a lot higher number of nodes from the Open List as this is a very poor heuristic.</a:t>
            </a:r>
            <a:endParaRPr lang="en-IN" dirty="0"/>
          </a:p>
          <a:p>
            <a:pPr lvl="3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7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Heuristics (8-Puzzle)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2924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6878"/>
              </p:ext>
            </p:extLst>
          </p:nvPr>
        </p:nvGraphicFramePr>
        <p:xfrm>
          <a:off x="7284641" y="1484784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8304" y="26276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Start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5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Heuristics (8-Puzzle)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0121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11828"/>
              </p:ext>
            </p:extLst>
          </p:nvPr>
        </p:nvGraphicFramePr>
        <p:xfrm>
          <a:off x="7284641" y="1484784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08304" y="26276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Start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8-Puzzle Non Reachability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551071"/>
            <a:ext cx="8867328" cy="3974273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r>
              <a:rPr lang="en-IN" sz="1600" dirty="0" smtClean="0"/>
              <a:t>We now have a start state from which we can not reach to the goal state.</a:t>
            </a:r>
          </a:p>
          <a:p>
            <a:r>
              <a:rPr lang="en-IN" sz="1600" dirty="0" smtClean="0"/>
              <a:t>However, we can figure the non-reachability before running the A* Algorithm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 by using the following strategy: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Write the </a:t>
            </a:r>
            <a:r>
              <a:rPr lang="en-IN" sz="1600" dirty="0"/>
              <a:t>s</a:t>
            </a:r>
            <a:r>
              <a:rPr lang="en-IN" sz="1600" dirty="0" smtClean="0"/>
              <a:t>tart state puzzle in row major form i.e. in above case start state can be written as          [2 1 3 5 4 7 6 8].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Count the no. of inversions in this array.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Repeat the above steps (I) &amp; (II) for goal state. Since Goal State is fixed, row major form is               [1 2 3 4 5 6 7 8]  &amp;  its no of inversions are zero.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Now we Use the following rule: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“Start State with even no of </a:t>
            </a:r>
            <a:r>
              <a:rPr lang="en-IN" sz="1600" dirty="0">
                <a:solidFill>
                  <a:srgbClr val="FF0000"/>
                </a:solidFill>
              </a:rPr>
              <a:t>inversions </a:t>
            </a:r>
            <a:r>
              <a:rPr lang="en-IN" sz="1600" dirty="0" smtClean="0">
                <a:solidFill>
                  <a:srgbClr val="FF0000"/>
                </a:solidFill>
              </a:rPr>
              <a:t>can reach a Goal State with even no. of inversions and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Start State with </a:t>
            </a:r>
            <a:r>
              <a:rPr lang="en-IN" sz="1600" dirty="0" smtClean="0">
                <a:solidFill>
                  <a:srgbClr val="FF0000"/>
                </a:solidFill>
              </a:rPr>
              <a:t>odd no </a:t>
            </a:r>
            <a:r>
              <a:rPr lang="en-IN" sz="1600" dirty="0">
                <a:solidFill>
                  <a:srgbClr val="FF0000"/>
                </a:solidFill>
              </a:rPr>
              <a:t>of inversions can reach a Goal State with </a:t>
            </a:r>
            <a:r>
              <a:rPr lang="en-IN" sz="1600" dirty="0" smtClean="0">
                <a:solidFill>
                  <a:srgbClr val="FF0000"/>
                </a:solidFill>
              </a:rPr>
              <a:t>odd </a:t>
            </a:r>
            <a:r>
              <a:rPr lang="en-IN" sz="1600" dirty="0">
                <a:solidFill>
                  <a:srgbClr val="FF0000"/>
                </a:solidFill>
              </a:rPr>
              <a:t>no. of </a:t>
            </a:r>
            <a:r>
              <a:rPr lang="en-IN" sz="1600" dirty="0" smtClean="0">
                <a:solidFill>
                  <a:srgbClr val="FF0000"/>
                </a:solidFill>
              </a:rPr>
              <a:t>inversions”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V.        Since our goal state contains 0 (even) inversions, so </a:t>
            </a:r>
            <a:r>
              <a:rPr lang="en-IN" sz="1600" b="1" dirty="0" smtClean="0"/>
              <a:t>our start state must have even no. of inversions</a:t>
            </a:r>
            <a:r>
              <a:rPr lang="en-IN" sz="1600" dirty="0" smtClean="0"/>
              <a:t>. </a:t>
            </a:r>
          </a:p>
          <a:p>
            <a:pPr marL="514350" indent="-514350">
              <a:buFont typeface="+mj-lt"/>
              <a:buAutoNum type="romanUcPeriod"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74796"/>
              </p:ext>
            </p:extLst>
          </p:nvPr>
        </p:nvGraphicFramePr>
        <p:xfrm>
          <a:off x="2100065" y="1508616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97307"/>
              </p:ext>
            </p:extLst>
          </p:nvPr>
        </p:nvGraphicFramePr>
        <p:xfrm>
          <a:off x="5196409" y="1524392"/>
          <a:ext cx="167984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949"/>
                <a:gridCol w="559949"/>
                <a:gridCol w="55994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1720" y="11247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Start State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11247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Goal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4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4 : </a:t>
            </a:r>
            <a:r>
              <a:rPr lang="en-IN" sz="1600" dirty="0"/>
              <a:t>Node </a:t>
            </a:r>
            <a:r>
              <a:rPr lang="en-IN" sz="1600" dirty="0" smtClean="0"/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9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A-star Algorithm On a Simple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Node picked by algorithm from open list:</a:t>
            </a:r>
          </a:p>
          <a:p>
            <a:pPr lvl="1"/>
            <a:r>
              <a:rPr lang="en-IN" sz="1600" dirty="0" smtClean="0"/>
              <a:t>Iteration 1: Node 0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2 : </a:t>
            </a:r>
            <a:r>
              <a:rPr lang="en-IN" sz="1600" dirty="0"/>
              <a:t>Node </a:t>
            </a:r>
            <a:r>
              <a:rPr lang="en-IN" sz="1600" dirty="0" smtClean="0"/>
              <a:t>1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3 : </a:t>
            </a:r>
            <a:r>
              <a:rPr lang="en-IN" sz="1600" dirty="0"/>
              <a:t>Node </a:t>
            </a:r>
            <a:r>
              <a:rPr lang="en-IN" sz="1600" dirty="0" smtClean="0"/>
              <a:t>3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4 : </a:t>
            </a:r>
            <a:r>
              <a:rPr lang="en-IN" sz="1600" dirty="0"/>
              <a:t>Node </a:t>
            </a:r>
            <a:r>
              <a:rPr lang="en-IN" sz="1600" dirty="0" smtClean="0"/>
              <a:t>2</a:t>
            </a:r>
          </a:p>
          <a:p>
            <a:pPr lvl="1"/>
            <a:r>
              <a:rPr lang="en-IN" sz="1600" dirty="0"/>
              <a:t>Iteration </a:t>
            </a:r>
            <a:r>
              <a:rPr lang="en-IN" sz="1600" dirty="0" smtClean="0"/>
              <a:t>5 : </a:t>
            </a:r>
            <a:r>
              <a:rPr lang="en-IN" sz="1600" dirty="0"/>
              <a:t>Node </a:t>
            </a:r>
            <a:r>
              <a:rPr lang="en-IN" sz="1600" dirty="0" smtClean="0"/>
              <a:t>5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4149080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924538" y="4916848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932031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316416" y="4149080"/>
            <a:ext cx="576064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374789" y="4920297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365514" y="3389606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364088" y="6021288"/>
            <a:ext cx="576064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7"/>
          </p:cNvCxnSpPr>
          <p:nvPr/>
        </p:nvCxnSpPr>
        <p:spPr>
          <a:xfrm flipV="1">
            <a:off x="4631653" y="3641634"/>
            <a:ext cx="732435" cy="581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50853" y="3641634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>
            <a:off x="7508095" y="3641634"/>
            <a:ext cx="952337" cy="50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5"/>
          </p:cNvCxnSpPr>
          <p:nvPr/>
        </p:nvCxnSpPr>
        <p:spPr>
          <a:xfrm>
            <a:off x="4631653" y="4579319"/>
            <a:ext cx="732435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5950853" y="5172325"/>
            <a:ext cx="97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3"/>
          </p:cNvCxnSpPr>
          <p:nvPr/>
        </p:nvCxnSpPr>
        <p:spPr>
          <a:xfrm flipV="1">
            <a:off x="7500602" y="4579319"/>
            <a:ext cx="900177" cy="58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 flipH="1">
            <a:off x="5652120" y="5424353"/>
            <a:ext cx="10701" cy="59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617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3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12360" y="36416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4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950690" y="4920297"/>
            <a:ext cx="3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184776" y="517232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4631653" y="3641634"/>
            <a:ext cx="3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716016" y="4874097"/>
            <a:ext cx="28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88" y="554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2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3112</Words>
  <Application>Microsoft Office PowerPoint</Application>
  <PresentationFormat>On-screen Show (4:3)</PresentationFormat>
  <Paragraphs>1151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Implementation of the A-star Algorithm</vt:lpstr>
      <vt:lpstr>Assignment Specifications</vt:lpstr>
      <vt:lpstr>A* Pseudo-Code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A-star Algorithm On a Simple Graph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Parent Pointer Redirection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Better Heuristic Performs Better</vt:lpstr>
      <vt:lpstr>h greater than h*</vt:lpstr>
      <vt:lpstr>h greater than h*</vt:lpstr>
      <vt:lpstr>h greater than h*</vt:lpstr>
      <vt:lpstr>h greater than h*</vt:lpstr>
      <vt:lpstr>h greater than h*</vt:lpstr>
      <vt:lpstr>h greater than h*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Monotone Restriction</vt:lpstr>
      <vt:lpstr>Bidirectional Search Algorithm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Missionaries and Cannibals</vt:lpstr>
      <vt:lpstr>Missionaries and Cannibals</vt:lpstr>
      <vt:lpstr>Missionaries and Cannibals</vt:lpstr>
      <vt:lpstr>Missionaries and Cannibals</vt:lpstr>
      <vt:lpstr>Missionaries and Cannibals</vt:lpstr>
      <vt:lpstr>8-Puzzle Problem</vt:lpstr>
      <vt:lpstr>8-Puzzle Problem</vt:lpstr>
      <vt:lpstr>8-Puzzle Problem</vt:lpstr>
      <vt:lpstr>8-Puzzle Problem(our own heuristic)</vt:lpstr>
      <vt:lpstr>8-Puzzle Problem(our own heuristic)</vt:lpstr>
      <vt:lpstr>Comparing Heuristics (8-Puzzle)</vt:lpstr>
      <vt:lpstr>Comparing Heuristics (8-Puzzle)</vt:lpstr>
      <vt:lpstr>8-Puzzle Non Reachability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mridul</dc:creator>
  <cp:lastModifiedBy>mridul</cp:lastModifiedBy>
  <cp:revision>119</cp:revision>
  <dcterms:created xsi:type="dcterms:W3CDTF">2014-03-04T15:19:34Z</dcterms:created>
  <dcterms:modified xsi:type="dcterms:W3CDTF">2014-04-01T10:39:34Z</dcterms:modified>
</cp:coreProperties>
</file>