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336C-B0BE-4FC2-8C62-DDBB765139D1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5279-DF49-479E-9E70-38951B8F0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94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336C-B0BE-4FC2-8C62-DDBB765139D1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5279-DF49-479E-9E70-38951B8F0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18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336C-B0BE-4FC2-8C62-DDBB765139D1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5279-DF49-479E-9E70-38951B8F0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9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336C-B0BE-4FC2-8C62-DDBB765139D1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5279-DF49-479E-9E70-38951B8F0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67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336C-B0BE-4FC2-8C62-DDBB765139D1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5279-DF49-479E-9E70-38951B8F0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14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336C-B0BE-4FC2-8C62-DDBB765139D1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5279-DF49-479E-9E70-38951B8F0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4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336C-B0BE-4FC2-8C62-DDBB765139D1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5279-DF49-479E-9E70-38951B8F0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62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336C-B0BE-4FC2-8C62-DDBB765139D1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5279-DF49-479E-9E70-38951B8F0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21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336C-B0BE-4FC2-8C62-DDBB765139D1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5279-DF49-479E-9E70-38951B8F0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52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336C-B0BE-4FC2-8C62-DDBB765139D1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5279-DF49-479E-9E70-38951B8F0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93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336C-B0BE-4FC2-8C62-DDBB765139D1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5279-DF49-479E-9E70-38951B8F0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5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6336C-B0BE-4FC2-8C62-DDBB765139D1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F5279-DF49-479E-9E70-38951B8F0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Automatic Theorem </a:t>
            </a:r>
            <a:r>
              <a:rPr lang="en-IN" dirty="0" err="1" smtClean="0"/>
              <a:t>Prover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12976"/>
            <a:ext cx="6400800" cy="1752600"/>
          </a:xfrm>
        </p:spPr>
        <p:txBody>
          <a:bodyPr/>
          <a:lstStyle/>
          <a:p>
            <a:r>
              <a:rPr lang="en-IN" dirty="0" smtClean="0"/>
              <a:t>CS386-Assignment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5949280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 smtClean="0"/>
              <a:t>Sahil</a:t>
            </a:r>
            <a:r>
              <a:rPr lang="en-IN" sz="2000" dirty="0" smtClean="0"/>
              <a:t> Jindal	   </a:t>
            </a:r>
            <a:r>
              <a:rPr lang="en-IN" sz="2000" dirty="0" err="1" smtClean="0"/>
              <a:t>Abhishek</a:t>
            </a:r>
            <a:r>
              <a:rPr lang="en-IN" sz="2000" dirty="0" smtClean="0"/>
              <a:t> Gupta		</a:t>
            </a:r>
            <a:r>
              <a:rPr lang="en-IN" sz="2000" dirty="0" err="1" smtClean="0"/>
              <a:t>Rohan</a:t>
            </a:r>
            <a:r>
              <a:rPr lang="en-IN" sz="2000" dirty="0" smtClean="0"/>
              <a:t> </a:t>
            </a:r>
            <a:r>
              <a:rPr lang="en-IN" sz="2000" dirty="0" err="1" smtClean="0"/>
              <a:t>Gyani</a:t>
            </a:r>
            <a:r>
              <a:rPr lang="en-IN" sz="2000" dirty="0" smtClean="0"/>
              <a:t>	  </a:t>
            </a:r>
            <a:r>
              <a:rPr lang="en-IN" sz="2000" dirty="0" err="1" smtClean="0"/>
              <a:t>Mridul</a:t>
            </a:r>
            <a:r>
              <a:rPr lang="en-IN" sz="2000" dirty="0" smtClean="0"/>
              <a:t> Ravi Jain</a:t>
            </a:r>
          </a:p>
          <a:p>
            <a:r>
              <a:rPr lang="en-IN" sz="2000" dirty="0" smtClean="0"/>
              <a:t>110020043	    110040067		110040001	  110040083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8222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 Specifications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5141168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You will have to create an automatic </a:t>
            </a:r>
            <a:r>
              <a:rPr lang="en-IN" dirty="0" smtClean="0"/>
              <a:t>theorem </a:t>
            </a:r>
            <a:r>
              <a:rPr lang="en-IN" dirty="0" err="1"/>
              <a:t>prover</a:t>
            </a:r>
            <a:r>
              <a:rPr lang="en-IN" dirty="0"/>
              <a:t> for propositional </a:t>
            </a:r>
            <a:r>
              <a:rPr lang="en-IN" dirty="0" smtClean="0"/>
              <a:t>logic.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The input </a:t>
            </a:r>
            <a:r>
              <a:rPr lang="en-IN" dirty="0"/>
              <a:t>is any </a:t>
            </a:r>
            <a:r>
              <a:rPr lang="en-IN" dirty="0" smtClean="0"/>
              <a:t>well </a:t>
            </a:r>
            <a:r>
              <a:rPr lang="en-IN" dirty="0"/>
              <a:t>formed formula in PL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The </a:t>
            </a:r>
            <a:r>
              <a:rPr lang="en-IN" dirty="0"/>
              <a:t>output is yes/no depending on the formula being a theorem or </a:t>
            </a:r>
            <a:r>
              <a:rPr lang="en-IN" dirty="0" smtClean="0"/>
              <a:t>not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The </a:t>
            </a:r>
            <a:r>
              <a:rPr lang="en-IN" dirty="0"/>
              <a:t>proof must be SYNTACTIC. You cannot use a truth table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Go </a:t>
            </a:r>
            <a:r>
              <a:rPr lang="en-IN" dirty="0"/>
              <a:t>from 1st principles OR use Deduction </a:t>
            </a:r>
            <a:r>
              <a:rPr lang="en-IN" dirty="0" smtClean="0"/>
              <a:t>theorem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After outputting </a:t>
            </a:r>
            <a:r>
              <a:rPr lang="en-IN" dirty="0"/>
              <a:t>the result, you have to DISPLAY the proof </a:t>
            </a:r>
            <a:r>
              <a:rPr lang="en-IN" dirty="0" smtClean="0"/>
              <a:t>path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You </a:t>
            </a:r>
            <a:r>
              <a:rPr lang="en-IN" dirty="0"/>
              <a:t>can take human help if stuck in between in the proof. For example, you can ask for a hint as to which axiom will be needed.</a:t>
            </a:r>
          </a:p>
        </p:txBody>
      </p:sp>
    </p:spTree>
    <p:extLst>
      <p:ext uri="{BB962C8B-B14F-4D97-AF65-F5344CB8AC3E}">
        <p14:creationId xmlns:p14="http://schemas.microsoft.com/office/powerpoint/2010/main" val="150485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Theorem Input Format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Elements </a:t>
            </a:r>
            <a:r>
              <a:rPr lang="en-IN" sz="2400" dirty="0"/>
              <a:t>are </a:t>
            </a:r>
            <a:r>
              <a:rPr lang="en-IN" sz="2400" i="1" dirty="0"/>
              <a:t>propositions </a:t>
            </a:r>
            <a:r>
              <a:rPr lang="en-IN" sz="2400" dirty="0"/>
              <a:t>: Capital letters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Operator </a:t>
            </a:r>
            <a:r>
              <a:rPr lang="en-IN" sz="2400" dirty="0"/>
              <a:t>is only one : </a:t>
            </a:r>
            <a:r>
              <a:rPr lang="en-IN" sz="2400" dirty="0" smtClean="0"/>
              <a:t>   </a:t>
            </a:r>
            <a:r>
              <a:rPr lang="en-IN" sz="2400" dirty="0" smtClean="0">
                <a:sym typeface="Wingdings" pitchFamily="2" charset="2"/>
              </a:rPr>
              <a:t></a:t>
            </a:r>
            <a:r>
              <a:rPr lang="en-IN" sz="2400" dirty="0" smtClean="0"/>
              <a:t>       </a:t>
            </a:r>
            <a:r>
              <a:rPr lang="en-IN" sz="2400" dirty="0"/>
              <a:t>(called implies</a:t>
            </a:r>
            <a:r>
              <a:rPr lang="en-IN" sz="2400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Special </a:t>
            </a:r>
            <a:r>
              <a:rPr lang="en-IN" sz="2400" dirty="0"/>
              <a:t>symbol </a:t>
            </a:r>
            <a:r>
              <a:rPr lang="en-IN" sz="2800" b="1" i="1" dirty="0" smtClean="0"/>
              <a:t>f</a:t>
            </a:r>
            <a:r>
              <a:rPr lang="en-IN" sz="2400" dirty="0" smtClean="0"/>
              <a:t> </a:t>
            </a:r>
            <a:r>
              <a:rPr lang="en-IN" sz="2400" dirty="0"/>
              <a:t>(called 'false')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Two </a:t>
            </a:r>
            <a:r>
              <a:rPr lang="en-IN" sz="2400" dirty="0"/>
              <a:t>other symbols : </a:t>
            </a:r>
            <a:r>
              <a:rPr lang="en-IN" sz="2400" i="1" dirty="0"/>
              <a:t>'</a:t>
            </a:r>
            <a:r>
              <a:rPr lang="en-IN" sz="2400" b="1" i="1" dirty="0"/>
              <a:t>(</a:t>
            </a:r>
            <a:r>
              <a:rPr lang="en-IN" sz="2400" i="1" dirty="0"/>
              <a:t>' </a:t>
            </a:r>
            <a:r>
              <a:rPr lang="en-IN" sz="2400" dirty="0"/>
              <a:t>and </a:t>
            </a:r>
            <a:r>
              <a:rPr lang="en-IN" sz="2400" i="1" dirty="0"/>
              <a:t>'</a:t>
            </a:r>
            <a:r>
              <a:rPr lang="en-IN" sz="2400" b="1" i="1" dirty="0"/>
              <a:t>)</a:t>
            </a:r>
            <a:r>
              <a:rPr lang="en-IN" sz="2400" i="1" dirty="0"/>
              <a:t>'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Well </a:t>
            </a:r>
            <a:r>
              <a:rPr lang="en-IN" sz="2400" dirty="0"/>
              <a:t>formed formula is constructed according to the grammar</a:t>
            </a:r>
          </a:p>
          <a:p>
            <a:pPr marL="0" indent="0">
              <a:buNone/>
            </a:pPr>
            <a:r>
              <a:rPr lang="en-IN" sz="2400" i="1" dirty="0" smtClean="0"/>
              <a:t>	WFF </a:t>
            </a:r>
            <a:r>
              <a:rPr lang="en-IN" sz="2400" i="1" dirty="0" smtClean="0">
                <a:sym typeface="Wingdings" pitchFamily="2" charset="2"/>
              </a:rPr>
              <a:t></a:t>
            </a:r>
            <a:r>
              <a:rPr lang="en-IN" sz="2400" i="1" dirty="0" smtClean="0"/>
              <a:t> P | f |WFF  </a:t>
            </a:r>
            <a:r>
              <a:rPr lang="en-IN" sz="2400" i="1" dirty="0" smtClean="0">
                <a:sym typeface="Wingdings" pitchFamily="2" charset="2"/>
              </a:rPr>
              <a:t> </a:t>
            </a:r>
            <a:r>
              <a:rPr lang="en-IN" sz="2400" i="1" dirty="0" smtClean="0"/>
              <a:t>WFF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Inference rules: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Modes Ponens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Axioms: </a:t>
            </a:r>
          </a:p>
          <a:p>
            <a:pPr lvl="1"/>
            <a:r>
              <a:rPr lang="en-IN" sz="2000" dirty="0" smtClean="0"/>
              <a:t>A1: (</a:t>
            </a:r>
            <a:r>
              <a:rPr lang="en-IN" sz="2000" i="1" dirty="0" smtClean="0"/>
              <a:t>A</a:t>
            </a:r>
            <a:r>
              <a:rPr lang="en-IN" sz="2000" i="1" dirty="0" smtClean="0">
                <a:sym typeface="Wingdings" pitchFamily="2" charset="2"/>
              </a:rPr>
              <a:t></a:t>
            </a:r>
            <a:r>
              <a:rPr lang="en-IN" sz="2000" dirty="0" smtClean="0"/>
              <a:t>(</a:t>
            </a:r>
            <a:r>
              <a:rPr lang="en-IN" sz="2000" i="1" dirty="0" smtClean="0"/>
              <a:t>B</a:t>
            </a:r>
            <a:r>
              <a:rPr lang="en-IN" sz="2000" dirty="0" smtClean="0">
                <a:sym typeface="Wingdings" pitchFamily="2" charset="2"/>
              </a:rPr>
              <a:t></a:t>
            </a:r>
            <a:r>
              <a:rPr lang="en-IN" sz="2000" dirty="0" smtClean="0"/>
              <a:t> </a:t>
            </a:r>
            <a:r>
              <a:rPr lang="en-IN" sz="2000" i="1" dirty="0"/>
              <a:t>A</a:t>
            </a:r>
            <a:r>
              <a:rPr lang="en-IN" sz="2000" dirty="0"/>
              <a:t>))</a:t>
            </a:r>
          </a:p>
          <a:p>
            <a:pPr lvl="1"/>
            <a:r>
              <a:rPr lang="en-IN" sz="2000" dirty="0" smtClean="0"/>
              <a:t>A2:  ((</a:t>
            </a:r>
            <a:r>
              <a:rPr lang="en-IN" sz="2000" i="1" dirty="0" smtClean="0"/>
              <a:t>A</a:t>
            </a:r>
            <a:r>
              <a:rPr lang="en-IN" sz="2000" i="1" dirty="0">
                <a:sym typeface="Wingdings" pitchFamily="2" charset="2"/>
              </a:rPr>
              <a:t> </a:t>
            </a:r>
            <a:r>
              <a:rPr lang="en-IN" sz="2000" dirty="0" smtClean="0"/>
              <a:t>(</a:t>
            </a:r>
            <a:r>
              <a:rPr lang="en-IN" sz="2000" i="1" dirty="0" smtClean="0"/>
              <a:t>B</a:t>
            </a:r>
            <a:r>
              <a:rPr lang="en-IN" sz="2000" i="1" dirty="0">
                <a:sym typeface="Wingdings" pitchFamily="2" charset="2"/>
              </a:rPr>
              <a:t>  </a:t>
            </a:r>
            <a:r>
              <a:rPr lang="en-IN" sz="2000" i="1" dirty="0" smtClean="0"/>
              <a:t>C</a:t>
            </a:r>
            <a:r>
              <a:rPr lang="en-IN" sz="2000" dirty="0" smtClean="0"/>
              <a:t>))</a:t>
            </a:r>
            <a:r>
              <a:rPr lang="en-IN" sz="2000" i="1" dirty="0">
                <a:sym typeface="Wingdings" pitchFamily="2" charset="2"/>
              </a:rPr>
              <a:t> </a:t>
            </a:r>
            <a:r>
              <a:rPr lang="en-IN" sz="2000" dirty="0" smtClean="0"/>
              <a:t>((</a:t>
            </a:r>
            <a:r>
              <a:rPr lang="en-IN" sz="2000" i="1" dirty="0" smtClean="0"/>
              <a:t>A</a:t>
            </a:r>
            <a:r>
              <a:rPr lang="en-IN" sz="2000" i="1" dirty="0">
                <a:sym typeface="Wingdings" pitchFamily="2" charset="2"/>
              </a:rPr>
              <a:t> </a:t>
            </a:r>
            <a:r>
              <a:rPr lang="en-IN" sz="2000" dirty="0" smtClean="0"/>
              <a:t> </a:t>
            </a:r>
            <a:r>
              <a:rPr lang="en-IN" sz="2000" i="1" dirty="0"/>
              <a:t>B</a:t>
            </a:r>
            <a:r>
              <a:rPr lang="en-IN" sz="2000" dirty="0" smtClean="0"/>
              <a:t>)</a:t>
            </a:r>
            <a:r>
              <a:rPr lang="en-IN" sz="2000" i="1" dirty="0">
                <a:sym typeface="Wingdings" pitchFamily="2" charset="2"/>
              </a:rPr>
              <a:t> </a:t>
            </a:r>
            <a:r>
              <a:rPr lang="en-IN" sz="2000" dirty="0" smtClean="0"/>
              <a:t>(</a:t>
            </a:r>
            <a:r>
              <a:rPr lang="en-IN" sz="2000" i="1" dirty="0" smtClean="0"/>
              <a:t>A</a:t>
            </a:r>
            <a:r>
              <a:rPr lang="en-IN" sz="2000" i="1" dirty="0">
                <a:sym typeface="Wingdings" pitchFamily="2" charset="2"/>
              </a:rPr>
              <a:t>  </a:t>
            </a:r>
            <a:r>
              <a:rPr lang="en-IN" sz="2000" i="1" dirty="0" smtClean="0"/>
              <a:t>C</a:t>
            </a:r>
            <a:r>
              <a:rPr lang="en-IN" sz="2000" dirty="0"/>
              <a:t>)))</a:t>
            </a:r>
          </a:p>
          <a:p>
            <a:pPr lvl="1"/>
            <a:r>
              <a:rPr lang="en-IN" sz="2000" dirty="0" smtClean="0"/>
              <a:t>A3:  (((</a:t>
            </a:r>
            <a:r>
              <a:rPr lang="en-IN" sz="2000" i="1" dirty="0" smtClean="0"/>
              <a:t>A</a:t>
            </a:r>
            <a:r>
              <a:rPr lang="en-IN" sz="2000" i="1" dirty="0">
                <a:sym typeface="Wingdings" pitchFamily="2" charset="2"/>
              </a:rPr>
              <a:t>  </a:t>
            </a:r>
            <a:r>
              <a:rPr lang="en-IN" sz="2000" i="1" dirty="0" smtClean="0">
                <a:sym typeface="Wingdings" pitchFamily="2" charset="2"/>
              </a:rPr>
              <a:t>f </a:t>
            </a:r>
            <a:r>
              <a:rPr lang="en-IN" sz="2000" dirty="0" smtClean="0"/>
              <a:t>)</a:t>
            </a:r>
            <a:r>
              <a:rPr lang="en-IN" sz="2000" i="1" dirty="0" smtClean="0">
                <a:sym typeface="Wingdings" pitchFamily="2" charset="2"/>
              </a:rPr>
              <a:t> </a:t>
            </a:r>
            <a:r>
              <a:rPr lang="en-IN" sz="2000" i="1" dirty="0">
                <a:sym typeface="Wingdings" pitchFamily="2" charset="2"/>
              </a:rPr>
              <a:t> </a:t>
            </a:r>
            <a:r>
              <a:rPr lang="en-IN" sz="2000" i="1" dirty="0" smtClean="0"/>
              <a:t>f </a:t>
            </a:r>
            <a:r>
              <a:rPr lang="en-IN" sz="2000" dirty="0" smtClean="0"/>
              <a:t>)</a:t>
            </a:r>
            <a:r>
              <a:rPr lang="en-IN" sz="2000" i="1" dirty="0" smtClean="0">
                <a:sym typeface="Wingdings" pitchFamily="2" charset="2"/>
              </a:rPr>
              <a:t> </a:t>
            </a:r>
            <a:r>
              <a:rPr lang="en-IN" sz="2000" i="1" dirty="0">
                <a:sym typeface="Wingdings" pitchFamily="2" charset="2"/>
              </a:rPr>
              <a:t> </a:t>
            </a:r>
            <a:r>
              <a:rPr lang="en-IN" sz="2000" i="1" dirty="0" smtClean="0"/>
              <a:t>A</a:t>
            </a:r>
            <a:r>
              <a:rPr lang="en-IN" sz="2000" dirty="0"/>
              <a:t>)</a:t>
            </a:r>
          </a:p>
          <a:p>
            <a:endParaRPr lang="en-IN" sz="1200" dirty="0"/>
          </a:p>
          <a:p>
            <a:pPr lvl="1">
              <a:buFont typeface="Wingdings" pitchFamily="2" charset="2"/>
              <a:buChar char="Ø"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36338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Techniques Applied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Every theorem to be proved is brought down to deriving   WFF1, WFF2, WFF3….. Ⱶ </a:t>
            </a:r>
            <a:r>
              <a:rPr lang="en-IN" b="1" i="1" dirty="0" smtClean="0"/>
              <a:t>f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by applying Deduction Theorem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Put all existing hypothesis in the proof </a:t>
            </a:r>
            <a:r>
              <a:rPr lang="en-IN" dirty="0" smtClean="0"/>
              <a:t>vector</a:t>
            </a:r>
          </a:p>
          <a:p>
            <a:endParaRPr lang="en-IN" dirty="0"/>
          </a:p>
          <a:p>
            <a:r>
              <a:rPr lang="en-IN" dirty="0" smtClean="0"/>
              <a:t>All subsequent statements are pushed into this proof vector.</a:t>
            </a:r>
            <a:endParaRPr lang="en-IN" dirty="0" smtClean="0"/>
          </a:p>
          <a:p>
            <a:pPr lvl="1"/>
            <a:endParaRPr lang="en-IN" dirty="0">
              <a:sym typeface="Wingdings" pitchFamily="2" charset="2"/>
            </a:endParaRPr>
          </a:p>
          <a:p>
            <a:pPr lvl="1"/>
            <a:endParaRPr lang="en-IN" dirty="0" smtClean="0">
              <a:sym typeface="Wingdings" pitchFamily="2" charset="2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9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Techniques Applied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445224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Then in a loop continuously check if one of the following conditions can be applied until proof is reached: </a:t>
            </a:r>
          </a:p>
          <a:p>
            <a:pPr lvl="1"/>
            <a:r>
              <a:rPr lang="en-IN" dirty="0"/>
              <a:t>Check if Modem Ponens can be applied on any two quantities in the proof vector</a:t>
            </a:r>
          </a:p>
          <a:p>
            <a:pPr lvl="1"/>
            <a:r>
              <a:rPr lang="en-IN" dirty="0"/>
              <a:t>If there are 2 statements S1 &amp; S2 such that </a:t>
            </a:r>
          </a:p>
          <a:p>
            <a:pPr lvl="2"/>
            <a:r>
              <a:rPr lang="en-IN" dirty="0"/>
              <a:t>S2: (L</a:t>
            </a:r>
            <a:r>
              <a:rPr lang="en-IN" dirty="0">
                <a:sym typeface="Wingdings" pitchFamily="2" charset="2"/>
              </a:rPr>
              <a:t> S1)  R</a:t>
            </a:r>
          </a:p>
          <a:p>
            <a:pPr lvl="2"/>
            <a:r>
              <a:rPr lang="en-IN" dirty="0">
                <a:sym typeface="Wingdings" pitchFamily="2" charset="2"/>
              </a:rPr>
              <a:t>Then apply Axiom1 with </a:t>
            </a:r>
            <a:r>
              <a:rPr lang="en-IN" b="1" dirty="0">
                <a:sym typeface="Wingdings" pitchFamily="2" charset="2"/>
              </a:rPr>
              <a:t>A</a:t>
            </a:r>
            <a:r>
              <a:rPr lang="en-IN" dirty="0">
                <a:sym typeface="Wingdings" pitchFamily="2" charset="2"/>
              </a:rPr>
              <a:t> as S1 and </a:t>
            </a:r>
            <a:r>
              <a:rPr lang="en-IN" b="1" dirty="0">
                <a:sym typeface="Wingdings" pitchFamily="2" charset="2"/>
              </a:rPr>
              <a:t>B</a:t>
            </a:r>
            <a:r>
              <a:rPr lang="en-IN" dirty="0">
                <a:sym typeface="Wingdings" pitchFamily="2" charset="2"/>
              </a:rPr>
              <a:t> as L</a:t>
            </a:r>
          </a:p>
          <a:p>
            <a:pPr lvl="1"/>
            <a:r>
              <a:rPr lang="en-IN" dirty="0"/>
              <a:t>If the LHS of any hypothesis is of the form A </a:t>
            </a:r>
            <a:r>
              <a:rPr lang="en-IN" dirty="0">
                <a:sym typeface="Wingdings" pitchFamily="2" charset="2"/>
              </a:rPr>
              <a:t></a:t>
            </a:r>
            <a:r>
              <a:rPr lang="en-IN" dirty="0"/>
              <a:t> (B </a:t>
            </a:r>
            <a:r>
              <a:rPr lang="en-IN" dirty="0">
                <a:sym typeface="Wingdings" pitchFamily="2" charset="2"/>
              </a:rPr>
              <a:t></a:t>
            </a:r>
            <a:r>
              <a:rPr lang="en-IN" dirty="0"/>
              <a:t>A), then apply Axiom1 on it</a:t>
            </a:r>
          </a:p>
          <a:p>
            <a:pPr lvl="1"/>
            <a:r>
              <a:rPr lang="en-IN" dirty="0"/>
              <a:t>If any statement is of the form A </a:t>
            </a:r>
            <a:r>
              <a:rPr lang="en-IN" dirty="0">
                <a:sym typeface="Wingdings" pitchFamily="2" charset="2"/>
              </a:rPr>
              <a:t> (BC) apply Axiom2</a:t>
            </a:r>
          </a:p>
          <a:p>
            <a:pPr lvl="1"/>
            <a:r>
              <a:rPr lang="en-IN" dirty="0"/>
              <a:t>If any statement is of the form </a:t>
            </a:r>
            <a:r>
              <a:rPr lang="en-IN" dirty="0" smtClean="0"/>
              <a:t>((</a:t>
            </a:r>
            <a:r>
              <a:rPr lang="en-IN" dirty="0"/>
              <a:t>A </a:t>
            </a:r>
            <a:r>
              <a:rPr lang="en-IN" dirty="0">
                <a:sym typeface="Wingdings" pitchFamily="2" charset="2"/>
              </a:rPr>
              <a:t> </a:t>
            </a:r>
            <a:r>
              <a:rPr lang="en-IN" i="1" dirty="0">
                <a:sym typeface="Wingdings" pitchFamily="2" charset="2"/>
              </a:rPr>
              <a:t>f </a:t>
            </a:r>
            <a:r>
              <a:rPr lang="en-IN" dirty="0">
                <a:sym typeface="Wingdings" pitchFamily="2" charset="2"/>
              </a:rPr>
              <a:t>)</a:t>
            </a:r>
            <a:r>
              <a:rPr lang="en-IN" i="1" dirty="0" smtClean="0">
                <a:sym typeface="Wingdings" pitchFamily="2" charset="2"/>
              </a:rPr>
              <a:t>f)</a:t>
            </a:r>
            <a:r>
              <a:rPr lang="en-IN" dirty="0" smtClean="0">
                <a:sym typeface="Wingdings" pitchFamily="2" charset="2"/>
              </a:rPr>
              <a:t> </a:t>
            </a:r>
            <a:r>
              <a:rPr lang="en-IN" dirty="0">
                <a:sym typeface="Wingdings" pitchFamily="2" charset="2"/>
              </a:rPr>
              <a:t>apply Axiom3</a:t>
            </a:r>
          </a:p>
          <a:p>
            <a:pPr lvl="1"/>
            <a:r>
              <a:rPr lang="en-IN" dirty="0"/>
              <a:t>If </a:t>
            </a:r>
            <a:r>
              <a:rPr lang="en-IN" dirty="0" smtClean="0"/>
              <a:t> LHS of any statement </a:t>
            </a:r>
            <a:r>
              <a:rPr lang="en-IN" dirty="0"/>
              <a:t>is of the form </a:t>
            </a:r>
            <a:r>
              <a:rPr lang="en-IN" dirty="0" smtClean="0"/>
              <a:t>(((</a:t>
            </a:r>
            <a:r>
              <a:rPr lang="en-IN" dirty="0"/>
              <a:t>A </a:t>
            </a:r>
            <a:r>
              <a:rPr lang="en-IN" dirty="0">
                <a:sym typeface="Wingdings" pitchFamily="2" charset="2"/>
              </a:rPr>
              <a:t> </a:t>
            </a:r>
            <a:r>
              <a:rPr lang="en-IN" i="1" dirty="0">
                <a:sym typeface="Wingdings" pitchFamily="2" charset="2"/>
              </a:rPr>
              <a:t>f </a:t>
            </a:r>
            <a:r>
              <a:rPr lang="en-IN" dirty="0">
                <a:sym typeface="Wingdings" pitchFamily="2" charset="2"/>
              </a:rPr>
              <a:t>)</a:t>
            </a:r>
            <a:r>
              <a:rPr lang="en-IN" i="1" dirty="0">
                <a:sym typeface="Wingdings" pitchFamily="2" charset="2"/>
              </a:rPr>
              <a:t>f</a:t>
            </a:r>
            <a:r>
              <a:rPr lang="en-IN" dirty="0">
                <a:sym typeface="Wingdings" pitchFamily="2" charset="2"/>
              </a:rPr>
              <a:t> )  </a:t>
            </a:r>
            <a:r>
              <a:rPr lang="en-IN" dirty="0" smtClean="0">
                <a:sym typeface="Wingdings" pitchFamily="2" charset="2"/>
              </a:rPr>
              <a:t>A) </a:t>
            </a:r>
            <a:r>
              <a:rPr lang="en-IN" dirty="0">
                <a:sym typeface="Wingdings" pitchFamily="2" charset="2"/>
              </a:rPr>
              <a:t>apply </a:t>
            </a:r>
            <a:r>
              <a:rPr lang="en-IN" dirty="0" smtClean="0">
                <a:sym typeface="Wingdings" pitchFamily="2" charset="2"/>
              </a:rPr>
              <a:t>Axiom3</a:t>
            </a:r>
          </a:p>
          <a:p>
            <a:pPr lvl="1"/>
            <a:r>
              <a:rPr lang="en-IN" dirty="0"/>
              <a:t>If none of the above conditions can be applied, </a:t>
            </a:r>
            <a:r>
              <a:rPr lang="en-IN" dirty="0" smtClean="0"/>
              <a:t>then apply </a:t>
            </a:r>
            <a:r>
              <a:rPr lang="en-IN" dirty="0" smtClean="0">
                <a:solidFill>
                  <a:srgbClr val="FF0000"/>
                </a:solidFill>
              </a:rPr>
              <a:t>Brute Force </a:t>
            </a:r>
            <a:r>
              <a:rPr lang="en-IN" dirty="0" smtClean="0"/>
              <a:t>and finally ask </a:t>
            </a:r>
            <a:r>
              <a:rPr lang="en-IN" dirty="0"/>
              <a:t>for </a:t>
            </a:r>
            <a:r>
              <a:rPr lang="en-IN" dirty="0">
                <a:solidFill>
                  <a:srgbClr val="FF0000"/>
                </a:solidFill>
              </a:rPr>
              <a:t>Human </a:t>
            </a:r>
            <a:r>
              <a:rPr lang="en-IN" dirty="0" smtClean="0">
                <a:solidFill>
                  <a:srgbClr val="FF0000"/>
                </a:solidFill>
              </a:rPr>
              <a:t>Help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81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Brute Force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5373216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>
                <a:sym typeface="Wingdings" pitchFamily="2" charset="2"/>
              </a:rPr>
              <a:t>Pick all elements from the proof vector of the form: </a:t>
            </a:r>
          </a:p>
          <a:p>
            <a:pPr lvl="1"/>
            <a:r>
              <a:rPr lang="en-IN" dirty="0" smtClean="0">
                <a:sym typeface="Wingdings" pitchFamily="2" charset="2"/>
              </a:rPr>
              <a:t>P</a:t>
            </a:r>
          </a:p>
          <a:p>
            <a:pPr lvl="1"/>
            <a:r>
              <a:rPr lang="en-IN" dirty="0" smtClean="0">
                <a:sym typeface="Wingdings" pitchFamily="2" charset="2"/>
              </a:rPr>
              <a:t>(PQ)</a:t>
            </a:r>
          </a:p>
          <a:p>
            <a:r>
              <a:rPr lang="en-IN" dirty="0" smtClean="0">
                <a:sym typeface="Wingdings" pitchFamily="2" charset="2"/>
              </a:rPr>
              <a:t>Construct a vector ‘X’ of these elements</a:t>
            </a:r>
          </a:p>
          <a:p>
            <a:r>
              <a:rPr lang="en-IN" dirty="0" smtClean="0">
                <a:sym typeface="Wingdings" pitchFamily="2" charset="2"/>
              </a:rPr>
              <a:t>Generate statements by plugging in the elements from Vector ‘X’ in placeholders in Axioms (using all permutations). Put these statements in another vector ‘Y’.</a:t>
            </a:r>
          </a:p>
          <a:p>
            <a:r>
              <a:rPr lang="en-IN" dirty="0" smtClean="0">
                <a:sym typeface="Wingdings" pitchFamily="2" charset="2"/>
              </a:rPr>
              <a:t>For every statement in vector ‘Y’ and proof vector, check if Modus </a:t>
            </a:r>
            <a:r>
              <a:rPr lang="en-IN" dirty="0" err="1" smtClean="0">
                <a:sym typeface="Wingdings" pitchFamily="2" charset="2"/>
              </a:rPr>
              <a:t>Ponen</a:t>
            </a:r>
            <a:r>
              <a:rPr lang="en-IN" dirty="0" smtClean="0">
                <a:sym typeface="Wingdings" pitchFamily="2" charset="2"/>
              </a:rPr>
              <a:t> can be applied.</a:t>
            </a:r>
          </a:p>
          <a:p>
            <a:r>
              <a:rPr lang="en-IN" dirty="0" smtClean="0">
                <a:sym typeface="Wingdings" pitchFamily="2" charset="2"/>
              </a:rPr>
              <a:t>If MP can be applied, put the corresponding statement from Y and the result of MP in the proof vector.</a:t>
            </a:r>
            <a:endParaRPr lang="en-IN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930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Human Help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661248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Human help can be provided in the form of:</a:t>
            </a:r>
          </a:p>
          <a:p>
            <a:pPr lvl="1"/>
            <a:r>
              <a:rPr lang="en-IN" dirty="0" smtClean="0"/>
              <a:t>Applying transitivity:</a:t>
            </a:r>
          </a:p>
          <a:p>
            <a:pPr marL="914400" lvl="2" indent="0">
              <a:buNone/>
            </a:pPr>
            <a:r>
              <a:rPr lang="en-IN" dirty="0"/>
              <a:t> </a:t>
            </a:r>
            <a:r>
              <a:rPr lang="en-IN" dirty="0" smtClean="0"/>
              <a:t>(A</a:t>
            </a:r>
            <a:r>
              <a:rPr lang="en-IN" dirty="0" smtClean="0">
                <a:sym typeface="Wingdings" pitchFamily="2" charset="2"/>
              </a:rPr>
              <a:t>B) and (BC) =&gt; (AC)</a:t>
            </a:r>
            <a:endParaRPr lang="en-IN" dirty="0">
              <a:sym typeface="Wingdings" pitchFamily="2" charset="2"/>
            </a:endParaRPr>
          </a:p>
          <a:p>
            <a:pPr lvl="1"/>
            <a:r>
              <a:rPr lang="en-IN" dirty="0"/>
              <a:t>Applying </a:t>
            </a:r>
            <a:r>
              <a:rPr lang="en-IN" dirty="0" smtClean="0"/>
              <a:t>contraposition:</a:t>
            </a:r>
            <a:endParaRPr lang="en-IN" dirty="0"/>
          </a:p>
          <a:p>
            <a:pPr marL="914400" lvl="2" indent="0">
              <a:buNone/>
            </a:pPr>
            <a:r>
              <a:rPr lang="en-IN" dirty="0"/>
              <a:t> (A</a:t>
            </a:r>
            <a:r>
              <a:rPr lang="en-IN" dirty="0">
                <a:sym typeface="Wingdings" pitchFamily="2" charset="2"/>
              </a:rPr>
              <a:t>B) </a:t>
            </a:r>
            <a:r>
              <a:rPr lang="en-IN" dirty="0" smtClean="0">
                <a:sym typeface="Wingdings" pitchFamily="2" charset="2"/>
              </a:rPr>
              <a:t>=&gt; (~B~A)</a:t>
            </a:r>
          </a:p>
          <a:p>
            <a:pPr lvl="1"/>
            <a:r>
              <a:rPr lang="en-IN" dirty="0"/>
              <a:t>Apply De Morgan's </a:t>
            </a:r>
            <a:r>
              <a:rPr lang="en-IN" dirty="0" smtClean="0"/>
              <a:t>1</a:t>
            </a:r>
            <a:r>
              <a:rPr lang="en-IN" baseline="30000" dirty="0" smtClean="0"/>
              <a:t>st</a:t>
            </a:r>
            <a:r>
              <a:rPr lang="en-IN" dirty="0" smtClean="0"/>
              <a:t> </a:t>
            </a:r>
            <a:r>
              <a:rPr lang="en-IN" dirty="0"/>
              <a:t>law:</a:t>
            </a:r>
          </a:p>
          <a:p>
            <a:pPr marL="914400" lvl="2" indent="0">
              <a:buNone/>
            </a:pPr>
            <a:r>
              <a:rPr lang="en-IN" dirty="0"/>
              <a:t> </a:t>
            </a:r>
            <a:r>
              <a:rPr lang="en-IN" dirty="0" smtClean="0"/>
              <a:t>(~(P ^ Q))</a:t>
            </a:r>
            <a:r>
              <a:rPr lang="en-IN" dirty="0" smtClean="0">
                <a:sym typeface="Wingdings" pitchFamily="2" charset="2"/>
              </a:rPr>
              <a:t> =&gt; (~P v ~Q)</a:t>
            </a:r>
            <a:endParaRPr lang="en-IN" dirty="0">
              <a:sym typeface="Wingdings" pitchFamily="2" charset="2"/>
            </a:endParaRPr>
          </a:p>
          <a:p>
            <a:pPr lvl="1"/>
            <a:r>
              <a:rPr lang="en-IN" dirty="0"/>
              <a:t>Apply De Morgan's </a:t>
            </a:r>
            <a:r>
              <a:rPr lang="en-IN" dirty="0" smtClean="0"/>
              <a:t>2</a:t>
            </a:r>
            <a:r>
              <a:rPr lang="en-IN" baseline="30000" dirty="0" smtClean="0"/>
              <a:t>nd</a:t>
            </a:r>
            <a:r>
              <a:rPr lang="en-IN" dirty="0" smtClean="0"/>
              <a:t> law</a:t>
            </a:r>
            <a:r>
              <a:rPr lang="en-IN" dirty="0"/>
              <a:t>:</a:t>
            </a:r>
          </a:p>
          <a:p>
            <a:pPr marL="914400" lvl="2" indent="0">
              <a:buNone/>
            </a:pPr>
            <a:r>
              <a:rPr lang="en-IN" dirty="0"/>
              <a:t> (~(</a:t>
            </a:r>
            <a:r>
              <a:rPr lang="en-IN" dirty="0" smtClean="0"/>
              <a:t>P v Q</a:t>
            </a:r>
            <a:r>
              <a:rPr lang="en-IN" dirty="0"/>
              <a:t>))</a:t>
            </a:r>
            <a:r>
              <a:rPr lang="en-IN" dirty="0">
                <a:sym typeface="Wingdings" pitchFamily="2" charset="2"/>
              </a:rPr>
              <a:t> =&gt; (~P </a:t>
            </a:r>
            <a:r>
              <a:rPr lang="en-IN" dirty="0" smtClean="0">
                <a:sym typeface="Wingdings" pitchFamily="2" charset="2"/>
              </a:rPr>
              <a:t>^ </a:t>
            </a:r>
            <a:r>
              <a:rPr lang="en-IN" dirty="0">
                <a:sym typeface="Wingdings" pitchFamily="2" charset="2"/>
              </a:rPr>
              <a:t>~Q</a:t>
            </a:r>
            <a:r>
              <a:rPr lang="en-IN" dirty="0" smtClean="0">
                <a:sym typeface="Wingdings" pitchFamily="2" charset="2"/>
              </a:rPr>
              <a:t>)</a:t>
            </a:r>
          </a:p>
          <a:p>
            <a:pPr lvl="1"/>
            <a:r>
              <a:rPr lang="en-IN" dirty="0" smtClean="0"/>
              <a:t>Apply:</a:t>
            </a:r>
            <a:endParaRPr lang="en-IN" dirty="0"/>
          </a:p>
          <a:p>
            <a:pPr marL="914400" lvl="2" indent="0">
              <a:buNone/>
            </a:pPr>
            <a:r>
              <a:rPr lang="en-IN" dirty="0"/>
              <a:t> </a:t>
            </a:r>
            <a:r>
              <a:rPr lang="en-IN" i="1" dirty="0" smtClean="0"/>
              <a:t>f </a:t>
            </a:r>
            <a:r>
              <a:rPr lang="en-IN" i="1" dirty="0" smtClean="0">
                <a:sym typeface="Wingdings" pitchFamily="2" charset="2"/>
              </a:rPr>
              <a:t> </a:t>
            </a:r>
            <a:r>
              <a:rPr lang="en-IN" dirty="0" smtClean="0">
                <a:sym typeface="Wingdings" pitchFamily="2" charset="2"/>
              </a:rPr>
              <a:t>P</a:t>
            </a:r>
          </a:p>
          <a:p>
            <a:pPr lvl="1"/>
            <a:r>
              <a:rPr lang="en-IN" dirty="0"/>
              <a:t>Apply </a:t>
            </a:r>
            <a:r>
              <a:rPr lang="en-IN" dirty="0" smtClean="0"/>
              <a:t>any user specified statement(if provable)</a:t>
            </a:r>
          </a:p>
          <a:p>
            <a:pPr lvl="1"/>
            <a:r>
              <a:rPr lang="en-IN" dirty="0" smtClean="0"/>
              <a:t>Apply axioms</a:t>
            </a:r>
          </a:p>
          <a:p>
            <a:pPr lvl="1"/>
            <a:r>
              <a:rPr lang="en-IN" dirty="0" smtClean="0"/>
              <a:t>Continue.</a:t>
            </a:r>
            <a:endParaRPr lang="en-IN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1962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Final Result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040560"/>
          </a:xfrm>
        </p:spPr>
        <p:txBody>
          <a:bodyPr>
            <a:normAutofit/>
          </a:bodyPr>
          <a:lstStyle/>
          <a:p>
            <a:r>
              <a:rPr lang="en-IN" dirty="0" smtClean="0">
                <a:sym typeface="Wingdings" pitchFamily="2" charset="2"/>
              </a:rPr>
              <a:t>Whenever applying any standard result using Human help, we also print the corresponding proof.</a:t>
            </a:r>
          </a:p>
          <a:p>
            <a:endParaRPr lang="en-IN" dirty="0">
              <a:sym typeface="Wingdings" pitchFamily="2" charset="2"/>
            </a:endParaRPr>
          </a:p>
          <a:p>
            <a:r>
              <a:rPr lang="en-IN" dirty="0" smtClean="0">
                <a:sym typeface="Wingdings" pitchFamily="2" charset="2"/>
              </a:rPr>
              <a:t>In the end, we print a final proof that consists of only the relevant statements. </a:t>
            </a:r>
            <a:endParaRPr lang="en-IN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7746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595</Words>
  <Application>Microsoft Office PowerPoint</Application>
  <PresentationFormat>On-screen Show (4:3)</PresentationFormat>
  <Paragraphs>77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Automatic Theorem Prover</vt:lpstr>
      <vt:lpstr>Assignment Specifications</vt:lpstr>
      <vt:lpstr>Theorem Input Format</vt:lpstr>
      <vt:lpstr>Techniques Applied</vt:lpstr>
      <vt:lpstr>Techniques Applied</vt:lpstr>
      <vt:lpstr>Brute Force</vt:lpstr>
      <vt:lpstr>Human Help</vt:lpstr>
      <vt:lpstr>Final Result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&amp; Training of FFNN on IRIS Data Set</dc:title>
  <dc:creator>mridul</dc:creator>
  <cp:lastModifiedBy>mridul</cp:lastModifiedBy>
  <cp:revision>86</cp:revision>
  <dcterms:created xsi:type="dcterms:W3CDTF">2014-03-31T12:55:21Z</dcterms:created>
  <dcterms:modified xsi:type="dcterms:W3CDTF">2014-04-15T13:49:32Z</dcterms:modified>
</cp:coreProperties>
</file>