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3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24726-9139-4537-9562-033E4ADF2D31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5884644-B880-4FF3-9203-10E92F64715A}">
      <dgm:prSet/>
      <dgm:spPr/>
      <dgm:t>
        <a:bodyPr/>
        <a:lstStyle/>
        <a:p>
          <a:r>
            <a:rPr lang="en-US" b="1" i="0"/>
            <a:t>Singapore Housing Data Set Challenge</a:t>
          </a:r>
          <a:endParaRPr lang="en-US"/>
        </a:p>
      </dgm:t>
    </dgm:pt>
    <dgm:pt modelId="{9CAE2017-B5BA-49A2-9251-EA3F7662F8A7}" type="parTrans" cxnId="{402995D6-D0EE-4807-A9AF-CB83065DA01A}">
      <dgm:prSet/>
      <dgm:spPr/>
      <dgm:t>
        <a:bodyPr/>
        <a:lstStyle/>
        <a:p>
          <a:endParaRPr lang="en-US"/>
        </a:p>
      </dgm:t>
    </dgm:pt>
    <dgm:pt modelId="{66A3B1BF-C361-4324-BA5F-7B473FCE226B}" type="sibTrans" cxnId="{402995D6-D0EE-4807-A9AF-CB83065DA01A}">
      <dgm:prSet/>
      <dgm:spPr/>
      <dgm:t>
        <a:bodyPr/>
        <a:lstStyle/>
        <a:p>
          <a:endParaRPr lang="en-US"/>
        </a:p>
      </dgm:t>
    </dgm:pt>
    <dgm:pt modelId="{935358A8-0939-42AD-8331-0F96BB1FCB1E}">
      <dgm:prSet/>
      <dgm:spPr/>
      <dgm:t>
        <a:bodyPr/>
        <a:lstStyle/>
        <a:p>
          <a:r>
            <a:rPr lang="en-IN" b="1"/>
            <a:t>By Mridul Samaddar</a:t>
          </a:r>
          <a:endParaRPr lang="en-US"/>
        </a:p>
      </dgm:t>
    </dgm:pt>
    <dgm:pt modelId="{B77E2173-5444-439B-94B1-A01604F9F5C8}" type="parTrans" cxnId="{06331448-6A06-48A2-B86F-3A1A794FA4B1}">
      <dgm:prSet/>
      <dgm:spPr/>
      <dgm:t>
        <a:bodyPr/>
        <a:lstStyle/>
        <a:p>
          <a:endParaRPr lang="en-US"/>
        </a:p>
      </dgm:t>
    </dgm:pt>
    <dgm:pt modelId="{F28273E8-2FE4-425C-96D6-32B824057795}" type="sibTrans" cxnId="{06331448-6A06-48A2-B86F-3A1A794FA4B1}">
      <dgm:prSet/>
      <dgm:spPr/>
      <dgm:t>
        <a:bodyPr/>
        <a:lstStyle/>
        <a:p>
          <a:endParaRPr lang="en-US"/>
        </a:p>
      </dgm:t>
    </dgm:pt>
    <dgm:pt modelId="{2C55B54D-2789-479A-BA19-1D86E5A931EE}">
      <dgm:prSet/>
      <dgm:spPr/>
      <dgm:t>
        <a:bodyPr/>
        <a:lstStyle/>
        <a:p>
          <a:r>
            <a:rPr lang="en-US" b="1" dirty="0"/>
            <a:t>IIM Bangalore BAI-2020</a:t>
          </a:r>
          <a:endParaRPr lang="en-IN" b="1" dirty="0"/>
        </a:p>
      </dgm:t>
    </dgm:pt>
    <dgm:pt modelId="{047C3CDA-68C4-4724-B2FF-6072EC90FC07}" type="parTrans" cxnId="{3C8184D2-18F4-464E-8BCA-20881270E962}">
      <dgm:prSet/>
      <dgm:spPr/>
      <dgm:t>
        <a:bodyPr/>
        <a:lstStyle/>
        <a:p>
          <a:endParaRPr lang="en-US"/>
        </a:p>
      </dgm:t>
    </dgm:pt>
    <dgm:pt modelId="{79E05983-1A67-4732-B8DD-872849B28966}" type="sibTrans" cxnId="{3C8184D2-18F4-464E-8BCA-20881270E962}">
      <dgm:prSet/>
      <dgm:spPr/>
      <dgm:t>
        <a:bodyPr/>
        <a:lstStyle/>
        <a:p>
          <a:endParaRPr lang="en-US"/>
        </a:p>
      </dgm:t>
    </dgm:pt>
    <dgm:pt modelId="{C1268E13-BA7A-4740-AD8E-733AA8CCA999}" type="pres">
      <dgm:prSet presAssocID="{CAB24726-9139-4537-9562-033E4ADF2D31}" presName="linear" presStyleCnt="0">
        <dgm:presLayoutVars>
          <dgm:dir/>
          <dgm:animLvl val="lvl"/>
          <dgm:resizeHandles val="exact"/>
        </dgm:presLayoutVars>
      </dgm:prSet>
      <dgm:spPr/>
    </dgm:pt>
    <dgm:pt modelId="{099DC529-F184-49BA-A8BB-1E7ED65CBE34}" type="pres">
      <dgm:prSet presAssocID="{F5884644-B880-4FF3-9203-10E92F64715A}" presName="parentLin" presStyleCnt="0"/>
      <dgm:spPr/>
    </dgm:pt>
    <dgm:pt modelId="{F88719E5-03AC-452E-9C24-A11ADC3B88B0}" type="pres">
      <dgm:prSet presAssocID="{F5884644-B880-4FF3-9203-10E92F64715A}" presName="parentLeftMargin" presStyleLbl="node1" presStyleIdx="0" presStyleCnt="3"/>
      <dgm:spPr/>
    </dgm:pt>
    <dgm:pt modelId="{1E8BC1B7-2E5A-416B-B61D-60A5AC268D7E}" type="pres">
      <dgm:prSet presAssocID="{F5884644-B880-4FF3-9203-10E92F6471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BA5962-E156-41F0-92BA-F619B1788AB3}" type="pres">
      <dgm:prSet presAssocID="{F5884644-B880-4FF3-9203-10E92F64715A}" presName="negativeSpace" presStyleCnt="0"/>
      <dgm:spPr/>
    </dgm:pt>
    <dgm:pt modelId="{76DAE154-9828-4C59-9B97-83CB1442CD98}" type="pres">
      <dgm:prSet presAssocID="{F5884644-B880-4FF3-9203-10E92F64715A}" presName="childText" presStyleLbl="conFgAcc1" presStyleIdx="0" presStyleCnt="3">
        <dgm:presLayoutVars>
          <dgm:bulletEnabled val="1"/>
        </dgm:presLayoutVars>
      </dgm:prSet>
      <dgm:spPr/>
    </dgm:pt>
    <dgm:pt modelId="{05A9D30A-A476-4452-9694-380A3415F9BA}" type="pres">
      <dgm:prSet presAssocID="{66A3B1BF-C361-4324-BA5F-7B473FCE226B}" presName="spaceBetweenRectangles" presStyleCnt="0"/>
      <dgm:spPr/>
    </dgm:pt>
    <dgm:pt modelId="{E86539C7-5043-4A90-9665-AB2C6AFDC325}" type="pres">
      <dgm:prSet presAssocID="{935358A8-0939-42AD-8331-0F96BB1FCB1E}" presName="parentLin" presStyleCnt="0"/>
      <dgm:spPr/>
    </dgm:pt>
    <dgm:pt modelId="{01F5B8A8-1838-4E9C-ACBF-C5E3C70B3EEA}" type="pres">
      <dgm:prSet presAssocID="{935358A8-0939-42AD-8331-0F96BB1FCB1E}" presName="parentLeftMargin" presStyleLbl="node1" presStyleIdx="0" presStyleCnt="3"/>
      <dgm:spPr/>
    </dgm:pt>
    <dgm:pt modelId="{2BA7C779-09A1-440F-A90E-541D31C81133}" type="pres">
      <dgm:prSet presAssocID="{935358A8-0939-42AD-8331-0F96BB1FCB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CDD499-161A-4147-B34F-0F4CF747F4E9}" type="pres">
      <dgm:prSet presAssocID="{935358A8-0939-42AD-8331-0F96BB1FCB1E}" presName="negativeSpace" presStyleCnt="0"/>
      <dgm:spPr/>
    </dgm:pt>
    <dgm:pt modelId="{64AA6341-CB73-4C10-B0EC-6E90A85175F0}" type="pres">
      <dgm:prSet presAssocID="{935358A8-0939-42AD-8331-0F96BB1FCB1E}" presName="childText" presStyleLbl="conFgAcc1" presStyleIdx="1" presStyleCnt="3">
        <dgm:presLayoutVars>
          <dgm:bulletEnabled val="1"/>
        </dgm:presLayoutVars>
      </dgm:prSet>
      <dgm:spPr/>
    </dgm:pt>
    <dgm:pt modelId="{396B2FAB-EA8B-4DC7-80E0-A0F981EA4C4B}" type="pres">
      <dgm:prSet presAssocID="{F28273E8-2FE4-425C-96D6-32B824057795}" presName="spaceBetweenRectangles" presStyleCnt="0"/>
      <dgm:spPr/>
    </dgm:pt>
    <dgm:pt modelId="{DCBE3514-8BD3-4A99-BE75-37411EB78ED3}" type="pres">
      <dgm:prSet presAssocID="{2C55B54D-2789-479A-BA19-1D86E5A931EE}" presName="parentLin" presStyleCnt="0"/>
      <dgm:spPr/>
    </dgm:pt>
    <dgm:pt modelId="{F5CCCF01-634E-4E16-81B7-4807FFBEF2D1}" type="pres">
      <dgm:prSet presAssocID="{2C55B54D-2789-479A-BA19-1D86E5A931EE}" presName="parentLeftMargin" presStyleLbl="node1" presStyleIdx="1" presStyleCnt="3"/>
      <dgm:spPr/>
    </dgm:pt>
    <dgm:pt modelId="{E6EADAD9-5AC9-4DA6-8868-647F3C5574F2}" type="pres">
      <dgm:prSet presAssocID="{2C55B54D-2789-479A-BA19-1D86E5A931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C583CB-591A-4195-8AA5-6A4A292E4F07}" type="pres">
      <dgm:prSet presAssocID="{2C55B54D-2789-479A-BA19-1D86E5A931EE}" presName="negativeSpace" presStyleCnt="0"/>
      <dgm:spPr/>
    </dgm:pt>
    <dgm:pt modelId="{552DC716-582D-4AD6-B267-7998EF232739}" type="pres">
      <dgm:prSet presAssocID="{2C55B54D-2789-479A-BA19-1D86E5A931E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1408519-4A54-467C-9AA7-063806590CAF}" type="presOf" srcId="{935358A8-0939-42AD-8331-0F96BB1FCB1E}" destId="{01F5B8A8-1838-4E9C-ACBF-C5E3C70B3EEA}" srcOrd="0" destOrd="0" presId="urn:microsoft.com/office/officeart/2005/8/layout/list1"/>
    <dgm:cxn modelId="{5926E21C-F60D-4057-9C91-6B9F2985338C}" type="presOf" srcId="{2C55B54D-2789-479A-BA19-1D86E5A931EE}" destId="{F5CCCF01-634E-4E16-81B7-4807FFBEF2D1}" srcOrd="0" destOrd="0" presId="urn:microsoft.com/office/officeart/2005/8/layout/list1"/>
    <dgm:cxn modelId="{06331448-6A06-48A2-B86F-3A1A794FA4B1}" srcId="{CAB24726-9139-4537-9562-033E4ADF2D31}" destId="{935358A8-0939-42AD-8331-0F96BB1FCB1E}" srcOrd="1" destOrd="0" parTransId="{B77E2173-5444-439B-94B1-A01604F9F5C8}" sibTransId="{F28273E8-2FE4-425C-96D6-32B824057795}"/>
    <dgm:cxn modelId="{2B413659-39A1-4AA4-AC03-E3CEA9B2E248}" type="presOf" srcId="{F5884644-B880-4FF3-9203-10E92F64715A}" destId="{1E8BC1B7-2E5A-416B-B61D-60A5AC268D7E}" srcOrd="1" destOrd="0" presId="urn:microsoft.com/office/officeart/2005/8/layout/list1"/>
    <dgm:cxn modelId="{4A4F4896-DD12-4E48-BA40-7DFB19785CDE}" type="presOf" srcId="{2C55B54D-2789-479A-BA19-1D86E5A931EE}" destId="{E6EADAD9-5AC9-4DA6-8868-647F3C5574F2}" srcOrd="1" destOrd="0" presId="urn:microsoft.com/office/officeart/2005/8/layout/list1"/>
    <dgm:cxn modelId="{1C94969E-755D-4123-8D6E-7A6577753ECF}" type="presOf" srcId="{CAB24726-9139-4537-9562-033E4ADF2D31}" destId="{C1268E13-BA7A-4740-AD8E-733AA8CCA999}" srcOrd="0" destOrd="0" presId="urn:microsoft.com/office/officeart/2005/8/layout/list1"/>
    <dgm:cxn modelId="{FAADAEC4-E516-4B26-9812-872E907272DA}" type="presOf" srcId="{F5884644-B880-4FF3-9203-10E92F64715A}" destId="{F88719E5-03AC-452E-9C24-A11ADC3B88B0}" srcOrd="0" destOrd="0" presId="urn:microsoft.com/office/officeart/2005/8/layout/list1"/>
    <dgm:cxn modelId="{3C8184D2-18F4-464E-8BCA-20881270E962}" srcId="{CAB24726-9139-4537-9562-033E4ADF2D31}" destId="{2C55B54D-2789-479A-BA19-1D86E5A931EE}" srcOrd="2" destOrd="0" parTransId="{047C3CDA-68C4-4724-B2FF-6072EC90FC07}" sibTransId="{79E05983-1A67-4732-B8DD-872849B28966}"/>
    <dgm:cxn modelId="{402995D6-D0EE-4807-A9AF-CB83065DA01A}" srcId="{CAB24726-9139-4537-9562-033E4ADF2D31}" destId="{F5884644-B880-4FF3-9203-10E92F64715A}" srcOrd="0" destOrd="0" parTransId="{9CAE2017-B5BA-49A2-9251-EA3F7662F8A7}" sibTransId="{66A3B1BF-C361-4324-BA5F-7B473FCE226B}"/>
    <dgm:cxn modelId="{1C3DE1DC-4946-4EFC-A9D3-6D905D46B83B}" type="presOf" srcId="{935358A8-0939-42AD-8331-0F96BB1FCB1E}" destId="{2BA7C779-09A1-440F-A90E-541D31C81133}" srcOrd="1" destOrd="0" presId="urn:microsoft.com/office/officeart/2005/8/layout/list1"/>
    <dgm:cxn modelId="{A984FE80-CFF8-4F53-8424-384EC18386A1}" type="presParOf" srcId="{C1268E13-BA7A-4740-AD8E-733AA8CCA999}" destId="{099DC529-F184-49BA-A8BB-1E7ED65CBE34}" srcOrd="0" destOrd="0" presId="urn:microsoft.com/office/officeart/2005/8/layout/list1"/>
    <dgm:cxn modelId="{1A763EE4-4C8A-4A21-B092-61E7B6A3452F}" type="presParOf" srcId="{099DC529-F184-49BA-A8BB-1E7ED65CBE34}" destId="{F88719E5-03AC-452E-9C24-A11ADC3B88B0}" srcOrd="0" destOrd="0" presId="urn:microsoft.com/office/officeart/2005/8/layout/list1"/>
    <dgm:cxn modelId="{ED7361DF-47D0-4AB2-AA84-791CE9767101}" type="presParOf" srcId="{099DC529-F184-49BA-A8BB-1E7ED65CBE34}" destId="{1E8BC1B7-2E5A-416B-B61D-60A5AC268D7E}" srcOrd="1" destOrd="0" presId="urn:microsoft.com/office/officeart/2005/8/layout/list1"/>
    <dgm:cxn modelId="{3D0C8987-4B49-409D-8888-6DDA28DD354F}" type="presParOf" srcId="{C1268E13-BA7A-4740-AD8E-733AA8CCA999}" destId="{85BA5962-E156-41F0-92BA-F619B1788AB3}" srcOrd="1" destOrd="0" presId="urn:microsoft.com/office/officeart/2005/8/layout/list1"/>
    <dgm:cxn modelId="{000F142F-EF6D-4FCB-8CB4-83B8AC31ABF1}" type="presParOf" srcId="{C1268E13-BA7A-4740-AD8E-733AA8CCA999}" destId="{76DAE154-9828-4C59-9B97-83CB1442CD98}" srcOrd="2" destOrd="0" presId="urn:microsoft.com/office/officeart/2005/8/layout/list1"/>
    <dgm:cxn modelId="{EBA00ECE-BB66-4062-8888-3C44B59859BF}" type="presParOf" srcId="{C1268E13-BA7A-4740-AD8E-733AA8CCA999}" destId="{05A9D30A-A476-4452-9694-380A3415F9BA}" srcOrd="3" destOrd="0" presId="urn:microsoft.com/office/officeart/2005/8/layout/list1"/>
    <dgm:cxn modelId="{37C50703-F1D9-4D96-840B-F246F1975236}" type="presParOf" srcId="{C1268E13-BA7A-4740-AD8E-733AA8CCA999}" destId="{E86539C7-5043-4A90-9665-AB2C6AFDC325}" srcOrd="4" destOrd="0" presId="urn:microsoft.com/office/officeart/2005/8/layout/list1"/>
    <dgm:cxn modelId="{8C0C8BCE-3BC8-473F-B381-1E08196000EA}" type="presParOf" srcId="{E86539C7-5043-4A90-9665-AB2C6AFDC325}" destId="{01F5B8A8-1838-4E9C-ACBF-C5E3C70B3EEA}" srcOrd="0" destOrd="0" presId="urn:microsoft.com/office/officeart/2005/8/layout/list1"/>
    <dgm:cxn modelId="{05CFA3FC-E2E3-41CA-A47D-95F38BC46466}" type="presParOf" srcId="{E86539C7-5043-4A90-9665-AB2C6AFDC325}" destId="{2BA7C779-09A1-440F-A90E-541D31C81133}" srcOrd="1" destOrd="0" presId="urn:microsoft.com/office/officeart/2005/8/layout/list1"/>
    <dgm:cxn modelId="{ECFF793F-6346-4FA7-A587-72930DA551F7}" type="presParOf" srcId="{C1268E13-BA7A-4740-AD8E-733AA8CCA999}" destId="{91CDD499-161A-4147-B34F-0F4CF747F4E9}" srcOrd="5" destOrd="0" presId="urn:microsoft.com/office/officeart/2005/8/layout/list1"/>
    <dgm:cxn modelId="{E6460AB7-7755-4784-B10F-71222C95FB2D}" type="presParOf" srcId="{C1268E13-BA7A-4740-AD8E-733AA8CCA999}" destId="{64AA6341-CB73-4C10-B0EC-6E90A85175F0}" srcOrd="6" destOrd="0" presId="urn:microsoft.com/office/officeart/2005/8/layout/list1"/>
    <dgm:cxn modelId="{7C474AE3-5F6F-4253-8FB9-CBC827D3EDDD}" type="presParOf" srcId="{C1268E13-BA7A-4740-AD8E-733AA8CCA999}" destId="{396B2FAB-EA8B-4DC7-80E0-A0F981EA4C4B}" srcOrd="7" destOrd="0" presId="urn:microsoft.com/office/officeart/2005/8/layout/list1"/>
    <dgm:cxn modelId="{9C16927D-490A-4B25-9A48-2D82BCD43E9E}" type="presParOf" srcId="{C1268E13-BA7A-4740-AD8E-733AA8CCA999}" destId="{DCBE3514-8BD3-4A99-BE75-37411EB78ED3}" srcOrd="8" destOrd="0" presId="urn:microsoft.com/office/officeart/2005/8/layout/list1"/>
    <dgm:cxn modelId="{A87A6219-AB9B-4928-8BF5-9505BD9C31C4}" type="presParOf" srcId="{DCBE3514-8BD3-4A99-BE75-37411EB78ED3}" destId="{F5CCCF01-634E-4E16-81B7-4807FFBEF2D1}" srcOrd="0" destOrd="0" presId="urn:microsoft.com/office/officeart/2005/8/layout/list1"/>
    <dgm:cxn modelId="{16801407-0F74-4871-8CF1-357D56715E6D}" type="presParOf" srcId="{DCBE3514-8BD3-4A99-BE75-37411EB78ED3}" destId="{E6EADAD9-5AC9-4DA6-8868-647F3C5574F2}" srcOrd="1" destOrd="0" presId="urn:microsoft.com/office/officeart/2005/8/layout/list1"/>
    <dgm:cxn modelId="{1761170D-5B79-46E6-89A7-48613CAA8B55}" type="presParOf" srcId="{C1268E13-BA7A-4740-AD8E-733AA8CCA999}" destId="{A8C583CB-591A-4195-8AA5-6A4A292E4F07}" srcOrd="9" destOrd="0" presId="urn:microsoft.com/office/officeart/2005/8/layout/list1"/>
    <dgm:cxn modelId="{436E3080-C060-46E2-A1BA-6529E298F3EB}" type="presParOf" srcId="{C1268E13-BA7A-4740-AD8E-733AA8CCA999}" destId="{552DC716-582D-4AD6-B267-7998EF2327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AE154-9828-4C59-9B97-83CB1442CD98}">
      <dsp:nvSpPr>
        <dsp:cNvPr id="0" name=""/>
        <dsp:cNvSpPr/>
      </dsp:nvSpPr>
      <dsp:spPr>
        <a:xfrm>
          <a:off x="0" y="165531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BC1B7-2E5A-416B-B61D-60A5AC268D7E}">
      <dsp:nvSpPr>
        <dsp:cNvPr id="0" name=""/>
        <dsp:cNvSpPr/>
      </dsp:nvSpPr>
      <dsp:spPr>
        <a:xfrm>
          <a:off x="345025" y="133059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Singapore Housing Data Set Challenge</a:t>
          </a:r>
          <a:endParaRPr lang="en-US" sz="2200" kern="1200"/>
        </a:p>
      </dsp:txBody>
      <dsp:txXfrm>
        <a:off x="376728" y="1362293"/>
        <a:ext cx="4766952" cy="586034"/>
      </dsp:txXfrm>
    </dsp:sp>
    <dsp:sp modelId="{64AA6341-CB73-4C10-B0EC-6E90A85175F0}">
      <dsp:nvSpPr>
        <dsp:cNvPr id="0" name=""/>
        <dsp:cNvSpPr/>
      </dsp:nvSpPr>
      <dsp:spPr>
        <a:xfrm>
          <a:off x="0" y="265323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7C779-09A1-440F-A90E-541D31C81133}">
      <dsp:nvSpPr>
        <dsp:cNvPr id="0" name=""/>
        <dsp:cNvSpPr/>
      </dsp:nvSpPr>
      <dsp:spPr>
        <a:xfrm>
          <a:off x="345025" y="232851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By Mridul Samaddar</a:t>
          </a:r>
          <a:endParaRPr lang="en-US" sz="2200" kern="1200"/>
        </a:p>
      </dsp:txBody>
      <dsp:txXfrm>
        <a:off x="376728" y="2360213"/>
        <a:ext cx="4766952" cy="586034"/>
      </dsp:txXfrm>
    </dsp:sp>
    <dsp:sp modelId="{552DC716-582D-4AD6-B267-7998EF232739}">
      <dsp:nvSpPr>
        <dsp:cNvPr id="0" name=""/>
        <dsp:cNvSpPr/>
      </dsp:nvSpPr>
      <dsp:spPr>
        <a:xfrm>
          <a:off x="0" y="365115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ADAD9-5AC9-4DA6-8868-647F3C5574F2}">
      <dsp:nvSpPr>
        <dsp:cNvPr id="0" name=""/>
        <dsp:cNvSpPr/>
      </dsp:nvSpPr>
      <dsp:spPr>
        <a:xfrm>
          <a:off x="345025" y="332643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IIM Bangalore BAI-2020</a:t>
          </a:r>
          <a:endParaRPr lang="en-IN" sz="2200" b="1" kern="1200" dirty="0"/>
        </a:p>
      </dsp:txBody>
      <dsp:txXfrm>
        <a:off x="376728" y="3358133"/>
        <a:ext cx="476695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59D0-CA42-4BFA-BD65-AF2F9AC9B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49AB9-C601-478F-81D3-C87F9DE66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F05D-29B8-4647-AC51-5C08517B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BA50-64B4-4774-B002-CB34589A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1AB3-8BDE-4FD9-8B14-B0F87A1F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825E-C88B-4326-ABF1-84D4380C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D6F0-621B-4EA2-892C-235008CB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4F28-ABEE-4735-AFFA-B08F1EC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9C5E1-DAE6-49D2-A837-78D7476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0D5E-F18D-4860-9A4F-65097F86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9C5BA-23D2-4989-85CA-31DC8270F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F3D6-3768-492B-8E87-460D1160A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4F11-1827-410B-BDA0-38A751AD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8A9E-7FC3-4BD6-BFFE-A59D5720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A16F-6928-45CA-BFB6-50BC336C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7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0142-5966-4DC5-80C7-31158651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38CF-66FC-4776-B255-E56484F7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09D1-4EAB-4729-AE75-DCC5835D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ECE8-C83D-4A08-9EC7-BF04CFBF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1F8F-6DC2-4303-AB2D-CB4E8004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2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A063-C38F-4F84-BF18-A571FC13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0EEB-32FA-43FA-A9B2-61DD30AD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A069-F8AF-455A-A80D-2D658941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F5BA-700C-4ED4-87DE-22745E97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286C-1B52-43AE-8BA5-21196B5F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423-859F-4A85-859E-05E66762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0151-824D-4320-9F03-DFA9DF8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B32FC-E126-4CEC-8FB1-3AB054744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D59D0-3A2D-4B81-9E0E-24EB99FB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C99A2-ED49-47A6-BC34-9315D1EA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8C76-1AC5-4D18-8901-2C8F723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1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B9E6-B21D-459A-86C5-2A681FD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F018-16FA-4049-BFC3-DF832216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0BD2A-87E4-4283-9A29-9ED3218C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B0CEB-795F-480E-A63E-9ED3C998C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60B76-824D-4AFB-B65A-9B09BD5F5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C6CC6-E0C3-44B2-BA2F-856D2B17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72AC2-B1BE-4C85-9192-1908C1EB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AB856-6622-439B-9914-E227CA21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897-829E-42B5-A341-7313175A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EFF31-FF4D-439E-8BC4-BD3E97F5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A7EAD-BFE9-4EB0-AB8E-B71CE1BC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5D3A3-07CD-4E45-9143-FEEE2BA5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8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170DE-10C0-4741-BF5A-161724D7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A06E4-98F7-4A80-BEF4-F9B8122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02AE2-DE13-4988-AC80-8DE2CDCA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8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CACB-A5B7-4E6E-AAC8-5038E911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15B0-E3CB-4171-99F5-EFE44136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460CA-C2DD-4D27-9CD8-D743226A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02B6D-38B7-426A-8A3E-2153E88D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F0D8-B9C7-4D88-9929-888C4AD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11B61-2008-42D2-A1AA-57F931FE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5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2D78-0B2D-4715-B04B-CAAFA105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CF28A-AF24-4414-BF92-F52909031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AF75-B676-4919-B7C8-B04096D78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3AE4-E301-4451-9321-3C45565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C1AF8-8B83-42F1-AB92-8ABA0260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DF4D-E5B5-4BE3-8192-AF941285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A7D2E-58EE-4621-AF89-6D2C37EE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ECE1B-901D-4B14-81D2-A7990844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DD8A-666D-473E-8E77-4C0DE792C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D74F-2B52-4591-9F2D-EFDC755193F7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5D55-D759-47C2-BEA0-AF2A0682A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DF6A-FF53-4B38-B9F6-1EC4FF0F5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709F-FE86-4665-9B96-BE63EF89B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0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85E8CF-2F4D-40BE-8412-F72BB4E4E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575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313C7F-1634-4807-B348-266ABE10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128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Correlation matrix of all variable vs resale price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C8CD0-0862-4F80-8EFC-E214E1C8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56" y="1133475"/>
            <a:ext cx="4515728" cy="5576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FA006C-3405-4D5A-9DC2-547CA5DD1386}"/>
              </a:ext>
            </a:extLst>
          </p:cNvPr>
          <p:cNvSpPr txBox="1"/>
          <p:nvPr/>
        </p:nvSpPr>
        <p:spPr>
          <a:xfrm>
            <a:off x="717452" y="1505243"/>
            <a:ext cx="5584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table give correlation between resale price and other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Flat type has highest correlation with resale price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Flat model New Generation has lease correlation with resale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2A7A893-991A-45EB-A151-48234749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70142"/>
            <a:ext cx="6506894" cy="29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709A2B-1D37-4D5D-8FA9-B9462519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 all independent variable individually on </a:t>
            </a:r>
            <a:br>
              <a:rPr lang="en-US"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dependent variable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C2721-B4E2-49B8-B3BD-CDF5B73454E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table is sorted by standard coefficient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Std </a:t>
            </a:r>
            <a:r>
              <a:rPr lang="en-US" dirty="0" err="1"/>
              <a:t>coef</a:t>
            </a:r>
            <a:r>
              <a:rPr lang="en-US" dirty="0"/>
              <a:t> = </a:t>
            </a:r>
            <a:r>
              <a:rPr lang="en-US" dirty="0" err="1"/>
              <a:t>coef</a:t>
            </a:r>
            <a:r>
              <a:rPr lang="en-US" dirty="0"/>
              <a:t> * (</a:t>
            </a:r>
            <a:r>
              <a:rPr lang="en-US" dirty="0" err="1"/>
              <a:t>std_dev</a:t>
            </a:r>
            <a:r>
              <a:rPr lang="en-US" dirty="0"/>
              <a:t> of X / </a:t>
            </a:r>
            <a:r>
              <a:rPr lang="en-US" dirty="0" err="1"/>
              <a:t>std_dev</a:t>
            </a:r>
            <a:r>
              <a:rPr lang="en-US" dirty="0"/>
              <a:t> of 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Looking at this table we can say variable </a:t>
            </a:r>
            <a:r>
              <a:rPr lang="en-US" dirty="0" err="1"/>
              <a:t>floor_area_sqm</a:t>
            </a:r>
            <a:r>
              <a:rPr lang="en-US" dirty="0"/>
              <a:t> has the highest R2 which says it explains 47.8% of the dependent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9075F-41CB-4905-9415-8F1F8444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2545879"/>
            <a:ext cx="11167447" cy="41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8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74603-8209-4E0F-9716-8810EBB0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Multicollinearity for all independent variable</a:t>
            </a:r>
            <a:endParaRPr lang="en-US" sz="3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22DB7-2F8B-4F57-A251-0C43F4C59411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checked multicollinearity using variance inflation factor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 which have vif more or equal to 4 we excluded those variables.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 which we have excluded are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flat_type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floor_area_sqm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7EEC40-E362-47AC-9DD9-A8BB444CA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2" r="1" b="2431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1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DBB5C1-E0AB-42D3-906E-E1928808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/>
              <a:t>Multiple linear regression with a square root transformation of the dependent variable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FC42F-E85B-46A0-808D-63519A12A36C}"/>
              </a:ext>
            </a:extLst>
          </p:cNvPr>
          <p:cNvSpPr txBox="1"/>
          <p:nvPr/>
        </p:nvSpPr>
        <p:spPr>
          <a:xfrm>
            <a:off x="1055715" y="2560320"/>
            <a:ext cx="5040285" cy="358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We can see that variable </a:t>
            </a:r>
            <a:r>
              <a:rPr lang="en-US" sz="1300" dirty="0" err="1"/>
              <a:t>flat_type</a:t>
            </a:r>
            <a:r>
              <a:rPr lang="en-US" sz="1300" dirty="0"/>
              <a:t> has the larges coefficient.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To check which coefficient has higher impact on resale price we need to find the standardized regression coefficients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Standardized Beta =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Std </a:t>
            </a:r>
            <a:r>
              <a:rPr lang="en-US" sz="1300" dirty="0" err="1"/>
              <a:t>flat_model_Model</a:t>
            </a:r>
            <a:r>
              <a:rPr lang="en-US" sz="1300" dirty="0"/>
              <a:t> A = 36.0111*0.000003 = 0.0001080333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Std </a:t>
            </a:r>
            <a:r>
              <a:rPr lang="en-US" sz="1300" dirty="0" err="1"/>
              <a:t>flat_model_Premium</a:t>
            </a:r>
            <a:r>
              <a:rPr lang="en-US" sz="1300" dirty="0"/>
              <a:t> Apartment = 0.000198546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Std </a:t>
            </a:r>
            <a:r>
              <a:rPr lang="en-US" sz="1300" dirty="0" err="1"/>
              <a:t>flat_type</a:t>
            </a:r>
            <a:r>
              <a:rPr lang="en-US" sz="1300" dirty="0"/>
              <a:t> = 0.0002778021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Hence from the standardized beta we can say </a:t>
            </a:r>
            <a:r>
              <a:rPr lang="en-US" sz="1300" dirty="0" err="1"/>
              <a:t>flat_type</a:t>
            </a:r>
            <a:r>
              <a:rPr lang="en-US" sz="1300" dirty="0"/>
              <a:t> has the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      highest impact on resale price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8FF3B-1C0B-40A5-89F8-C3C4E471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79" y="774285"/>
            <a:ext cx="4898827" cy="5085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70CB5-98B2-494E-8A4A-F310F61D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14" y="3416473"/>
            <a:ext cx="1899439" cy="61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B65-ADF7-4F8B-8070-EB182239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705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32E25-32A2-4401-9383-E39BDEE4B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Singapore Housing Data Set Challenge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22D60-F63A-4F94-9BFE-C41F4085B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1695" y="552091"/>
            <a:ext cx="7157801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Data used for this analysis was from 1990 to 2014.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 variable present in this data set were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Month : 		       Year-Month format (1990-1 to 2014-12)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Town: 		       27 unique town over the time period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flat_type</a:t>
            </a:r>
            <a:r>
              <a:rPr lang="en-US" sz="1800" dirty="0"/>
              <a:t>: 	       7 unique flat type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Block: 		       2059 unique blocks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street_name</a:t>
            </a:r>
            <a:r>
              <a:rPr lang="en-US" sz="1800" dirty="0"/>
              <a:t>: 	       538 unique street names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storey_range</a:t>
            </a:r>
            <a:r>
              <a:rPr lang="en-US" sz="1800" dirty="0"/>
              <a:t>: 	       </a:t>
            </a:r>
            <a:r>
              <a:rPr lang="en-US" sz="1800" dirty="0" err="1"/>
              <a:t>Storey</a:t>
            </a:r>
            <a:r>
              <a:rPr lang="en-US" sz="1800" dirty="0"/>
              <a:t> ranges from 01 to 42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floor_area_sqm</a:t>
            </a:r>
            <a:r>
              <a:rPr lang="en-US" sz="1800" dirty="0"/>
              <a:t>: 	       Ranges from 28 sqm to 307 sqm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flat_model</a:t>
            </a:r>
            <a:r>
              <a:rPr lang="en-US" sz="1800" dirty="0"/>
              <a:t>: 	        18 unique model of flats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lease_commence_date</a:t>
            </a:r>
            <a:r>
              <a:rPr lang="en-US" sz="1800" dirty="0"/>
              <a:t>: Year format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resale_price</a:t>
            </a:r>
            <a:r>
              <a:rPr lang="en-US" sz="1800" dirty="0"/>
              <a:t>: 	        Range from 5000 to 1088888</a:t>
            </a:r>
          </a:p>
        </p:txBody>
      </p:sp>
    </p:spTree>
    <p:extLst>
      <p:ext uri="{BB962C8B-B14F-4D97-AF65-F5344CB8AC3E}">
        <p14:creationId xmlns:p14="http://schemas.microsoft.com/office/powerpoint/2010/main" val="15214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4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8EF7-748A-4FA2-BC6A-96B5AEC9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Descriptive analytics with reference to Resale price </a:t>
            </a:r>
            <a:endParaRPr lang="en-IN" sz="4000" b="1" dirty="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C0A3-3CF4-4949-AA28-B7DFCD34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1800" dirty="0"/>
              <a:t>Distribution of Resale price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Distribution of floor area sqm vs Resale price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Regress line for different flat types where we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can see the relation with respect to  flat type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endParaRPr lang="en-IN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A63675-E263-43E3-9C0D-A4B43F65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706" y="755860"/>
            <a:ext cx="3343407" cy="246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6E537A-47BB-455E-A8F0-E02B546E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706" y="3649729"/>
            <a:ext cx="3340358" cy="248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2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3" name="Rectangle 7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7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Rectangle 7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1F9A58-6DEE-4F46-ABD2-2F90D668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 b="1"/>
              <a:t>Descriptive analytics with reference to town</a:t>
            </a:r>
            <a:endParaRPr lang="en-IN" sz="33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8D99-8B8F-41D4-BCCE-AC275BA8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8137"/>
            <a:ext cx="4991629" cy="290832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One Way ANOVA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H0: There is no difference between the groups and equality between means</a:t>
            </a:r>
          </a:p>
          <a:p>
            <a:r>
              <a:rPr lang="en-US" sz="1800" dirty="0"/>
              <a:t>H1: there is a difference between the groups and means.</a:t>
            </a:r>
            <a:endParaRPr lang="en-IN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D507A43-A24E-465A-8FEA-C0B26E59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424" y="3405122"/>
            <a:ext cx="4223252" cy="271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19B678-CAE8-4A31-ABA5-9708B086357A}"/>
              </a:ext>
            </a:extLst>
          </p:cNvPr>
          <p:cNvSpPr txBox="1"/>
          <p:nvPr/>
        </p:nvSpPr>
        <p:spPr>
          <a:xfrm>
            <a:off x="6721194" y="712077"/>
            <a:ext cx="445236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We have 27 unique town’s which we have divide it into three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town A : town whose average resale price &gt; 250000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/>
              <a:t>town B : </a:t>
            </a:r>
            <a:r>
              <a:rPr lang="en-US" sz="1800" dirty="0"/>
              <a:t>town whose average resale price &gt; 200000 - 249999</a:t>
            </a:r>
            <a:endParaRPr lang="en-IN" sz="1800" dirty="0"/>
          </a:p>
          <a:p>
            <a:pPr marL="914400" lvl="1" indent="-457200">
              <a:buFont typeface="+mj-lt"/>
              <a:buAutoNum type="arabicPeriod"/>
            </a:pPr>
            <a:r>
              <a:rPr lang="en-IN" sz="1800" dirty="0"/>
              <a:t>town C : </a:t>
            </a:r>
            <a:r>
              <a:rPr lang="en-US" sz="1800" dirty="0"/>
              <a:t>town whose average resale price &lt;= 200000</a:t>
            </a:r>
            <a:endParaRPr lang="en-IN" sz="1800" dirty="0"/>
          </a:p>
          <a:p>
            <a:pPr>
              <a:spcAft>
                <a:spcPts val="600"/>
              </a:spcAft>
            </a:pP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14830A-796C-4F91-9F6C-4F7C834F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6839"/>
            <a:ext cx="4637502" cy="11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017B2-EAB6-45AC-97DE-EADE879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Descriptive analytics with reference to flat type</a:t>
            </a:r>
            <a:endParaRPr lang="en-IN" sz="5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6EB2024-B430-4093-8439-2EB7F3A9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688391"/>
            <a:ext cx="4014216" cy="28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3B072-32F6-4C7D-8E05-137EAF95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2" y="5265619"/>
            <a:ext cx="3865596" cy="1175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7D3E-0D7C-4298-BB10-167A46BF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896750"/>
          </a:xfrm>
        </p:spPr>
        <p:txBody>
          <a:bodyPr>
            <a:normAutofit/>
          </a:bodyPr>
          <a:lstStyle/>
          <a:p>
            <a:r>
              <a:rPr lang="en-US" sz="1800" dirty="0"/>
              <a:t>We have 7 unique flat type which we have converted to ordinal variable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1 Room as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2 Room as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3 Room as 3</a:t>
            </a:r>
            <a:endParaRPr lang="en-IN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4 Room as 4</a:t>
            </a:r>
            <a:endParaRPr lang="en-IN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5 Room as 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EXECUTIVE as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MULTI-GENERATION as 7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pPr lvl="1"/>
            <a:r>
              <a:rPr lang="en-IN" sz="1800" dirty="0"/>
              <a:t>We can see the relationship between </a:t>
            </a:r>
          </a:p>
          <a:p>
            <a:pPr marL="457200" lvl="1" indent="0">
              <a:buNone/>
            </a:pPr>
            <a:r>
              <a:rPr lang="en-IN" sz="1800" dirty="0"/>
              <a:t>      flat type and average resale price.  </a:t>
            </a:r>
          </a:p>
          <a:p>
            <a:pPr marL="457200" lvl="1" indent="0">
              <a:buNone/>
            </a:pP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760A9-FD24-4C68-B7E3-4D7E530E01D7}"/>
              </a:ext>
            </a:extLst>
          </p:cNvPr>
          <p:cNvSpPr txBox="1"/>
          <p:nvPr/>
        </p:nvSpPr>
        <p:spPr>
          <a:xfrm>
            <a:off x="450372" y="3567782"/>
            <a:ext cx="4115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One Way ANOVA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H0: There is no difference between the groups and equality between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H1: there is a difference between the groups and means.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9273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22BCC7-46FB-4C5E-89D4-C394AFF2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1"/>
              <a:t>Descriptive analytics with reference to storey range</a:t>
            </a:r>
            <a:endParaRPr lang="en-IN" sz="30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8F5E-C945-4A31-9885-9361A70F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We have taken the average of each group and assign a continues variable so that we  can convert the nominal variable to ordinal variable.</a:t>
            </a:r>
          </a:p>
          <a:p>
            <a:r>
              <a:rPr lang="en-US" sz="1800" dirty="0"/>
              <a:t>07 TO 09 takes a value of (7+9)/2 = 8</a:t>
            </a:r>
          </a:p>
          <a:p>
            <a:r>
              <a:rPr lang="en-US" sz="1800" dirty="0"/>
              <a:t>In the bar graph we can see the relation with respect to average resale price.</a:t>
            </a:r>
          </a:p>
          <a:p>
            <a:r>
              <a:rPr lang="en-US" sz="1800" dirty="0"/>
              <a:t>Average resale price increase with increase </a:t>
            </a:r>
            <a:r>
              <a:rPr lang="en-US" sz="1800" dirty="0" err="1"/>
              <a:t>storey</a:t>
            </a:r>
            <a:r>
              <a:rPr lang="en-US" sz="1800" dirty="0"/>
              <a:t> range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098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9BCE1674-0A13-4EBE-9666-3559472A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82748"/>
            <a:ext cx="6903720" cy="469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FC6CC4-E231-4BDD-BB29-7FEDC5AD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b="1"/>
              <a:t>Descriptive analytics with reference to floor area sqm</a:t>
            </a:r>
            <a:endParaRPr lang="en-IN" sz="3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7893-62BE-4CB5-B5DF-67B1AC28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Distribution of floor area sqm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Distribution of floor area sqm vs resale price</a:t>
            </a:r>
          </a:p>
          <a:p>
            <a:pPr marL="0" indent="0">
              <a:buNone/>
            </a:pPr>
            <a:r>
              <a:rPr lang="en-US" sz="1800" dirty="0"/>
              <a:t>   we can clear see a linear relationship between </a:t>
            </a:r>
          </a:p>
          <a:p>
            <a:pPr marL="0" indent="0">
              <a:buNone/>
            </a:pPr>
            <a:r>
              <a:rPr lang="en-US" sz="1800" dirty="0"/>
              <a:t>   this two variables </a:t>
            </a:r>
          </a:p>
          <a:p>
            <a:endParaRPr lang="en-IN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BD1EFB-6A74-4FEC-B41A-5398BD21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 r="4" b="8027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C2E614-9629-42C7-93F1-EB3128BFC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3" r="2" b="5373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3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DB1036-8B00-4150-8F0A-1DA81F46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400" b="1"/>
              <a:t>Descriptive analytics with reference to flat model</a:t>
            </a:r>
            <a:endParaRPr lang="en-IN" sz="34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CDE1-68BB-4279-93EB-691FA569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There 18 unique flat model</a:t>
            </a:r>
          </a:p>
          <a:p>
            <a:pPr marL="0" indent="0">
              <a:buNone/>
            </a:pPr>
            <a:r>
              <a:rPr lang="en-US" sz="1800" dirty="0"/>
              <a:t>   we can see a clear relationship </a:t>
            </a:r>
          </a:p>
          <a:p>
            <a:pPr marL="0" indent="0">
              <a:buNone/>
            </a:pPr>
            <a:r>
              <a:rPr lang="en-US" sz="1800" dirty="0"/>
              <a:t>   between flat model and </a:t>
            </a:r>
          </a:p>
          <a:p>
            <a:pPr marL="0" indent="0">
              <a:buNone/>
            </a:pPr>
            <a:r>
              <a:rPr lang="en-US" sz="1800" dirty="0"/>
              <a:t>   average resale price.</a:t>
            </a:r>
          </a:p>
          <a:p>
            <a:pPr marL="0" indent="0">
              <a:buNone/>
            </a:pPr>
            <a:r>
              <a:rPr lang="en-US" sz="1800" dirty="0"/>
              <a:t>   as the flat model get premium</a:t>
            </a:r>
          </a:p>
          <a:p>
            <a:pPr marL="0" indent="0">
              <a:buNone/>
            </a:pPr>
            <a:r>
              <a:rPr lang="en-US" sz="1800" dirty="0"/>
              <a:t>   the flat price increases  </a:t>
            </a:r>
          </a:p>
          <a:p>
            <a:pPr marL="0" indent="0">
              <a:buNone/>
            </a:pPr>
            <a:r>
              <a:rPr lang="en-US" sz="2000" dirty="0"/>
              <a:t>One Way ANOVA: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6A06AF-F013-4124-8B8F-6F4FC353E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r="1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EAC49-5380-4D32-B961-0320D56D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5" y="5542671"/>
            <a:ext cx="4297680" cy="9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8D743F-AEDB-4C61-9796-E7C029B9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Outlire Treatment</a:t>
            </a:r>
            <a:endParaRPr lang="en-US" sz="4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09472-4B03-4D4E-ADD2-8FAD89E9637D}"/>
              </a:ext>
            </a:extLst>
          </p:cNvPr>
          <p:cNvSpPr txBox="1"/>
          <p:nvPr/>
        </p:nvSpPr>
        <p:spPr>
          <a:xfrm>
            <a:off x="590719" y="2330505"/>
            <a:ext cx="4803113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check outlier we have plotted a box pot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Z-score for the continues variables (target variable) and 3</a:t>
            </a:r>
            <a:r>
              <a:rPr lang="en-US" baseline="30000" dirty="0"/>
              <a:t>rd</a:t>
            </a:r>
            <a:r>
              <a:rPr lang="en-US" dirty="0"/>
              <a:t> standard deviation as the cut off we have deleted all rows which has z-score values below -3 and above +3.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54B76F-A5FB-4824-8B60-CCE88194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4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1852</TotalTime>
  <Words>773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Singapore Housing Data Set Challenge</vt:lpstr>
      <vt:lpstr>Descriptive analytics with reference to Resale price </vt:lpstr>
      <vt:lpstr>Descriptive analytics with reference to town</vt:lpstr>
      <vt:lpstr>Descriptive analytics with reference to flat type</vt:lpstr>
      <vt:lpstr>Descriptive analytics with reference to storey range</vt:lpstr>
      <vt:lpstr>Descriptive analytics with reference to floor area sqm</vt:lpstr>
      <vt:lpstr>Descriptive analytics with reference to flat model</vt:lpstr>
      <vt:lpstr>Outlire Treatment</vt:lpstr>
      <vt:lpstr>Correlation matrix of all variable vs resale price</vt:lpstr>
      <vt:lpstr>Regress all independent variable individually on  dependent variable</vt:lpstr>
      <vt:lpstr>Multicollinearity for all independent variable</vt:lpstr>
      <vt:lpstr>Multiple linear regression with a square root transformation of the dependent variable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Housing Data Set Challenge</dc:title>
  <dc:creator>Mridul Samaddar</dc:creator>
  <cp:lastModifiedBy>Mridul Samaddar</cp:lastModifiedBy>
  <cp:revision>50</cp:revision>
  <dcterms:created xsi:type="dcterms:W3CDTF">2021-03-30T14:16:32Z</dcterms:created>
  <dcterms:modified xsi:type="dcterms:W3CDTF">2021-03-31T21:41:54Z</dcterms:modified>
</cp:coreProperties>
</file>