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259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2EC4116-EF94-4957-A882-871FFAA7661C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98800" y="914400"/>
            <a:ext cx="9798480" cy="256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833E0C-EC84-4371-B279-2C7375123DC8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98800" y="914400"/>
            <a:ext cx="9798480" cy="256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1AC1B64-8AB0-4877-AA7D-9CA95E2B0C99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98800" y="914400"/>
            <a:ext cx="9798480" cy="256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ABC381-07DF-4CCB-9AAB-A9E7004E7C24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98800" y="914400"/>
            <a:ext cx="9798480" cy="256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76FE7D-3D59-479F-BB79-DFE6D3E6AE7A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98800" y="914400"/>
            <a:ext cx="9798480" cy="256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DE299D-CB5C-48D7-A19E-DCB24041BE97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98800" y="914400"/>
            <a:ext cx="9798480" cy="256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1DAB2D-B6FF-4F77-95E9-36EDB42F98E2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98800" y="914400"/>
            <a:ext cx="9798480" cy="256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201EE6-B35E-48BE-A35B-C963D24D649B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198800" y="914400"/>
            <a:ext cx="9798480" cy="1191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01FCBC-A04B-489D-938F-5932F482D50C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98800" y="914400"/>
            <a:ext cx="9798480" cy="256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FDAE15-9C89-47F9-9EF4-8505BEFF6D63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98800" y="914400"/>
            <a:ext cx="9798480" cy="256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86BBE31-E61D-4852-B9AF-8E4BABE3D6E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98800" y="914400"/>
            <a:ext cx="9798480" cy="256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6DC16F-F7B3-42A7-B2C4-54D6C5AA2FC3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98800" y="914400"/>
            <a:ext cx="9798480" cy="256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115880" y="6314400"/>
            <a:ext cx="3959280" cy="31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877600" y="6314400"/>
            <a:ext cx="2699280" cy="31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latin typeface="Times New Roman" panose="020206030504050203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6ED6F9D8-C008-4C4D-8FD4-687B8CBED27A}" type="slidenum">
              <a:rPr lang="en-US" sz="2400" b="0" strike="noStrike" spc="-1">
                <a:latin typeface="Times New Roman" panose="02020603050405020304"/>
              </a:rPr>
              <a:t>‹#›</a:t>
            </a:fld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612000" y="6314400"/>
            <a:ext cx="2699280" cy="31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Times New Roman" panose="02020603050405020304"/>
              </a:rPr>
              <a:t>&lt;date/time&gt;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51" descr="VCG21128005867512"/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19255" y="-27940"/>
            <a:ext cx="12160080" cy="6856560"/>
          </a:xfrm>
          <a:prstGeom prst="rect">
            <a:avLst/>
          </a:prstGeom>
          <a:ln w="0">
            <a:noFill/>
          </a:ln>
        </p:spPr>
      </p:pic>
      <p:sp>
        <p:nvSpPr>
          <p:cNvPr id="42" name="文本框 18"/>
          <p:cNvSpPr/>
          <p:nvPr/>
        </p:nvSpPr>
        <p:spPr>
          <a:xfrm>
            <a:off x="2413440" y="3166200"/>
            <a:ext cx="736452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chemeClr val="accent6"/>
                </a:solidFill>
                <a:latin typeface="Inter Black"/>
                <a:ea typeface="Inter Black"/>
              </a:rPr>
              <a:t>auto compelet</a:t>
            </a:r>
            <a:endParaRPr lang="en-US" sz="6000" b="0" strike="noStrike" spc="-1">
              <a:latin typeface="Arial" panose="020B0604020202020204"/>
            </a:endParaRPr>
          </a:p>
        </p:txBody>
      </p:sp>
      <p:sp>
        <p:nvSpPr>
          <p:cNvPr id="43" name="文本框 19"/>
          <p:cNvSpPr/>
          <p:nvPr/>
        </p:nvSpPr>
        <p:spPr>
          <a:xfrm>
            <a:off x="2413800" y="2252880"/>
            <a:ext cx="736452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Inter Black"/>
                <a:ea typeface="Inter Black"/>
              </a:rPr>
              <a:t>NLP Project</a:t>
            </a:r>
            <a:endParaRPr lang="en-US" sz="6000" b="0" strike="noStrike" spc="-1">
              <a:latin typeface="Arial" panose="020B0604020202020204"/>
            </a:endParaRPr>
          </a:p>
        </p:txBody>
      </p:sp>
      <p:sp>
        <p:nvSpPr>
          <p:cNvPr id="44" name="任意多边形: 形状 14"/>
          <p:cNvSpPr/>
          <p:nvPr/>
        </p:nvSpPr>
        <p:spPr>
          <a:xfrm>
            <a:off x="2377440" y="4206600"/>
            <a:ext cx="7437600" cy="109440"/>
          </a:xfrm>
          <a:custGeom>
            <a:avLst/>
            <a:gdLst>
              <a:gd name="textAreaLeft" fmla="*/ 0 w 7437600"/>
              <a:gd name="textAreaRight" fmla="*/ 7438320 w 7437600"/>
              <a:gd name="textAreaTop" fmla="*/ 0 h 109440"/>
              <a:gd name="textAreaBottom" fmla="*/ 110160 h 109440"/>
            </a:gdLst>
            <a:ahLst/>
            <a:cxnLst/>
            <a:rect l="textAreaLeft" t="textAreaTop" r="textAreaRight" b="textAreaBottom"/>
            <a:pathLst>
              <a:path w="10926501" h="162045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w="38100">
            <a:solidFill>
              <a:srgbClr val="4675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任意多边形: 形状 158"/>
          <p:cNvSpPr/>
          <p:nvPr/>
        </p:nvSpPr>
        <p:spPr>
          <a:xfrm>
            <a:off x="4629240" y="4827240"/>
            <a:ext cx="2933640" cy="558720"/>
          </a:xfrm>
          <a:custGeom>
            <a:avLst/>
            <a:gdLst>
              <a:gd name="textAreaLeft" fmla="*/ 0 w 2933640"/>
              <a:gd name="textAreaRight" fmla="*/ 2934360 w 2933640"/>
              <a:gd name="textAreaTop" fmla="*/ 0 h 558720"/>
              <a:gd name="textAreaBottom" fmla="*/ 559440 h 558720"/>
            </a:gdLst>
            <a:ahLst/>
            <a:cxnLst/>
            <a:rect l="textAreaLeft" t="textAreaTop" r="textAreaRight" b="textAreaBottom"/>
            <a:pathLst>
              <a:path w="2880000" h="3600000">
                <a:moveTo>
                  <a:pt x="0" y="0"/>
                </a:moveTo>
                <a:lnTo>
                  <a:pt x="882815" y="0"/>
                </a:lnTo>
                <a:lnTo>
                  <a:pt x="942863" y="60048"/>
                </a:lnTo>
                <a:lnTo>
                  <a:pt x="1902766" y="60048"/>
                </a:lnTo>
                <a:lnTo>
                  <a:pt x="1962813" y="0"/>
                </a:lnTo>
                <a:lnTo>
                  <a:pt x="2880000" y="0"/>
                </a:lnTo>
                <a:lnTo>
                  <a:pt x="2880000" y="3600000"/>
                </a:lnTo>
                <a:lnTo>
                  <a:pt x="1957099" y="3600000"/>
                </a:lnTo>
                <a:lnTo>
                  <a:pt x="1902766" y="3545666"/>
                </a:lnTo>
                <a:lnTo>
                  <a:pt x="942863" y="3545666"/>
                </a:lnTo>
                <a:lnTo>
                  <a:pt x="888529" y="3600000"/>
                </a:lnTo>
                <a:lnTo>
                  <a:pt x="0" y="3600000"/>
                </a:lnTo>
                <a:close/>
              </a:path>
            </a:pathLst>
          </a:custGeom>
          <a:gradFill rotWithShape="0">
            <a:gsLst>
              <a:gs pos="0">
                <a:srgbClr val="4675FC"/>
              </a:gs>
              <a:gs pos="50000">
                <a:srgbClr val="4675FC"/>
              </a:gs>
              <a:gs pos="100000">
                <a:srgbClr val="4675FC"/>
              </a:gs>
            </a:gsLst>
            <a:lin ang="0"/>
          </a:gradFill>
          <a:ln w="1905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文本框 22"/>
          <p:cNvSpPr/>
          <p:nvPr/>
        </p:nvSpPr>
        <p:spPr>
          <a:xfrm>
            <a:off x="4476600" y="4907520"/>
            <a:ext cx="3237840" cy="398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任意多边形: 形状 138"/>
          <p:cNvSpPr/>
          <p:nvPr/>
        </p:nvSpPr>
        <p:spPr>
          <a:xfrm>
            <a:off x="308520" y="504000"/>
            <a:ext cx="11575800" cy="5849640"/>
          </a:xfrm>
          <a:custGeom>
            <a:avLst/>
            <a:gdLst>
              <a:gd name="textAreaLeft" fmla="*/ 0 w 11575800"/>
              <a:gd name="textAreaRight" fmla="*/ 11576520 w 11575800"/>
              <a:gd name="textAreaTop" fmla="*/ 0 h 5849640"/>
              <a:gd name="textAreaBottom" fmla="*/ 5850360 h 5849640"/>
            </a:gdLst>
            <a:ahLst/>
            <a:cxnLst/>
            <a:rect l="textAreaLeft" t="textAreaTop" r="textAreaRight" b="textAreaBottom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1905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" name="组合 11"/>
          <p:cNvGrpSpPr/>
          <p:nvPr/>
        </p:nvGrpSpPr>
        <p:grpSpPr>
          <a:xfrm>
            <a:off x="719280" y="680760"/>
            <a:ext cx="2407320" cy="500760"/>
            <a:chOff x="719280" y="680760"/>
            <a:chExt cx="2407320" cy="500760"/>
          </a:xfrm>
        </p:grpSpPr>
        <p:sp>
          <p:nvSpPr>
            <p:cNvPr id="49" name="平行四边形 15"/>
            <p:cNvSpPr/>
            <p:nvPr/>
          </p:nvSpPr>
          <p:spPr>
            <a:xfrm>
              <a:off x="891000" y="759960"/>
              <a:ext cx="2133360" cy="352080"/>
            </a:xfrm>
            <a:prstGeom prst="parallelogram">
              <a:avLst>
                <a:gd name="adj" fmla="val 82143"/>
              </a:avLst>
            </a:prstGeom>
            <a:gradFill rotWithShape="0">
              <a:gsLst>
                <a:gs pos="0">
                  <a:srgbClr val="4675FC"/>
                </a:gs>
                <a:gs pos="100000">
                  <a:srgbClr val="4675FC">
                    <a:alpha val="0"/>
                  </a:srgbClr>
                </a:gs>
              </a:gsLst>
              <a:lin ang="1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平行四边形 1"/>
            <p:cNvSpPr/>
            <p:nvPr/>
          </p:nvSpPr>
          <p:spPr>
            <a:xfrm>
              <a:off x="719280" y="680760"/>
              <a:ext cx="2407320" cy="500760"/>
            </a:xfrm>
            <a:prstGeom prst="parallelogram">
              <a:avLst>
                <a:gd name="adj" fmla="val 82143"/>
              </a:avLst>
            </a:prstGeom>
            <a:noFill/>
            <a:ln>
              <a:solidFill>
                <a:srgbClr val="467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1" name="文本框 2"/>
          <p:cNvSpPr/>
          <p:nvPr/>
        </p:nvSpPr>
        <p:spPr>
          <a:xfrm>
            <a:off x="1214640" y="813960"/>
            <a:ext cx="126432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chemeClr val="lt1"/>
                </a:solidFill>
                <a:latin typeface="Inter Black"/>
                <a:ea typeface="Inter Black"/>
              </a:rPr>
              <a:t>YOUR LOGO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52" name="任意多边形: 形状 21"/>
          <p:cNvSpPr/>
          <p:nvPr/>
        </p:nvSpPr>
        <p:spPr>
          <a:xfrm rot="16200000" flipV="1">
            <a:off x="-2198160" y="3369960"/>
            <a:ext cx="4707000" cy="115560"/>
          </a:xfrm>
          <a:custGeom>
            <a:avLst/>
            <a:gdLst>
              <a:gd name="textAreaLeft" fmla="*/ 0 w 4707000"/>
              <a:gd name="textAreaRight" fmla="*/ 4707720 w 4707000"/>
              <a:gd name="textAreaTop" fmla="*/ 360 h 115560"/>
              <a:gd name="textAreaBottom" fmla="*/ 116640 h 115560"/>
            </a:gdLst>
            <a:ahLst/>
            <a:cxnLst/>
            <a:rect l="textAreaLeft" t="textAreaTop" r="textAreaRight" b="textAreaBottom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rgbClr val="4675FC">
                <a:alpha val="70000"/>
              </a:srgb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3" name="组合 29"/>
          <p:cNvGrpSpPr/>
          <p:nvPr/>
        </p:nvGrpSpPr>
        <p:grpSpPr>
          <a:xfrm>
            <a:off x="317520" y="175680"/>
            <a:ext cx="11557440" cy="135720"/>
            <a:chOff x="317520" y="175680"/>
            <a:chExt cx="11557440" cy="135720"/>
          </a:xfrm>
        </p:grpSpPr>
        <p:sp>
          <p:nvSpPr>
            <p:cNvPr id="54" name="任意多边形: 形状 21"/>
            <p:cNvSpPr/>
            <p:nvPr/>
          </p:nvSpPr>
          <p:spPr>
            <a:xfrm flipV="1">
              <a:off x="4383720" y="174960"/>
              <a:ext cx="3738960" cy="135720"/>
            </a:xfrm>
            <a:custGeom>
              <a:avLst/>
              <a:gdLst>
                <a:gd name="textAreaLeft" fmla="*/ 0 w 3738960"/>
                <a:gd name="textAreaRight" fmla="*/ 3739680 w 3738960"/>
                <a:gd name="textAreaTop" fmla="*/ 360 h 135720"/>
                <a:gd name="textAreaBottom" fmla="*/ 136800 h 135720"/>
              </a:gdLst>
              <a:ahLst/>
              <a:cxnLst/>
              <a:rect l="textAreaLeft" t="textAreaTop" r="textAreaRight" b="textAreaBottom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rgbClr val="4675FC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55" name="直接连接符 8"/>
            <p:cNvCxnSpPr/>
            <p:nvPr/>
          </p:nvCxnSpPr>
          <p:spPr>
            <a:xfrm flipH="1" flipV="1">
              <a:off x="317520" y="176400"/>
              <a:ext cx="4066200" cy="3240"/>
            </a:xfrm>
            <a:prstGeom prst="straightConnector1">
              <a:avLst/>
            </a:prstGeom>
            <a:ln w="0">
              <a:solidFill>
                <a:srgbClr val="4675FC"/>
              </a:solidFill>
            </a:ln>
          </p:spPr>
        </p:cxnSp>
        <p:cxnSp>
          <p:nvCxnSpPr>
            <p:cNvPr id="56" name="直接连接符 9"/>
            <p:cNvCxnSpPr/>
            <p:nvPr/>
          </p:nvCxnSpPr>
          <p:spPr>
            <a:xfrm flipH="1" flipV="1">
              <a:off x="8146440" y="176400"/>
              <a:ext cx="3728880" cy="43920"/>
            </a:xfrm>
            <a:prstGeom prst="straightConnector1">
              <a:avLst/>
            </a:prstGeom>
            <a:ln w="0">
              <a:solidFill>
                <a:srgbClr val="4675FC">
                  <a:alpha val="0"/>
                </a:srgbClr>
              </a:solidFill>
            </a:ln>
          </p:spPr>
        </p:cxnSp>
      </p:grpSp>
      <p:sp>
        <p:nvSpPr>
          <p:cNvPr id="57" name="文本框 10"/>
          <p:cNvSpPr/>
          <p:nvPr/>
        </p:nvSpPr>
        <p:spPr>
          <a:xfrm>
            <a:off x="4153680" y="1996560"/>
            <a:ext cx="38689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cap="all" spc="-1">
                <a:solidFill>
                  <a:srgbClr val="FFFFFF"/>
                </a:solidFill>
                <a:latin typeface="Inter Black"/>
                <a:ea typeface="Inter Black"/>
              </a:rPr>
              <a:t>science</a:t>
            </a:r>
            <a:endParaRPr lang="en-US" sz="1200" b="0" strike="noStrike" spc="-1">
              <a:latin typeface="Arial" panose="020B0604020202020204"/>
            </a:endParaRPr>
          </a:p>
        </p:txBody>
      </p:sp>
      <p:grpSp>
        <p:nvGrpSpPr>
          <p:cNvPr id="58" name="组合 12"/>
          <p:cNvGrpSpPr/>
          <p:nvPr/>
        </p:nvGrpSpPr>
        <p:grpSpPr>
          <a:xfrm>
            <a:off x="11217960" y="811440"/>
            <a:ext cx="375480" cy="252000"/>
            <a:chOff x="11217960" y="811440"/>
            <a:chExt cx="375480" cy="252000"/>
          </a:xfrm>
        </p:grpSpPr>
        <p:sp>
          <p:nvSpPr>
            <p:cNvPr id="59" name="矩形 13"/>
            <p:cNvSpPr/>
            <p:nvPr/>
          </p:nvSpPr>
          <p:spPr>
            <a:xfrm rot="16200000">
              <a:off x="11177280" y="912960"/>
              <a:ext cx="129960" cy="489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矩形 39"/>
            <p:cNvSpPr/>
            <p:nvPr/>
          </p:nvSpPr>
          <p:spPr>
            <a:xfrm rot="16200000">
              <a:off x="11340720" y="912960"/>
              <a:ext cx="129960" cy="489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矩形 41"/>
            <p:cNvSpPr/>
            <p:nvPr/>
          </p:nvSpPr>
          <p:spPr>
            <a:xfrm rot="16200000">
              <a:off x="11198160" y="912960"/>
              <a:ext cx="252000" cy="489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矩形 42"/>
            <p:cNvSpPr/>
            <p:nvPr/>
          </p:nvSpPr>
          <p:spPr>
            <a:xfrm rot="16200000">
              <a:off x="11361240" y="912960"/>
              <a:ext cx="252000" cy="489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矩形 43"/>
            <p:cNvSpPr/>
            <p:nvPr/>
          </p:nvSpPr>
          <p:spPr>
            <a:xfrm rot="16200000">
              <a:off x="11503800" y="912960"/>
              <a:ext cx="129960" cy="489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4" name="矩形 28"/>
          <p:cNvSpPr/>
          <p:nvPr/>
        </p:nvSpPr>
        <p:spPr>
          <a:xfrm>
            <a:off x="760680" y="5462280"/>
            <a:ext cx="187200" cy="438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5" name="组合 30"/>
          <p:cNvGrpSpPr/>
          <p:nvPr/>
        </p:nvGrpSpPr>
        <p:grpSpPr>
          <a:xfrm>
            <a:off x="317160" y="6526440"/>
            <a:ext cx="11557080" cy="136080"/>
            <a:chOff x="317160" y="6526440"/>
            <a:chExt cx="11557080" cy="136080"/>
          </a:xfrm>
        </p:grpSpPr>
        <p:sp>
          <p:nvSpPr>
            <p:cNvPr id="66" name="任意多边形: 形状 21"/>
            <p:cNvSpPr/>
            <p:nvPr/>
          </p:nvSpPr>
          <p:spPr>
            <a:xfrm rot="10800000" flipV="1">
              <a:off x="4069440" y="6526080"/>
              <a:ext cx="3738960" cy="135720"/>
            </a:xfrm>
            <a:custGeom>
              <a:avLst/>
              <a:gdLst>
                <a:gd name="textAreaLeft" fmla="*/ 0 w 3738960"/>
                <a:gd name="textAreaRight" fmla="*/ 3739680 w 3738960"/>
                <a:gd name="textAreaTop" fmla="*/ 360 h 135720"/>
                <a:gd name="textAreaBottom" fmla="*/ 136800 h 135720"/>
              </a:gdLst>
              <a:ahLst/>
              <a:cxnLst/>
              <a:rect l="textAreaLeft" t="textAreaTop" r="textAreaRight" b="textAreaBottom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rgbClr val="4675FC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67" name="直接连接符 33"/>
            <p:cNvCxnSpPr/>
            <p:nvPr/>
          </p:nvCxnSpPr>
          <p:spPr>
            <a:xfrm>
              <a:off x="7808760" y="6659640"/>
              <a:ext cx="4065840" cy="3240"/>
            </a:xfrm>
            <a:prstGeom prst="straightConnector1">
              <a:avLst/>
            </a:prstGeom>
            <a:ln w="0">
              <a:solidFill>
                <a:srgbClr val="4675FC"/>
              </a:solidFill>
            </a:ln>
          </p:spPr>
        </p:cxnSp>
        <p:cxnSp>
          <p:nvCxnSpPr>
            <p:cNvPr id="68" name="直接连接符 34"/>
            <p:cNvCxnSpPr/>
            <p:nvPr/>
          </p:nvCxnSpPr>
          <p:spPr>
            <a:xfrm>
              <a:off x="317160" y="6618960"/>
              <a:ext cx="3728520" cy="43920"/>
            </a:xfrm>
            <a:prstGeom prst="straightConnector1">
              <a:avLst/>
            </a:prstGeom>
            <a:ln w="0">
              <a:solidFill>
                <a:srgbClr val="4675FC">
                  <a:alpha val="0"/>
                </a:srgbClr>
              </a:solidFill>
            </a:ln>
          </p:spPr>
        </p:cxnSp>
      </p:grpSp>
      <p:sp>
        <p:nvSpPr>
          <p:cNvPr id="69" name="任意多边形: 形状 21"/>
          <p:cNvSpPr/>
          <p:nvPr/>
        </p:nvSpPr>
        <p:spPr>
          <a:xfrm rot="5400000" flipH="1" flipV="1">
            <a:off x="9685800" y="3369960"/>
            <a:ext cx="4707000" cy="115560"/>
          </a:xfrm>
          <a:custGeom>
            <a:avLst/>
            <a:gdLst>
              <a:gd name="textAreaLeft" fmla="*/ 360 w 4707000"/>
              <a:gd name="textAreaRight" fmla="*/ 4708080 w 4707000"/>
              <a:gd name="textAreaTop" fmla="*/ 360 h 115560"/>
              <a:gd name="textAreaBottom" fmla="*/ 116640 h 115560"/>
            </a:gdLst>
            <a:ahLst/>
            <a:cxnLst/>
            <a:rect l="textAreaLeft" t="textAreaTop" r="textAreaRight" b="textAreaBottom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rgbClr val="4675FC">
                <a:alpha val="70000"/>
              </a:srgb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半闭框 54"/>
          <p:cNvSpPr/>
          <p:nvPr/>
        </p:nvSpPr>
        <p:spPr>
          <a:xfrm rot="10800000" flipH="1" flipV="1">
            <a:off x="4577040" y="4776840"/>
            <a:ext cx="335520" cy="335520"/>
          </a:xfrm>
          <a:prstGeom prst="halfFrame">
            <a:avLst>
              <a:gd name="adj1" fmla="val 11939"/>
              <a:gd name="adj2" fmla="val 13392"/>
            </a:avLst>
          </a:prstGeom>
          <a:gradFill rotWithShape="0">
            <a:gsLst>
              <a:gs pos="30000">
                <a:srgbClr val="4DDBF8"/>
              </a:gs>
              <a:gs pos="100000">
                <a:srgbClr val="4675FC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半闭框 38"/>
          <p:cNvSpPr/>
          <p:nvPr/>
        </p:nvSpPr>
        <p:spPr>
          <a:xfrm flipH="1" flipV="1">
            <a:off x="7278840" y="5098680"/>
            <a:ext cx="335520" cy="335520"/>
          </a:xfrm>
          <a:prstGeom prst="halfFrame">
            <a:avLst>
              <a:gd name="adj1" fmla="val 11939"/>
              <a:gd name="adj2" fmla="val 13392"/>
            </a:avLst>
          </a:prstGeom>
          <a:gradFill rotWithShape="0">
            <a:gsLst>
              <a:gs pos="30000">
                <a:srgbClr val="4DDBF8"/>
              </a:gs>
              <a:gs pos="100000">
                <a:srgbClr val="4675FC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矩形 45"/>
          <p:cNvSpPr/>
          <p:nvPr/>
        </p:nvSpPr>
        <p:spPr>
          <a:xfrm>
            <a:off x="891000" y="5485680"/>
            <a:ext cx="187200" cy="198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矩形 46"/>
          <p:cNvSpPr/>
          <p:nvPr/>
        </p:nvSpPr>
        <p:spPr>
          <a:xfrm>
            <a:off x="11586960" y="5439240"/>
            <a:ext cx="75600" cy="4388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矩形 47"/>
          <p:cNvSpPr/>
          <p:nvPr/>
        </p:nvSpPr>
        <p:spPr>
          <a:xfrm flipH="1">
            <a:off x="11460960" y="5718240"/>
            <a:ext cx="149760" cy="159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矩形 48"/>
          <p:cNvSpPr/>
          <p:nvPr/>
        </p:nvSpPr>
        <p:spPr>
          <a:xfrm flipH="1">
            <a:off x="11430000" y="5520600"/>
            <a:ext cx="84960" cy="90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平行四边形 8"/>
          <p:cNvSpPr/>
          <p:nvPr/>
        </p:nvSpPr>
        <p:spPr>
          <a:xfrm rot="10800000" flipH="1">
            <a:off x="5865840" y="4073760"/>
            <a:ext cx="6132240" cy="1771560"/>
          </a:xfrm>
          <a:prstGeom prst="parallelogram">
            <a:avLst>
              <a:gd name="adj" fmla="val 49444"/>
            </a:avLst>
          </a:prstGeom>
          <a:solidFill>
            <a:schemeClr val="accent3">
              <a:alpha val="10000"/>
            </a:schemeClr>
          </a:solidFill>
          <a:ln w="41275">
            <a:solidFill>
              <a:srgbClr val="4675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平行四边形 1"/>
          <p:cNvSpPr/>
          <p:nvPr/>
        </p:nvSpPr>
        <p:spPr>
          <a:xfrm rot="10800000">
            <a:off x="5877000" y="1482120"/>
            <a:ext cx="6007680" cy="1823040"/>
          </a:xfrm>
          <a:prstGeom prst="parallelogram">
            <a:avLst>
              <a:gd name="adj" fmla="val 42375"/>
            </a:avLst>
          </a:prstGeom>
          <a:solidFill>
            <a:schemeClr val="accent3">
              <a:alpha val="10000"/>
            </a:schemeClr>
          </a:solidFill>
          <a:ln w="3810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1" name="图片 16" descr="VCG2112800586751"/>
          <p:cNvPicPr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9000" y="-127800"/>
            <a:ext cx="12182400" cy="6857280"/>
          </a:xfrm>
          <a:prstGeom prst="rect">
            <a:avLst/>
          </a:prstGeom>
          <a:ln w="0">
            <a:noFill/>
          </a:ln>
        </p:spPr>
      </p:pic>
      <p:pic>
        <p:nvPicPr>
          <p:cNvPr id="292" name="图片 62" descr="7598134"/>
          <p:cNvPicPr/>
          <p:nvPr/>
        </p:nvPicPr>
        <p:blipFill>
          <a:blip r:embed="rId3"/>
          <a:srcRect l="16660" r="16660"/>
          <a:stretch>
            <a:fillRect/>
          </a:stretch>
        </p:blipFill>
        <p:spPr>
          <a:xfrm>
            <a:off x="1075680" y="1402560"/>
            <a:ext cx="4596840" cy="4596840"/>
          </a:xfrm>
          <a:prstGeom prst="rect">
            <a:avLst/>
          </a:prstGeom>
          <a:ln w="0">
            <a:noFill/>
          </a:ln>
        </p:spPr>
      </p:pic>
      <p:sp>
        <p:nvSpPr>
          <p:cNvPr id="293" name="任意多边形: 形状 138"/>
          <p:cNvSpPr/>
          <p:nvPr/>
        </p:nvSpPr>
        <p:spPr>
          <a:xfrm rot="10800000">
            <a:off x="308520" y="793080"/>
            <a:ext cx="11575800" cy="5764320"/>
          </a:xfrm>
          <a:custGeom>
            <a:avLst/>
            <a:gdLst>
              <a:gd name="textAreaLeft" fmla="*/ 0 w 11575800"/>
              <a:gd name="textAreaRight" fmla="*/ 11576520 w 11575800"/>
              <a:gd name="textAreaTop" fmla="*/ 0 h 5764320"/>
              <a:gd name="textAreaBottom" fmla="*/ 5765040 h 5764320"/>
            </a:gdLst>
            <a:ahLst/>
            <a:cxnLst/>
            <a:rect l="textAreaLeft" t="textAreaTop" r="textAreaRight" b="textAreaBottom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文本框 10"/>
          <p:cNvSpPr/>
          <p:nvPr/>
        </p:nvSpPr>
        <p:spPr>
          <a:xfrm>
            <a:off x="3712320" y="305280"/>
            <a:ext cx="47674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Inter Black"/>
                <a:ea typeface="Inter Black"/>
              </a:rPr>
              <a:t>embedding</a:t>
            </a:r>
            <a:endParaRPr lang="en-US" sz="2400" b="0" strike="noStrike" spc="-1">
              <a:latin typeface="Arial" panose="020B0604020202020204"/>
            </a:endParaRPr>
          </a:p>
        </p:txBody>
      </p:sp>
      <p:grpSp>
        <p:nvGrpSpPr>
          <p:cNvPr id="295" name="组合 2"/>
          <p:cNvGrpSpPr/>
          <p:nvPr/>
        </p:nvGrpSpPr>
        <p:grpSpPr>
          <a:xfrm>
            <a:off x="3374280" y="464760"/>
            <a:ext cx="878400" cy="196920"/>
            <a:chOff x="3374280" y="464760"/>
            <a:chExt cx="878400" cy="196920"/>
          </a:xfrm>
        </p:grpSpPr>
        <p:sp>
          <p:nvSpPr>
            <p:cNvPr id="296" name="平行四边形 67"/>
            <p:cNvSpPr/>
            <p:nvPr/>
          </p:nvSpPr>
          <p:spPr>
            <a:xfrm flipV="1">
              <a:off x="392364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平行四边形 69"/>
            <p:cNvSpPr/>
            <p:nvPr/>
          </p:nvSpPr>
          <p:spPr>
            <a:xfrm flipV="1">
              <a:off x="364824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平行四边形 71"/>
            <p:cNvSpPr/>
            <p:nvPr/>
          </p:nvSpPr>
          <p:spPr>
            <a:xfrm flipV="1">
              <a:off x="337428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平行四边形 89"/>
            <p:cNvSpPr/>
            <p:nvPr/>
          </p:nvSpPr>
          <p:spPr>
            <a:xfrm flipV="1">
              <a:off x="393768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平行四边形 91"/>
            <p:cNvSpPr/>
            <p:nvPr/>
          </p:nvSpPr>
          <p:spPr>
            <a:xfrm flipV="1">
              <a:off x="366264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平行四边形 93"/>
            <p:cNvSpPr/>
            <p:nvPr/>
          </p:nvSpPr>
          <p:spPr>
            <a:xfrm flipV="1">
              <a:off x="338832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2" name="组合 3"/>
          <p:cNvGrpSpPr/>
          <p:nvPr/>
        </p:nvGrpSpPr>
        <p:grpSpPr>
          <a:xfrm>
            <a:off x="7939080" y="464760"/>
            <a:ext cx="878040" cy="196920"/>
            <a:chOff x="7939080" y="464760"/>
            <a:chExt cx="878040" cy="196920"/>
          </a:xfrm>
        </p:grpSpPr>
        <p:sp>
          <p:nvSpPr>
            <p:cNvPr id="303" name="平行四边形 7"/>
            <p:cNvSpPr/>
            <p:nvPr/>
          </p:nvSpPr>
          <p:spPr>
            <a:xfrm flipH="1" flipV="1">
              <a:off x="79527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" name="平行四边形 9"/>
            <p:cNvSpPr/>
            <p:nvPr/>
          </p:nvSpPr>
          <p:spPr>
            <a:xfrm flipH="1" flipV="1">
              <a:off x="82281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" name="平行四边形 11"/>
            <p:cNvSpPr/>
            <p:nvPr/>
          </p:nvSpPr>
          <p:spPr>
            <a:xfrm flipH="1" flipV="1">
              <a:off x="85017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平行四边形 12"/>
            <p:cNvSpPr/>
            <p:nvPr/>
          </p:nvSpPr>
          <p:spPr>
            <a:xfrm flipH="1" flipV="1">
              <a:off x="793872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" name="平行四边形 13"/>
            <p:cNvSpPr/>
            <p:nvPr/>
          </p:nvSpPr>
          <p:spPr>
            <a:xfrm flipH="1" flipV="1">
              <a:off x="821376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平行四边形 14"/>
            <p:cNvSpPr/>
            <p:nvPr/>
          </p:nvSpPr>
          <p:spPr>
            <a:xfrm flipH="1" flipV="1">
              <a:off x="848808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9" name="文本框 22"/>
          <p:cNvSpPr/>
          <p:nvPr/>
        </p:nvSpPr>
        <p:spPr>
          <a:xfrm>
            <a:off x="7882920" y="2099880"/>
            <a:ext cx="3219840" cy="597960"/>
          </a:xfrm>
          <a:prstGeom prst="rect">
            <a:avLst/>
          </a:prstGeom>
          <a:noFill/>
          <a:ln w="127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25560" tIns="25560" rIns="25560" bIns="2556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strike="noStrike" spc="-1">
                <a:solidFill>
                  <a:srgbClr val="808080"/>
                </a:solidFill>
                <a:latin typeface="Inter Black"/>
                <a:ea typeface="Inter Black"/>
              </a:rPr>
              <a:t>for each word make a vector of 70   </a:t>
            </a:r>
            <a:r>
              <a:rPr sz="1200"/>
              <a:t/>
            </a:r>
            <a:br>
              <a:rPr sz="1200"/>
            </a:br>
            <a:r>
              <a:rPr lang="en-US" sz="1200" b="0" strike="noStrike" spc="-1">
                <a:solidFill>
                  <a:srgbClr val="808080"/>
                </a:solidFill>
                <a:latin typeface="Inter Black"/>
                <a:ea typeface="Inter Black"/>
              </a:rPr>
              <a:t>propapiletes .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310" name="文本框 52"/>
          <p:cNvSpPr/>
          <p:nvPr/>
        </p:nvSpPr>
        <p:spPr>
          <a:xfrm>
            <a:off x="7882920" y="1603080"/>
            <a:ext cx="3424320" cy="660240"/>
          </a:xfrm>
          <a:prstGeom prst="rect">
            <a:avLst/>
          </a:prstGeom>
          <a:noFill/>
          <a:ln w="127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25560" tIns="25560" rIns="25560" bIns="2556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accent6"/>
                </a:solidFill>
                <a:latin typeface="Inter Black"/>
                <a:ea typeface="Inter Black"/>
              </a:rPr>
              <a:t>first map the input sequence 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311" name="文本框 53"/>
          <p:cNvSpPr/>
          <p:nvPr/>
        </p:nvSpPr>
        <p:spPr>
          <a:xfrm>
            <a:off x="7882920" y="4558680"/>
            <a:ext cx="3219840" cy="1649160"/>
          </a:xfrm>
          <a:prstGeom prst="rect">
            <a:avLst/>
          </a:prstGeom>
          <a:noFill/>
          <a:ln w="127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25560" tIns="25560" rIns="25560" bIns="2556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rgbClr val="808080"/>
                </a:solidFill>
                <a:latin typeface="Inter Black"/>
                <a:ea typeface="Inter Black"/>
              </a:rPr>
              <a:t>Capture Semantic Meaning: Similar words (e.g., "king" and "queen") have similar vector representations.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312" name="文本框 25"/>
          <p:cNvSpPr/>
          <p:nvPr/>
        </p:nvSpPr>
        <p:spPr>
          <a:xfrm>
            <a:off x="7882920" y="4257000"/>
            <a:ext cx="3096720" cy="355320"/>
          </a:xfrm>
          <a:prstGeom prst="rect">
            <a:avLst/>
          </a:prstGeom>
          <a:noFill/>
          <a:ln w="127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25560" tIns="25560" rIns="25560" bIns="2556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accent1"/>
                </a:solidFill>
                <a:latin typeface="Inter Black"/>
                <a:ea typeface="Inter Black"/>
              </a:rPr>
              <a:t>the functions 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313" name="矩形 56"/>
          <p:cNvSpPr/>
          <p:nvPr/>
        </p:nvSpPr>
        <p:spPr>
          <a:xfrm>
            <a:off x="2370600" y="3992760"/>
            <a:ext cx="2007000" cy="2006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文本框 21"/>
          <p:cNvSpPr/>
          <p:nvPr/>
        </p:nvSpPr>
        <p:spPr>
          <a:xfrm>
            <a:off x="2537640" y="4586760"/>
            <a:ext cx="1672560" cy="965160"/>
          </a:xfrm>
          <a:prstGeom prst="rect">
            <a:avLst/>
          </a:prstGeom>
          <a:noFill/>
          <a:ln w="127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25560" tIns="25560" rIns="25560" bIns="2556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Inter Black"/>
                <a:ea typeface="Inter Black"/>
              </a:rPr>
              <a:t>01</a:t>
            </a:r>
            <a:endParaRPr lang="en-US" sz="6000" b="0" strike="noStrike" spc="-1">
              <a:latin typeface="Arial" panose="020B0604020202020204"/>
            </a:endParaRPr>
          </a:p>
        </p:txBody>
      </p:sp>
      <p:sp>
        <p:nvSpPr>
          <p:cNvPr id="315" name="文本框 27"/>
          <p:cNvSpPr/>
          <p:nvPr/>
        </p:nvSpPr>
        <p:spPr>
          <a:xfrm>
            <a:off x="2536920" y="5297760"/>
            <a:ext cx="1673280" cy="476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25560" tIns="25560" rIns="25560" bIns="2556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Inter Black"/>
                <a:ea typeface="Inter Black"/>
              </a:rPr>
              <a:t>Project overview</a:t>
            </a:r>
            <a:endParaRPr lang="en-US" sz="1400" b="0" strike="noStrike" spc="-1">
              <a:latin typeface="Arial" panose="020B0604020202020204"/>
            </a:endParaRPr>
          </a:p>
        </p:txBody>
      </p:sp>
      <p:pic>
        <p:nvPicPr>
          <p:cNvPr id="316" name="图片 60" descr="343435383036303b343532343135383bcfeec4bfd0adb5f7"/>
          <p:cNvPicPr/>
          <p:nvPr/>
        </p:nvPicPr>
        <p:blipFill>
          <a:blip r:embed="rId4"/>
          <a:stretch>
            <a:fillRect/>
          </a:stretch>
        </p:blipFill>
        <p:spPr>
          <a:xfrm>
            <a:off x="6689160" y="2070720"/>
            <a:ext cx="484560" cy="484560"/>
          </a:xfrm>
          <a:prstGeom prst="rect">
            <a:avLst/>
          </a:prstGeom>
          <a:ln w="0">
            <a:noFill/>
          </a:ln>
        </p:spPr>
      </p:pic>
      <p:pic>
        <p:nvPicPr>
          <p:cNvPr id="317" name="图片 61" descr="343435383036303b343532343135313bbfaab7a2bbb7beb3"/>
          <p:cNvPicPr/>
          <p:nvPr/>
        </p:nvPicPr>
        <p:blipFill>
          <a:blip r:embed="rId5"/>
          <a:stretch>
            <a:fillRect/>
          </a:stretch>
        </p:blipFill>
        <p:spPr>
          <a:xfrm>
            <a:off x="6680160" y="4633560"/>
            <a:ext cx="513000" cy="51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图片 14" descr="VCG2112800586751"/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flipH="1">
            <a:off x="5040" y="0"/>
            <a:ext cx="12182400" cy="6857280"/>
          </a:xfrm>
          <a:prstGeom prst="rect">
            <a:avLst/>
          </a:prstGeom>
          <a:ln w="0">
            <a:noFill/>
          </a:ln>
        </p:spPr>
      </p:pic>
      <p:sp>
        <p:nvSpPr>
          <p:cNvPr id="319" name="半闭框 54"/>
          <p:cNvSpPr/>
          <p:nvPr/>
        </p:nvSpPr>
        <p:spPr>
          <a:xfrm rot="10800000" flipH="1" flipV="1">
            <a:off x="411480" y="281160"/>
            <a:ext cx="335520" cy="335520"/>
          </a:xfrm>
          <a:prstGeom prst="halfFrame">
            <a:avLst>
              <a:gd name="adj1" fmla="val 11939"/>
              <a:gd name="adj2" fmla="val 13392"/>
            </a:avLst>
          </a:prstGeom>
          <a:gradFill rotWithShape="0">
            <a:gsLst>
              <a:gs pos="30000">
                <a:srgbClr val="4DDBF8"/>
              </a:gs>
              <a:gs pos="100000">
                <a:srgbClr val="4675FC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半闭框 38"/>
          <p:cNvSpPr/>
          <p:nvPr/>
        </p:nvSpPr>
        <p:spPr>
          <a:xfrm flipH="1" flipV="1">
            <a:off x="11537280" y="6271200"/>
            <a:ext cx="335520" cy="335520"/>
          </a:xfrm>
          <a:prstGeom prst="halfFrame">
            <a:avLst>
              <a:gd name="adj1" fmla="val 11939"/>
              <a:gd name="adj2" fmla="val 13392"/>
            </a:avLst>
          </a:prstGeom>
          <a:gradFill rotWithShape="0">
            <a:gsLst>
              <a:gs pos="30000">
                <a:srgbClr val="4DDBF8"/>
              </a:gs>
              <a:gs pos="100000">
                <a:srgbClr val="4675FC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1" name="组合 26"/>
          <p:cNvGrpSpPr/>
          <p:nvPr/>
        </p:nvGrpSpPr>
        <p:grpSpPr>
          <a:xfrm>
            <a:off x="380880" y="2009520"/>
            <a:ext cx="11431440" cy="2838960"/>
            <a:chOff x="380880" y="2009520"/>
            <a:chExt cx="11431440" cy="2838960"/>
          </a:xfrm>
        </p:grpSpPr>
        <p:grpSp>
          <p:nvGrpSpPr>
            <p:cNvPr id="322" name="组合 24"/>
            <p:cNvGrpSpPr/>
            <p:nvPr/>
          </p:nvGrpSpPr>
          <p:grpSpPr>
            <a:xfrm>
              <a:off x="380880" y="2155680"/>
              <a:ext cx="2400480" cy="2546640"/>
              <a:chOff x="380880" y="2155680"/>
              <a:chExt cx="2400480" cy="2546640"/>
            </a:xfrm>
          </p:grpSpPr>
          <p:cxnSp>
            <p:nvCxnSpPr>
              <p:cNvPr id="323" name="直接连接符 15"/>
              <p:cNvCxnSpPr/>
              <p:nvPr/>
            </p:nvCxnSpPr>
            <p:spPr>
              <a:xfrm flipH="1">
                <a:off x="102024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675FC"/>
                </a:solidFill>
              </a:ln>
            </p:spPr>
          </p:cxnSp>
          <p:cxnSp>
            <p:nvCxnSpPr>
              <p:cNvPr id="324" name="直接连接符 16"/>
              <p:cNvCxnSpPr/>
              <p:nvPr/>
            </p:nvCxnSpPr>
            <p:spPr>
              <a:xfrm flipH="1">
                <a:off x="38088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675FC"/>
                </a:solidFill>
              </a:ln>
            </p:spPr>
          </p:cxnSp>
        </p:grpSp>
        <p:grpSp>
          <p:nvGrpSpPr>
            <p:cNvPr id="325" name="组合 23"/>
            <p:cNvGrpSpPr/>
            <p:nvPr/>
          </p:nvGrpSpPr>
          <p:grpSpPr>
            <a:xfrm>
              <a:off x="9411840" y="2155680"/>
              <a:ext cx="2400480" cy="2546640"/>
              <a:chOff x="9411840" y="2155680"/>
              <a:chExt cx="2400480" cy="2546640"/>
            </a:xfrm>
          </p:grpSpPr>
          <p:cxnSp>
            <p:nvCxnSpPr>
              <p:cNvPr id="326" name="直接连接符 20"/>
              <p:cNvCxnSpPr/>
              <p:nvPr/>
            </p:nvCxnSpPr>
            <p:spPr>
              <a:xfrm flipH="1">
                <a:off x="1005120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DDBF8"/>
                </a:solidFill>
              </a:ln>
            </p:spPr>
          </p:cxnSp>
          <p:cxnSp>
            <p:nvCxnSpPr>
              <p:cNvPr id="327" name="直接连接符 21"/>
              <p:cNvCxnSpPr/>
              <p:nvPr/>
            </p:nvCxnSpPr>
            <p:spPr>
              <a:xfrm flipH="1">
                <a:off x="941184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DDBF8"/>
                </a:solidFill>
              </a:ln>
            </p:spPr>
          </p:cxnSp>
        </p:grpSp>
        <p:grpSp>
          <p:nvGrpSpPr>
            <p:cNvPr id="328" name="组合 25"/>
            <p:cNvGrpSpPr/>
            <p:nvPr/>
          </p:nvGrpSpPr>
          <p:grpSpPr>
            <a:xfrm>
              <a:off x="1483560" y="2009520"/>
              <a:ext cx="9129240" cy="2838960"/>
              <a:chOff x="1483560" y="2009520"/>
              <a:chExt cx="9129240" cy="2838960"/>
            </a:xfrm>
          </p:grpSpPr>
          <p:grpSp>
            <p:nvGrpSpPr>
              <p:cNvPr id="329" name="组合 3"/>
              <p:cNvGrpSpPr/>
              <p:nvPr/>
            </p:nvGrpSpPr>
            <p:grpSpPr>
              <a:xfrm>
                <a:off x="1483560" y="2009520"/>
                <a:ext cx="9129240" cy="2838960"/>
                <a:chOff x="1483560" y="2009520"/>
                <a:chExt cx="9129240" cy="2838960"/>
              </a:xfrm>
            </p:grpSpPr>
            <p:sp>
              <p:nvSpPr>
                <p:cNvPr id="330" name="平行四边形 63"/>
                <p:cNvSpPr/>
                <p:nvPr/>
              </p:nvSpPr>
              <p:spPr>
                <a:xfrm rot="10800000">
                  <a:off x="2165040" y="2009160"/>
                  <a:ext cx="8447760" cy="2499840"/>
                </a:xfrm>
                <a:prstGeom prst="parallelogram">
                  <a:avLst>
                    <a:gd name="adj" fmla="val 68862"/>
                  </a:avLst>
                </a:prstGeom>
                <a:solidFill>
                  <a:schemeClr val="accent3">
                    <a:alpha val="15000"/>
                  </a:schemeClr>
                </a:solidFill>
                <a:ln w="38100">
                  <a:solidFill>
                    <a:srgbClr val="4DDB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31" name="平行四边形 62"/>
                <p:cNvSpPr/>
                <p:nvPr/>
              </p:nvSpPr>
              <p:spPr>
                <a:xfrm rot="10800000">
                  <a:off x="1483560" y="2348280"/>
                  <a:ext cx="8447040" cy="2499840"/>
                </a:xfrm>
                <a:prstGeom prst="parallelogram">
                  <a:avLst>
                    <a:gd name="adj" fmla="val 68862"/>
                  </a:avLst>
                </a:prstGeom>
                <a:noFill/>
                <a:ln w="41275">
                  <a:solidFill>
                    <a:srgbClr val="4675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32" name="文本框 64"/>
              <p:cNvSpPr/>
              <p:nvPr/>
            </p:nvSpPr>
            <p:spPr>
              <a:xfrm flipH="1">
                <a:off x="4991760" y="2804040"/>
                <a:ext cx="3916440" cy="6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i="1" strike="noStrike" cap="all" spc="-1">
                    <a:solidFill>
                      <a:srgbClr val="FFFFFF"/>
                    </a:solidFill>
                    <a:latin typeface="Inter Black"/>
                    <a:ea typeface="Inter Black"/>
                  </a:rPr>
                  <a:t>Bidirectional</a:t>
                </a:r>
                <a:r>
                  <a:rPr sz="2000"/>
                  <a:t/>
                </a:r>
                <a:br>
                  <a:rPr sz="2000"/>
                </a:br>
                <a:r>
                  <a:rPr lang="en-US" sz="2000" b="0" i="1" strike="noStrike" cap="all" spc="-1">
                    <a:solidFill>
                      <a:srgbClr val="FFFFFF"/>
                    </a:solidFill>
                    <a:latin typeface="Inter Black"/>
                    <a:ea typeface="Inter Black"/>
                  </a:rPr>
                  <a:t> LSTM</a:t>
                </a:r>
                <a:endParaRPr lang="en-US" sz="2000" b="0" strike="noStrike" spc="-1">
                  <a:latin typeface="Arial" panose="020B0604020202020204"/>
                </a:endParaRPr>
              </a:p>
            </p:txBody>
          </p:sp>
          <p:sp>
            <p:nvSpPr>
              <p:cNvPr id="333" name="文本框 7"/>
              <p:cNvSpPr/>
              <p:nvPr/>
            </p:nvSpPr>
            <p:spPr>
              <a:xfrm flipH="1">
                <a:off x="3342600" y="2463120"/>
                <a:ext cx="2493000" cy="1842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1500" b="0" i="1" strike="noStrike" spc="-1">
                    <a:solidFill>
                      <a:srgbClr val="FFFFFF"/>
                    </a:solidFill>
                    <a:latin typeface="Inter Black"/>
                    <a:ea typeface="Inter Black"/>
                  </a:rPr>
                  <a:t>05</a:t>
                </a:r>
                <a:endParaRPr lang="en-US" sz="11500" b="0" strike="noStrike" spc="-1">
                  <a:latin typeface="Arial" panose="020B0604020202020204"/>
                </a:endParaRPr>
              </a:p>
            </p:txBody>
          </p:sp>
          <p:sp>
            <p:nvSpPr>
              <p:cNvPr id="334" name="文本框 22"/>
              <p:cNvSpPr/>
              <p:nvPr/>
            </p:nvSpPr>
            <p:spPr>
              <a:xfrm>
                <a:off x="5443920" y="3738960"/>
                <a:ext cx="2842920" cy="211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800" b="0" i="1" strike="noStrike" cap="all" spc="-1">
                    <a:solidFill>
                      <a:srgbClr val="FFFFFF">
                        <a:alpha val="50000"/>
                      </a:srgbClr>
                    </a:solidFill>
                    <a:latin typeface="Inter Black"/>
                    <a:ea typeface="Inter Black"/>
                  </a:rPr>
                  <a:t>Add a short description</a:t>
                </a:r>
                <a:endParaRPr lang="en-US" sz="800" b="0" strike="noStrike" spc="-1">
                  <a:latin typeface="Arial" panose="020B0604020202020204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图片 16" descr="VCG2112800586751"/>
          <p:cNvPicPr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82400" cy="6857280"/>
          </a:xfrm>
          <a:prstGeom prst="rect">
            <a:avLst/>
          </a:prstGeom>
          <a:ln w="0">
            <a:noFill/>
          </a:ln>
        </p:spPr>
      </p:pic>
      <p:sp>
        <p:nvSpPr>
          <p:cNvPr id="336" name="平行四边形 40"/>
          <p:cNvSpPr/>
          <p:nvPr/>
        </p:nvSpPr>
        <p:spPr>
          <a:xfrm rot="10800000" flipH="1">
            <a:off x="926280" y="1131480"/>
            <a:ext cx="10327680" cy="4985280"/>
          </a:xfrm>
          <a:prstGeom prst="parallelogram">
            <a:avLst>
              <a:gd name="adj" fmla="val 0"/>
            </a:avLst>
          </a:prstGeom>
          <a:solidFill>
            <a:schemeClr val="accent3">
              <a:alpha val="10000"/>
            </a:schemeClr>
          </a:solidFill>
          <a:ln w="41275">
            <a:solidFill>
              <a:srgbClr val="4675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任意多边形: 形状 138"/>
          <p:cNvSpPr/>
          <p:nvPr/>
        </p:nvSpPr>
        <p:spPr>
          <a:xfrm rot="10800000">
            <a:off x="308520" y="793080"/>
            <a:ext cx="11575800" cy="5764320"/>
          </a:xfrm>
          <a:custGeom>
            <a:avLst/>
            <a:gdLst>
              <a:gd name="textAreaLeft" fmla="*/ 0 w 11575800"/>
              <a:gd name="textAreaRight" fmla="*/ 11576520 w 11575800"/>
              <a:gd name="textAreaTop" fmla="*/ 0 h 5764320"/>
              <a:gd name="textAreaBottom" fmla="*/ 5765040 h 5764320"/>
            </a:gdLst>
            <a:ahLst/>
            <a:cxnLst/>
            <a:rect l="textAreaLeft" t="textAreaTop" r="textAreaRight" b="textAreaBottom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文本框 10"/>
          <p:cNvSpPr/>
          <p:nvPr/>
        </p:nvSpPr>
        <p:spPr>
          <a:xfrm>
            <a:off x="3712320" y="305280"/>
            <a:ext cx="476748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i="1" strike="noStrike" cap="all" spc="-1">
                <a:solidFill>
                  <a:srgbClr val="FFFFFF"/>
                </a:solidFill>
                <a:latin typeface="Inter Black"/>
                <a:ea typeface="Inter Black"/>
              </a:rPr>
              <a:t>Bidirectional</a:t>
            </a:r>
            <a:r>
              <a:rPr sz="1600"/>
              <a:t/>
            </a:r>
            <a:br>
              <a:rPr sz="1600"/>
            </a:br>
            <a:r>
              <a:rPr lang="en-US" sz="1600" b="0" i="1" strike="noStrike" cap="all" spc="-1">
                <a:solidFill>
                  <a:srgbClr val="FFFFFF"/>
                </a:solidFill>
                <a:latin typeface="Inter Black"/>
                <a:ea typeface="Inter Black"/>
              </a:rPr>
              <a:t> LSTM</a:t>
            </a:r>
            <a:endParaRPr lang="en-US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>
              <a:latin typeface="Arial" panose="020B0604020202020204"/>
            </a:endParaRPr>
          </a:p>
        </p:txBody>
      </p:sp>
      <p:grpSp>
        <p:nvGrpSpPr>
          <p:cNvPr id="339" name="组合 2"/>
          <p:cNvGrpSpPr/>
          <p:nvPr/>
        </p:nvGrpSpPr>
        <p:grpSpPr>
          <a:xfrm>
            <a:off x="3374280" y="464760"/>
            <a:ext cx="878400" cy="196920"/>
            <a:chOff x="3374280" y="464760"/>
            <a:chExt cx="878400" cy="196920"/>
          </a:xfrm>
        </p:grpSpPr>
        <p:sp>
          <p:nvSpPr>
            <p:cNvPr id="340" name="平行四边形 67"/>
            <p:cNvSpPr/>
            <p:nvPr/>
          </p:nvSpPr>
          <p:spPr>
            <a:xfrm flipV="1">
              <a:off x="392364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平行四边形 69"/>
            <p:cNvSpPr/>
            <p:nvPr/>
          </p:nvSpPr>
          <p:spPr>
            <a:xfrm flipV="1">
              <a:off x="364824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" name="平行四边形 71"/>
            <p:cNvSpPr/>
            <p:nvPr/>
          </p:nvSpPr>
          <p:spPr>
            <a:xfrm flipV="1">
              <a:off x="337428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平行四边形 89"/>
            <p:cNvSpPr/>
            <p:nvPr/>
          </p:nvSpPr>
          <p:spPr>
            <a:xfrm flipV="1">
              <a:off x="393768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平行四边形 91"/>
            <p:cNvSpPr/>
            <p:nvPr/>
          </p:nvSpPr>
          <p:spPr>
            <a:xfrm flipV="1">
              <a:off x="366264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" name="平行四边形 93"/>
            <p:cNvSpPr/>
            <p:nvPr/>
          </p:nvSpPr>
          <p:spPr>
            <a:xfrm flipV="1">
              <a:off x="338832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6" name="组合 3"/>
          <p:cNvGrpSpPr/>
          <p:nvPr/>
        </p:nvGrpSpPr>
        <p:grpSpPr>
          <a:xfrm>
            <a:off x="7939080" y="464760"/>
            <a:ext cx="878040" cy="196920"/>
            <a:chOff x="7939080" y="464760"/>
            <a:chExt cx="878040" cy="196920"/>
          </a:xfrm>
        </p:grpSpPr>
        <p:sp>
          <p:nvSpPr>
            <p:cNvPr id="347" name="平行四边形 7"/>
            <p:cNvSpPr/>
            <p:nvPr/>
          </p:nvSpPr>
          <p:spPr>
            <a:xfrm flipH="1" flipV="1">
              <a:off x="79527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" name="平行四边形 9"/>
            <p:cNvSpPr/>
            <p:nvPr/>
          </p:nvSpPr>
          <p:spPr>
            <a:xfrm flipH="1" flipV="1">
              <a:off x="82281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平行四边形 11"/>
            <p:cNvSpPr/>
            <p:nvPr/>
          </p:nvSpPr>
          <p:spPr>
            <a:xfrm flipH="1" flipV="1">
              <a:off x="85017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平行四边形 12"/>
            <p:cNvSpPr/>
            <p:nvPr/>
          </p:nvSpPr>
          <p:spPr>
            <a:xfrm flipH="1" flipV="1">
              <a:off x="793872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" name="平行四边形 13"/>
            <p:cNvSpPr/>
            <p:nvPr/>
          </p:nvSpPr>
          <p:spPr>
            <a:xfrm flipH="1" flipV="1">
              <a:off x="821376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平行四边形 14"/>
            <p:cNvSpPr/>
            <p:nvPr/>
          </p:nvSpPr>
          <p:spPr>
            <a:xfrm flipH="1" flipV="1">
              <a:off x="848808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3" name="组合 5"/>
          <p:cNvGrpSpPr/>
          <p:nvPr/>
        </p:nvGrpSpPr>
        <p:grpSpPr>
          <a:xfrm>
            <a:off x="1453680" y="1413360"/>
            <a:ext cx="9273600" cy="4419360"/>
            <a:chOff x="1453680" y="1413360"/>
            <a:chExt cx="9273600" cy="4419360"/>
          </a:xfrm>
        </p:grpSpPr>
        <p:sp>
          <p:nvSpPr>
            <p:cNvPr id="354" name="Oval 6"/>
            <p:cNvSpPr/>
            <p:nvPr/>
          </p:nvSpPr>
          <p:spPr>
            <a:xfrm>
              <a:off x="5538960" y="1413360"/>
              <a:ext cx="864720" cy="8640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5" name="Freeform 7"/>
            <p:cNvSpPr/>
            <p:nvPr/>
          </p:nvSpPr>
          <p:spPr>
            <a:xfrm>
              <a:off x="4819320" y="1746720"/>
              <a:ext cx="2303640" cy="395640"/>
            </a:xfrm>
            <a:custGeom>
              <a:avLst/>
              <a:gdLst>
                <a:gd name="textAreaLeft" fmla="*/ 0 w 2303640"/>
                <a:gd name="textAreaRight" fmla="*/ 2304360 w 2303640"/>
                <a:gd name="textAreaTop" fmla="*/ 0 h 395640"/>
                <a:gd name="textAreaBottom" fmla="*/ 396360 h 395640"/>
              </a:gdLst>
              <a:ahLst/>
              <a:cxnLst/>
              <a:rect l="textAreaLeft" t="textAreaTop" r="textAreaRight" b="textAreaBottom"/>
              <a:pathLst>
                <a:path w="221" h="38">
                  <a:moveTo>
                    <a:pt x="20" y="38"/>
                  </a:moveTo>
                  <a:cubicBezTo>
                    <a:pt x="47" y="20"/>
                    <a:pt x="78" y="11"/>
                    <a:pt x="111" y="11"/>
                  </a:cubicBezTo>
                  <a:cubicBezTo>
                    <a:pt x="143" y="11"/>
                    <a:pt x="174" y="20"/>
                    <a:pt x="202" y="38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12" y="31"/>
                    <a:pt x="212" y="31"/>
                    <a:pt x="212" y="31"/>
                  </a:cubicBezTo>
                  <a:cubicBezTo>
                    <a:pt x="182" y="11"/>
                    <a:pt x="147" y="0"/>
                    <a:pt x="111" y="0"/>
                  </a:cubicBezTo>
                  <a:cubicBezTo>
                    <a:pt x="74" y="0"/>
                    <a:pt x="39" y="11"/>
                    <a:pt x="9" y="31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20" y="3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6" name="Oval 8"/>
            <p:cNvSpPr/>
            <p:nvPr/>
          </p:nvSpPr>
          <p:spPr>
            <a:xfrm>
              <a:off x="5538960" y="4968720"/>
              <a:ext cx="864720" cy="8640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7" name="Freeform 9"/>
            <p:cNvSpPr/>
            <p:nvPr/>
          </p:nvSpPr>
          <p:spPr>
            <a:xfrm>
              <a:off x="4809240" y="5104080"/>
              <a:ext cx="2324520" cy="395640"/>
            </a:xfrm>
            <a:custGeom>
              <a:avLst/>
              <a:gdLst>
                <a:gd name="textAreaLeft" fmla="*/ 0 w 2324520"/>
                <a:gd name="textAreaRight" fmla="*/ 2325240 w 2324520"/>
                <a:gd name="textAreaTop" fmla="*/ 0 h 395640"/>
                <a:gd name="textAreaBottom" fmla="*/ 396360 h 395640"/>
              </a:gdLst>
              <a:ahLst/>
              <a:cxnLst/>
              <a:rect l="textAreaLeft" t="textAreaTop" r="textAreaRight" b="textAreaBottom"/>
              <a:pathLst>
                <a:path w="223" h="38">
                  <a:moveTo>
                    <a:pt x="204" y="0"/>
                  </a:moveTo>
                  <a:cubicBezTo>
                    <a:pt x="203" y="0"/>
                    <a:pt x="203" y="0"/>
                    <a:pt x="203" y="0"/>
                  </a:cubicBezTo>
                  <a:cubicBezTo>
                    <a:pt x="176" y="17"/>
                    <a:pt x="144" y="27"/>
                    <a:pt x="112" y="27"/>
                  </a:cubicBezTo>
                  <a:cubicBezTo>
                    <a:pt x="79" y="27"/>
                    <a:pt x="47" y="17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40" y="27"/>
                    <a:pt x="75" y="38"/>
                    <a:pt x="112" y="38"/>
                  </a:cubicBezTo>
                  <a:cubicBezTo>
                    <a:pt x="148" y="38"/>
                    <a:pt x="183" y="27"/>
                    <a:pt x="213" y="7"/>
                  </a:cubicBezTo>
                  <a:cubicBezTo>
                    <a:pt x="223" y="0"/>
                    <a:pt x="223" y="0"/>
                    <a:pt x="223" y="0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8" name="Oval 10"/>
            <p:cNvSpPr/>
            <p:nvPr/>
          </p:nvSpPr>
          <p:spPr>
            <a:xfrm>
              <a:off x="3755880" y="3196080"/>
              <a:ext cx="864720" cy="85392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9" name="Freeform 11"/>
            <p:cNvSpPr/>
            <p:nvPr/>
          </p:nvSpPr>
          <p:spPr>
            <a:xfrm>
              <a:off x="4100400" y="2467080"/>
              <a:ext cx="395640" cy="2313360"/>
            </a:xfrm>
            <a:custGeom>
              <a:avLst/>
              <a:gdLst>
                <a:gd name="textAreaLeft" fmla="*/ 0 w 395640"/>
                <a:gd name="textAreaRight" fmla="*/ 396360 w 395640"/>
                <a:gd name="textAreaTop" fmla="*/ 0 h 2313360"/>
                <a:gd name="textAreaBottom" fmla="*/ 2314080 h 2313360"/>
              </a:gdLst>
              <a:ahLst/>
              <a:cxnLst/>
              <a:rect l="textAreaLeft" t="textAreaTop" r="textAreaRight" b="textAreaBottom"/>
              <a:pathLst>
                <a:path w="38" h="222">
                  <a:moveTo>
                    <a:pt x="38" y="202"/>
                  </a:moveTo>
                  <a:cubicBezTo>
                    <a:pt x="20" y="175"/>
                    <a:pt x="11" y="144"/>
                    <a:pt x="11" y="111"/>
                  </a:cubicBezTo>
                  <a:cubicBezTo>
                    <a:pt x="11" y="78"/>
                    <a:pt x="20" y="47"/>
                    <a:pt x="38" y="2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10" y="40"/>
                    <a:pt x="0" y="75"/>
                    <a:pt x="0" y="111"/>
                  </a:cubicBezTo>
                  <a:cubicBezTo>
                    <a:pt x="0" y="147"/>
                    <a:pt x="10" y="182"/>
                    <a:pt x="31" y="213"/>
                  </a:cubicBezTo>
                  <a:cubicBezTo>
                    <a:pt x="38" y="222"/>
                    <a:pt x="38" y="222"/>
                    <a:pt x="38" y="222"/>
                  </a:cubicBezTo>
                  <a:lnTo>
                    <a:pt x="38" y="202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0" name="Oval 12"/>
            <p:cNvSpPr/>
            <p:nvPr/>
          </p:nvSpPr>
          <p:spPr>
            <a:xfrm>
              <a:off x="7321320" y="3196080"/>
              <a:ext cx="864720" cy="8539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1" name="Freeform 13"/>
            <p:cNvSpPr/>
            <p:nvPr/>
          </p:nvSpPr>
          <p:spPr>
            <a:xfrm>
              <a:off x="7446960" y="2455560"/>
              <a:ext cx="395640" cy="2335320"/>
            </a:xfrm>
            <a:custGeom>
              <a:avLst/>
              <a:gdLst>
                <a:gd name="textAreaLeft" fmla="*/ 0 w 395640"/>
                <a:gd name="textAreaRight" fmla="*/ 396360 w 395640"/>
                <a:gd name="textAreaTop" fmla="*/ 0 h 2335320"/>
                <a:gd name="textAreaBottom" fmla="*/ 2336040 h 2335320"/>
              </a:gdLst>
              <a:ahLst/>
              <a:cxnLst/>
              <a:rect l="textAreaLeft" t="textAreaTop" r="textAreaRight" b="textAreaBottom"/>
              <a:pathLst>
                <a:path w="38" h="224">
                  <a:moveTo>
                    <a:pt x="7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8" y="47"/>
                    <a:pt x="27" y="79"/>
                    <a:pt x="27" y="112"/>
                  </a:cubicBezTo>
                  <a:cubicBezTo>
                    <a:pt x="27" y="145"/>
                    <a:pt x="18" y="177"/>
                    <a:pt x="0" y="20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7" y="214"/>
                    <a:pt x="7" y="214"/>
                    <a:pt x="7" y="214"/>
                  </a:cubicBezTo>
                  <a:cubicBezTo>
                    <a:pt x="28" y="183"/>
                    <a:pt x="38" y="148"/>
                    <a:pt x="38" y="112"/>
                  </a:cubicBezTo>
                  <a:cubicBezTo>
                    <a:pt x="38" y="76"/>
                    <a:pt x="28" y="41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grpSp>
          <p:nvGrpSpPr>
            <p:cNvPr id="362" name="กลุ่ม 52"/>
            <p:cNvGrpSpPr/>
            <p:nvPr/>
          </p:nvGrpSpPr>
          <p:grpSpPr>
            <a:xfrm>
              <a:off x="1642320" y="1821600"/>
              <a:ext cx="1645920" cy="375840"/>
              <a:chOff x="1642320" y="1821600"/>
              <a:chExt cx="1645920" cy="375840"/>
            </a:xfrm>
          </p:grpSpPr>
          <p:sp>
            <p:nvSpPr>
              <p:cNvPr id="363" name="Round Same Side Corner Rectangle 59"/>
              <p:cNvSpPr/>
              <p:nvPr/>
            </p:nvSpPr>
            <p:spPr>
              <a:xfrm rot="5400000">
                <a:off x="2280240" y="1213560"/>
                <a:ext cx="375840" cy="15912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4" name="TextBox 27"/>
              <p:cNvSpPr/>
              <p:nvPr/>
            </p:nvSpPr>
            <p:spPr>
              <a:xfrm>
                <a:off x="1642320" y="1843200"/>
                <a:ext cx="1645920" cy="304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latin typeface="Inter Black"/>
                    <a:ea typeface="Inter Black"/>
                  </a:rPr>
                  <a:t>vocab_size</a:t>
                </a:r>
                <a:endParaRPr lang="en-US" sz="2000" b="0" strike="noStrike" spc="-1">
                  <a:latin typeface="Arial" panose="020B0604020202020204"/>
                </a:endParaRPr>
              </a:p>
            </p:txBody>
          </p:sp>
        </p:grpSp>
        <p:sp>
          <p:nvSpPr>
            <p:cNvPr id="365" name="TextBox 28"/>
            <p:cNvSpPr/>
            <p:nvPr/>
          </p:nvSpPr>
          <p:spPr>
            <a:xfrm>
              <a:off x="1453680" y="2256840"/>
              <a:ext cx="2048400" cy="65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9800" tIns="54720" rIns="109800" bIns="54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0" strike="noStrike" spc="-1">
                  <a:solidFill>
                    <a:srgbClr val="808080"/>
                  </a:solidFill>
                  <a:latin typeface="Inter Black"/>
                  <a:ea typeface="Inter Black"/>
                </a:rPr>
                <a:t>the size of the unique words for each word 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  <p:grpSp>
          <p:nvGrpSpPr>
            <p:cNvPr id="366" name="กลุ่ม 56"/>
            <p:cNvGrpSpPr/>
            <p:nvPr/>
          </p:nvGrpSpPr>
          <p:grpSpPr>
            <a:xfrm>
              <a:off x="8820000" y="1832400"/>
              <a:ext cx="1645920" cy="375840"/>
              <a:chOff x="8820000" y="1832400"/>
              <a:chExt cx="1645920" cy="375840"/>
            </a:xfrm>
          </p:grpSpPr>
          <p:sp>
            <p:nvSpPr>
              <p:cNvPr id="367" name="Round Same Side Corner Rectangle 59"/>
              <p:cNvSpPr/>
              <p:nvPr/>
            </p:nvSpPr>
            <p:spPr>
              <a:xfrm rot="5400000">
                <a:off x="9457920" y="1224360"/>
                <a:ext cx="375840" cy="15912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8" name="TextBox 31"/>
              <p:cNvSpPr/>
              <p:nvPr/>
            </p:nvSpPr>
            <p:spPr>
              <a:xfrm>
                <a:off x="8820000" y="1854000"/>
                <a:ext cx="1645920" cy="304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latin typeface="Inter Black"/>
                    <a:ea typeface="Inter Black"/>
                  </a:rPr>
                  <a:t>RNN</a:t>
                </a:r>
                <a:endParaRPr lang="en-US" sz="2000" b="0" strike="noStrike" spc="-1">
                  <a:latin typeface="Arial" panose="020B0604020202020204"/>
                </a:endParaRPr>
              </a:p>
            </p:txBody>
          </p:sp>
        </p:grpSp>
        <p:grpSp>
          <p:nvGrpSpPr>
            <p:cNvPr id="369" name="กลุ่ม 60"/>
            <p:cNvGrpSpPr/>
            <p:nvPr/>
          </p:nvGrpSpPr>
          <p:grpSpPr>
            <a:xfrm>
              <a:off x="1702800" y="4222080"/>
              <a:ext cx="1645920" cy="375840"/>
              <a:chOff x="1702800" y="4222080"/>
              <a:chExt cx="1645920" cy="375840"/>
            </a:xfrm>
          </p:grpSpPr>
          <p:sp>
            <p:nvSpPr>
              <p:cNvPr id="370" name="Round Same Side Corner Rectangle 59"/>
              <p:cNvSpPr/>
              <p:nvPr/>
            </p:nvSpPr>
            <p:spPr>
              <a:xfrm rot="5400000">
                <a:off x="2340720" y="3614400"/>
                <a:ext cx="375840" cy="15912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1" name="TextBox 35"/>
              <p:cNvSpPr/>
              <p:nvPr/>
            </p:nvSpPr>
            <p:spPr>
              <a:xfrm>
                <a:off x="1702800" y="4243680"/>
                <a:ext cx="1645920" cy="304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latin typeface="Inter Black"/>
                    <a:ea typeface="Inter Black"/>
                  </a:rPr>
                  <a:t>parameter</a:t>
                </a:r>
                <a:endParaRPr lang="en-US" sz="2000" b="0" strike="noStrike" spc="-1">
                  <a:latin typeface="Arial" panose="020B0604020202020204"/>
                </a:endParaRPr>
              </a:p>
            </p:txBody>
          </p:sp>
        </p:grpSp>
        <p:grpSp>
          <p:nvGrpSpPr>
            <p:cNvPr id="372" name="กลุ่ม 64"/>
            <p:cNvGrpSpPr/>
            <p:nvPr/>
          </p:nvGrpSpPr>
          <p:grpSpPr>
            <a:xfrm>
              <a:off x="8880120" y="4232880"/>
              <a:ext cx="1645920" cy="375840"/>
              <a:chOff x="8880120" y="4232880"/>
              <a:chExt cx="1645920" cy="375840"/>
            </a:xfrm>
          </p:grpSpPr>
          <p:sp>
            <p:nvSpPr>
              <p:cNvPr id="373" name="Round Same Side Corner Rectangle 59"/>
              <p:cNvSpPr/>
              <p:nvPr/>
            </p:nvSpPr>
            <p:spPr>
              <a:xfrm rot="5400000">
                <a:off x="9518040" y="3625200"/>
                <a:ext cx="375840" cy="15912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4" name="TextBox 39"/>
              <p:cNvSpPr/>
              <p:nvPr/>
            </p:nvSpPr>
            <p:spPr>
              <a:xfrm>
                <a:off x="8880120" y="4254480"/>
                <a:ext cx="1645920" cy="304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0" strike="noStrike" spc="-1">
                    <a:solidFill>
                      <a:srgbClr val="FFFFFF"/>
                    </a:solidFill>
                    <a:latin typeface="Inter Black"/>
                    <a:ea typeface="Inter Black"/>
                  </a:rPr>
                  <a:t>Functions</a:t>
                </a:r>
                <a:endParaRPr lang="en-US" sz="2000" b="0" strike="noStrike" spc="-1">
                  <a:latin typeface="Arial" panose="020B0604020202020204"/>
                </a:endParaRPr>
              </a:p>
            </p:txBody>
          </p:sp>
        </p:grpSp>
        <p:pic>
          <p:nvPicPr>
            <p:cNvPr id="375" name="图片 1" descr="333639373138363b343435303739363bd2b5cef1bcbcc4dc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793480" y="1670760"/>
              <a:ext cx="350280" cy="350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6" name="图片 4" descr="333639373138363b343435303832363bb2bfc3c5c1aacfb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997080" y="3419640"/>
              <a:ext cx="410760" cy="410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7" name="图片 6" descr="343435383036303b343532343136313bcfeec4bfb0d1bfd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760360" y="5189760"/>
              <a:ext cx="422280" cy="42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8" name="图片 41" descr="343435383037343b343533303738313bb1e3c0fbccf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590960" y="3444120"/>
              <a:ext cx="361080" cy="361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9" name="TextBox 28"/>
            <p:cNvSpPr/>
            <p:nvPr/>
          </p:nvSpPr>
          <p:spPr>
            <a:xfrm>
              <a:off x="1504080" y="4672800"/>
              <a:ext cx="2048400" cy="65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9800" tIns="54720" rIns="109800" bIns="54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0" strike="noStrike" spc="-1">
                  <a:solidFill>
                    <a:srgbClr val="808080"/>
                  </a:solidFill>
                  <a:latin typeface="Inter Black"/>
                  <a:ea typeface="Inter Black"/>
                </a:rPr>
                <a:t>output of a victor of size hidden_dimand 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  <p:sp>
          <p:nvSpPr>
            <p:cNvPr id="380" name="TextBox 28"/>
            <p:cNvSpPr/>
            <p:nvPr/>
          </p:nvSpPr>
          <p:spPr>
            <a:xfrm>
              <a:off x="8629200" y="2279160"/>
              <a:ext cx="2048400" cy="216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9800" tIns="54720" rIns="109800" bIns="54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b="0" strike="noStrike" spc="-1">
                  <a:solidFill>
                    <a:schemeClr val="accent6"/>
                  </a:solidFill>
                  <a:latin typeface="Inter Black"/>
                  <a:ea typeface="Inter Black"/>
                </a:rPr>
                <a:t>the RNN works on the tokense of words </a:t>
              </a:r>
              <a:r>
                <a:rPr sz="1000"/>
                <a:t/>
              </a:r>
              <a:br>
                <a:rPr sz="1000"/>
              </a:br>
              <a:r>
                <a:rPr lang="en-US" sz="1000" b="0" strike="noStrike" spc="-1">
                  <a:solidFill>
                    <a:srgbClr val="808080"/>
                  </a:solidFill>
                  <a:latin typeface="Inter Black"/>
                  <a:ea typeface="Inter Black"/>
                </a:rPr>
                <a:t>get the max propapility and make it the value of this word  relative to the sequences and the  relevant word in the past  and future memory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ctr">
                <a:lnSpc>
                  <a:spcPct val="150000"/>
                </a:lnSpc>
              </a:pPr>
              <a:endParaRPr lang="en-US" sz="1000" b="0" strike="noStrike" spc="-1">
                <a:latin typeface="Arial" panose="020B0604020202020204"/>
              </a:endParaRPr>
            </a:p>
          </p:txBody>
        </p:sp>
        <p:sp>
          <p:nvSpPr>
            <p:cNvPr id="381" name="TextBox 28"/>
            <p:cNvSpPr/>
            <p:nvPr/>
          </p:nvSpPr>
          <p:spPr>
            <a:xfrm>
              <a:off x="8678880" y="4672800"/>
              <a:ext cx="2048400" cy="92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9800" tIns="54720" rIns="109800" bIns="54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0" strike="noStrike" spc="-1">
                  <a:solidFill>
                    <a:srgbClr val="808080"/>
                  </a:solidFill>
                  <a:latin typeface="Inter Black"/>
                  <a:ea typeface="Inter Black"/>
                </a:rPr>
                <a:t>softmax the make the propapility of the out put vectors [0,1]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  <p:sp>
          <p:nvSpPr>
            <p:cNvPr id="382" name="TextBox 28"/>
            <p:cNvSpPr/>
            <p:nvPr/>
          </p:nvSpPr>
          <p:spPr>
            <a:xfrm>
              <a:off x="5018040" y="3360960"/>
              <a:ext cx="1780920" cy="52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109800" tIns="54720" rIns="109800" bIns="54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00" b="0" strike="noStrike" spc="-1">
                  <a:solidFill>
                    <a:schemeClr val="accent1"/>
                  </a:solidFill>
                  <a:latin typeface="Inter Black"/>
                  <a:ea typeface="Inter Black"/>
                </a:rPr>
                <a:t>TOPIC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图片 16" descr="VCG2112800586751"/>
          <p:cNvPicPr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82400" cy="6857280"/>
          </a:xfrm>
          <a:prstGeom prst="rect">
            <a:avLst/>
          </a:prstGeom>
          <a:ln w="0">
            <a:noFill/>
          </a:ln>
        </p:spPr>
      </p:pic>
      <p:sp>
        <p:nvSpPr>
          <p:cNvPr id="384" name="平行四边形 63"/>
          <p:cNvSpPr/>
          <p:nvPr/>
        </p:nvSpPr>
        <p:spPr>
          <a:xfrm rot="10800000">
            <a:off x="538920" y="1551960"/>
            <a:ext cx="5400720" cy="4340880"/>
          </a:xfrm>
          <a:prstGeom prst="parallelogram">
            <a:avLst>
              <a:gd name="adj" fmla="val 0"/>
            </a:avLst>
          </a:prstGeom>
          <a:solidFill>
            <a:schemeClr val="accent3">
              <a:alpha val="5000"/>
            </a:schemeClr>
          </a:solidFill>
          <a:ln w="3810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任意多边形: 形状 138"/>
          <p:cNvSpPr/>
          <p:nvPr/>
        </p:nvSpPr>
        <p:spPr>
          <a:xfrm rot="10800000">
            <a:off x="308520" y="793080"/>
            <a:ext cx="11575800" cy="5764320"/>
          </a:xfrm>
          <a:custGeom>
            <a:avLst/>
            <a:gdLst>
              <a:gd name="textAreaLeft" fmla="*/ 0 w 11575800"/>
              <a:gd name="textAreaRight" fmla="*/ 11576520 w 11575800"/>
              <a:gd name="textAreaTop" fmla="*/ 0 h 5764320"/>
              <a:gd name="textAreaBottom" fmla="*/ 5765040 h 5764320"/>
            </a:gdLst>
            <a:ahLst/>
            <a:cxnLst/>
            <a:rect l="textAreaLeft" t="textAreaTop" r="textAreaRight" b="textAreaBottom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文本框 10"/>
          <p:cNvSpPr/>
          <p:nvPr/>
        </p:nvSpPr>
        <p:spPr>
          <a:xfrm>
            <a:off x="3712320" y="305280"/>
            <a:ext cx="47674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Inter Black"/>
                <a:ea typeface="Inter Black"/>
              </a:rPr>
              <a:t>Bidirectional LSTM </a:t>
            </a:r>
            <a:endParaRPr lang="en-US" sz="2400" b="0" strike="noStrike" spc="-1">
              <a:latin typeface="Arial" panose="020B0604020202020204"/>
            </a:endParaRPr>
          </a:p>
        </p:txBody>
      </p:sp>
      <p:grpSp>
        <p:nvGrpSpPr>
          <p:cNvPr id="387" name="组合 2"/>
          <p:cNvGrpSpPr/>
          <p:nvPr/>
        </p:nvGrpSpPr>
        <p:grpSpPr>
          <a:xfrm>
            <a:off x="3374280" y="464760"/>
            <a:ext cx="878400" cy="196920"/>
            <a:chOff x="3374280" y="464760"/>
            <a:chExt cx="878400" cy="196920"/>
          </a:xfrm>
        </p:grpSpPr>
        <p:sp>
          <p:nvSpPr>
            <p:cNvPr id="388" name="平行四边形 67"/>
            <p:cNvSpPr/>
            <p:nvPr/>
          </p:nvSpPr>
          <p:spPr>
            <a:xfrm flipV="1">
              <a:off x="392364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平行四边形 69"/>
            <p:cNvSpPr/>
            <p:nvPr/>
          </p:nvSpPr>
          <p:spPr>
            <a:xfrm flipV="1">
              <a:off x="364824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" name="平行四边形 71"/>
            <p:cNvSpPr/>
            <p:nvPr/>
          </p:nvSpPr>
          <p:spPr>
            <a:xfrm flipV="1">
              <a:off x="337428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平行四边形 89"/>
            <p:cNvSpPr/>
            <p:nvPr/>
          </p:nvSpPr>
          <p:spPr>
            <a:xfrm flipV="1">
              <a:off x="393768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" name="平行四边形 91"/>
            <p:cNvSpPr/>
            <p:nvPr/>
          </p:nvSpPr>
          <p:spPr>
            <a:xfrm flipV="1">
              <a:off x="366264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平行四边形 93"/>
            <p:cNvSpPr/>
            <p:nvPr/>
          </p:nvSpPr>
          <p:spPr>
            <a:xfrm flipV="1">
              <a:off x="338832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94" name="组合 3"/>
          <p:cNvGrpSpPr/>
          <p:nvPr/>
        </p:nvGrpSpPr>
        <p:grpSpPr>
          <a:xfrm>
            <a:off x="7939080" y="464760"/>
            <a:ext cx="878040" cy="196920"/>
            <a:chOff x="7939080" y="464760"/>
            <a:chExt cx="878040" cy="196920"/>
          </a:xfrm>
        </p:grpSpPr>
        <p:sp>
          <p:nvSpPr>
            <p:cNvPr id="395" name="平行四边形 7"/>
            <p:cNvSpPr/>
            <p:nvPr/>
          </p:nvSpPr>
          <p:spPr>
            <a:xfrm flipH="1" flipV="1">
              <a:off x="79527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平行四边形 9"/>
            <p:cNvSpPr/>
            <p:nvPr/>
          </p:nvSpPr>
          <p:spPr>
            <a:xfrm flipH="1" flipV="1">
              <a:off x="82281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" name="平行四边形 11"/>
            <p:cNvSpPr/>
            <p:nvPr/>
          </p:nvSpPr>
          <p:spPr>
            <a:xfrm flipH="1" flipV="1">
              <a:off x="85017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" name="平行四边形 12"/>
            <p:cNvSpPr/>
            <p:nvPr/>
          </p:nvSpPr>
          <p:spPr>
            <a:xfrm flipH="1" flipV="1">
              <a:off x="793872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" name="平行四边形 13"/>
            <p:cNvSpPr/>
            <p:nvPr/>
          </p:nvSpPr>
          <p:spPr>
            <a:xfrm flipH="1" flipV="1">
              <a:off x="821376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" name="平行四边形 14"/>
            <p:cNvSpPr/>
            <p:nvPr/>
          </p:nvSpPr>
          <p:spPr>
            <a:xfrm flipH="1" flipV="1">
              <a:off x="848808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01" name="组合 1"/>
          <p:cNvGrpSpPr/>
          <p:nvPr/>
        </p:nvGrpSpPr>
        <p:grpSpPr>
          <a:xfrm>
            <a:off x="850320" y="1825560"/>
            <a:ext cx="4657680" cy="4046400"/>
            <a:chOff x="850320" y="1825560"/>
            <a:chExt cx="4657680" cy="4046400"/>
          </a:xfrm>
        </p:grpSpPr>
        <p:sp>
          <p:nvSpPr>
            <p:cNvPr id="402" name="Oval 7"/>
            <p:cNvSpPr/>
            <p:nvPr/>
          </p:nvSpPr>
          <p:spPr>
            <a:xfrm>
              <a:off x="850320" y="1825560"/>
              <a:ext cx="672840" cy="6728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lt1"/>
                  </a:solidFill>
                  <a:latin typeface="Inter Black"/>
                  <a:ea typeface="Inter Black"/>
                </a:rPr>
                <a:t>1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403" name="Oval 8"/>
            <p:cNvSpPr/>
            <p:nvPr/>
          </p:nvSpPr>
          <p:spPr>
            <a:xfrm>
              <a:off x="850320" y="2884320"/>
              <a:ext cx="672840" cy="672840"/>
            </a:xfrm>
            <a:prstGeom prst="ellipse">
              <a:avLst/>
            </a:prstGeom>
            <a:solidFill>
              <a:srgbClr val="4675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lt1"/>
                  </a:solidFill>
                  <a:latin typeface="Inter Black"/>
                  <a:ea typeface="Inter Black"/>
                </a:rPr>
                <a:t>2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404" name="Oval 9"/>
            <p:cNvSpPr/>
            <p:nvPr/>
          </p:nvSpPr>
          <p:spPr>
            <a:xfrm>
              <a:off x="850320" y="3965040"/>
              <a:ext cx="672840" cy="6728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lt1"/>
                  </a:solidFill>
                  <a:latin typeface="Inter Black"/>
                  <a:ea typeface="Inter Black"/>
                </a:rPr>
                <a:t>3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405" name="Oval 10"/>
            <p:cNvSpPr/>
            <p:nvPr/>
          </p:nvSpPr>
          <p:spPr>
            <a:xfrm>
              <a:off x="850320" y="5000040"/>
              <a:ext cx="672840" cy="672840"/>
            </a:xfrm>
            <a:prstGeom prst="ellipse">
              <a:avLst/>
            </a:prstGeom>
            <a:solidFill>
              <a:srgbClr val="4675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lt1"/>
                  </a:solidFill>
                  <a:latin typeface="Inter Black"/>
                  <a:ea typeface="Inter Black"/>
                </a:rPr>
                <a:t>4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406" name="TextBox 34"/>
            <p:cNvSpPr/>
            <p:nvPr/>
          </p:nvSpPr>
          <p:spPr>
            <a:xfrm>
              <a:off x="1659240" y="1877040"/>
              <a:ext cx="3848760" cy="1275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30000"/>
                </a:lnSpc>
                <a:spcAft>
                  <a:spcPts val="1000"/>
                </a:spcAft>
              </a:pPr>
              <a:r>
                <a:rPr lang="en-US" sz="1200" b="0" strike="noStrike" spc="-1">
                  <a:solidFill>
                    <a:srgbClr val="D9D9D9"/>
                  </a:solidFill>
                  <a:latin typeface="Inter Black"/>
                  <a:ea typeface="Inter Black"/>
                </a:rPr>
                <a:t>First the model works on the embedding vector</a:t>
              </a:r>
              <a:r>
                <a:rPr sz="1200"/>
                <a:t/>
              </a:r>
              <a:br>
                <a:rPr sz="1200"/>
              </a:br>
              <a:r>
                <a:rPr lang="en-US" sz="1200" b="0" strike="noStrike" spc="-1">
                  <a:solidFill>
                    <a:srgbClr val="D9D9D9"/>
                  </a:solidFill>
                  <a:latin typeface="Inter Black"/>
                  <a:ea typeface="Inter Black"/>
                </a:rPr>
                <a:t>it takes the vector and  Processes the data forword and backword from the word position .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  <p:sp>
          <p:nvSpPr>
            <p:cNvPr id="407" name="TextBox 34"/>
            <p:cNvSpPr/>
            <p:nvPr/>
          </p:nvSpPr>
          <p:spPr>
            <a:xfrm>
              <a:off x="1659240" y="2986920"/>
              <a:ext cx="3848760" cy="103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30000"/>
                </a:lnSpc>
                <a:spcAft>
                  <a:spcPts val="1000"/>
                </a:spcAft>
              </a:pPr>
              <a:r>
                <a:rPr lang="en-US" sz="1200" b="1" strike="noStrike" spc="-1">
                  <a:solidFill>
                    <a:srgbClr val="D9D9D9"/>
                  </a:solidFill>
                  <a:latin typeface="Inter Black"/>
                  <a:ea typeface="Inter Black"/>
                </a:rPr>
                <a:t>Provide Context: The LSTM uses these vectors to model relationships between words (e.g., "cat" followed by "sat" on a "mat").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  <p:sp>
          <p:nvSpPr>
            <p:cNvPr id="408" name="TextBox 34"/>
            <p:cNvSpPr/>
            <p:nvPr/>
          </p:nvSpPr>
          <p:spPr>
            <a:xfrm>
              <a:off x="1659240" y="4055760"/>
              <a:ext cx="3848760" cy="801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30000"/>
                </a:lnSpc>
                <a:spcAft>
                  <a:spcPts val="1000"/>
                </a:spcAft>
              </a:pPr>
              <a:r>
                <a:rPr lang="en-US" sz="1200" b="0" strike="noStrike" spc="-1">
                  <a:solidFill>
                    <a:srgbClr val="D9D9D9"/>
                  </a:solidFill>
                  <a:latin typeface="Inter Black"/>
                  <a:ea typeface="Inter Black"/>
                </a:rPr>
                <a:t>relu,gelu .they are functions that refine features .relu makes sure that the negative values are 0 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  <p:sp>
          <p:nvSpPr>
            <p:cNvPr id="409" name="TextBox 34"/>
            <p:cNvSpPr/>
            <p:nvPr/>
          </p:nvSpPr>
          <p:spPr>
            <a:xfrm>
              <a:off x="1659240" y="5070600"/>
              <a:ext cx="3848760" cy="801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30000"/>
                </a:lnSpc>
                <a:spcAft>
                  <a:spcPts val="1000"/>
                </a:spcAft>
              </a:pPr>
              <a:r>
                <a:rPr lang="en-US" sz="1200" b="0" strike="noStrike" spc="-1">
                  <a:solidFill>
                    <a:srgbClr val="D9D9D9"/>
                  </a:solidFill>
                  <a:latin typeface="Inter Black"/>
                  <a:ea typeface="Inter Black"/>
                </a:rPr>
                <a:t>,the gelu allows of small negative nodes to give them the opportunity  to train if they had a slow start point 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</p:grpSp>
      <p:pic>
        <p:nvPicPr>
          <p:cNvPr id="410" name="图片 33" descr="VCG211226878736"/>
          <p:cNvPicPr/>
          <p:nvPr/>
        </p:nvPicPr>
        <p:blipFill>
          <a:blip r:embed="rId3"/>
          <a:srcRect l="31040" t="10" r="372" b="-10"/>
          <a:stretch>
            <a:fillRect/>
          </a:stretch>
        </p:blipFill>
        <p:spPr>
          <a:xfrm>
            <a:off x="6165720" y="1877040"/>
            <a:ext cx="4490640" cy="3681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45" descr="VCG211280058674"/>
          <p:cNvPicPr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 rot="10800000">
            <a:off x="720" y="0"/>
            <a:ext cx="12191760" cy="6857280"/>
          </a:xfrm>
          <a:prstGeom prst="rect">
            <a:avLst/>
          </a:prstGeom>
          <a:ln w="0">
            <a:noFill/>
          </a:ln>
        </p:spPr>
      </p:pic>
      <p:sp>
        <p:nvSpPr>
          <p:cNvPr id="77" name="任意多边形: 形状 14"/>
          <p:cNvSpPr/>
          <p:nvPr/>
        </p:nvSpPr>
        <p:spPr>
          <a:xfrm>
            <a:off x="2376720" y="1262160"/>
            <a:ext cx="7437600" cy="109440"/>
          </a:xfrm>
          <a:custGeom>
            <a:avLst/>
            <a:gdLst>
              <a:gd name="textAreaLeft" fmla="*/ 0 w 7437600"/>
              <a:gd name="textAreaRight" fmla="*/ 7438320 w 7437600"/>
              <a:gd name="textAreaTop" fmla="*/ 0 h 109440"/>
              <a:gd name="textAreaBottom" fmla="*/ 110160 h 109440"/>
            </a:gdLst>
            <a:ahLst/>
            <a:cxnLst/>
            <a:rect l="textAreaLeft" t="textAreaTop" r="textAreaRight" b="textAreaBottom"/>
            <a:pathLst>
              <a:path w="10926501" h="162045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w="1905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8" name="组合 4"/>
          <p:cNvGrpSpPr/>
          <p:nvPr/>
        </p:nvGrpSpPr>
        <p:grpSpPr>
          <a:xfrm>
            <a:off x="378720" y="1706760"/>
            <a:ext cx="3559680" cy="1492200"/>
            <a:chOff x="378720" y="1706760"/>
            <a:chExt cx="3559680" cy="1492200"/>
          </a:xfrm>
        </p:grpSpPr>
        <p:sp>
          <p:nvSpPr>
            <p:cNvPr id="79" name="文本框 7"/>
            <p:cNvSpPr/>
            <p:nvPr/>
          </p:nvSpPr>
          <p:spPr>
            <a:xfrm flipH="1">
              <a:off x="1054080" y="1706760"/>
              <a:ext cx="2493000" cy="130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8000" b="0" i="1" strike="noStrike" spc="-1">
                  <a:solidFill>
                    <a:srgbClr val="FFFFFF"/>
                  </a:solidFill>
                  <a:latin typeface="Inter Black"/>
                  <a:ea typeface="Inter Black"/>
                </a:rPr>
                <a:t>01</a:t>
              </a:r>
              <a:endParaRPr lang="en-US" sz="8000" b="0" strike="noStrike" spc="-1">
                <a:latin typeface="Arial" panose="020B0604020202020204"/>
              </a:endParaRPr>
            </a:p>
          </p:txBody>
        </p:sp>
        <p:grpSp>
          <p:nvGrpSpPr>
            <p:cNvPr id="80" name="组合 8"/>
            <p:cNvGrpSpPr/>
            <p:nvPr/>
          </p:nvGrpSpPr>
          <p:grpSpPr>
            <a:xfrm>
              <a:off x="378720" y="2433240"/>
              <a:ext cx="3559680" cy="765720"/>
              <a:chOff x="378720" y="2433240"/>
              <a:chExt cx="3559680" cy="765720"/>
            </a:xfrm>
          </p:grpSpPr>
          <p:sp>
            <p:nvSpPr>
              <p:cNvPr id="81" name="平行四边形 63"/>
              <p:cNvSpPr/>
              <p:nvPr/>
            </p:nvSpPr>
            <p:spPr>
              <a:xfrm rot="10800000">
                <a:off x="604800" y="2433240"/>
                <a:ext cx="3333600" cy="653760"/>
              </a:xfrm>
              <a:prstGeom prst="parallelogram">
                <a:avLst>
                  <a:gd name="adj" fmla="val 68862"/>
                </a:avLst>
              </a:prstGeom>
              <a:noFill/>
              <a:ln>
                <a:solidFill>
                  <a:srgbClr val="4DDB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平行四边形 62"/>
              <p:cNvSpPr/>
              <p:nvPr/>
            </p:nvSpPr>
            <p:spPr>
              <a:xfrm rot="10800000">
                <a:off x="378720" y="2535480"/>
                <a:ext cx="3327840" cy="663480"/>
              </a:xfrm>
              <a:prstGeom prst="parallelogram">
                <a:avLst>
                  <a:gd name="adj" fmla="val 68862"/>
                </a:avLst>
              </a:prstGeom>
              <a:noFill/>
              <a:ln>
                <a:solidFill>
                  <a:srgbClr val="4675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3" name="文本框 64"/>
            <p:cNvSpPr/>
            <p:nvPr/>
          </p:nvSpPr>
          <p:spPr>
            <a:xfrm flipH="1">
              <a:off x="991800" y="2571120"/>
              <a:ext cx="24930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0" i="1" strike="noStrike" spc="-1">
                  <a:solidFill>
                    <a:schemeClr val="lt1"/>
                  </a:solidFill>
                  <a:latin typeface="Inter Black"/>
                  <a:ea typeface="Inter Black"/>
                </a:rPr>
                <a:t>preprossecing</a:t>
              </a:r>
              <a:endParaRPr lang="en-US" sz="2400" b="0" strike="noStrike" spc="-1">
                <a:latin typeface="Arial" panose="020B0604020202020204"/>
              </a:endParaRPr>
            </a:p>
          </p:txBody>
        </p:sp>
      </p:grpSp>
      <p:sp>
        <p:nvSpPr>
          <p:cNvPr id="84" name="文本框 37"/>
          <p:cNvSpPr/>
          <p:nvPr/>
        </p:nvSpPr>
        <p:spPr>
          <a:xfrm>
            <a:off x="4151160" y="493560"/>
            <a:ext cx="388944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i="1" strike="noStrike" spc="-1">
                <a:solidFill>
                  <a:schemeClr val="lt1"/>
                </a:solidFill>
                <a:latin typeface="Inter Black"/>
                <a:ea typeface="Inter Black"/>
              </a:rPr>
              <a:t>CONTENTS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5" name="文本框 10"/>
          <p:cNvSpPr/>
          <p:nvPr/>
        </p:nvSpPr>
        <p:spPr>
          <a:xfrm flipH="1">
            <a:off x="4991760" y="1706760"/>
            <a:ext cx="249300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1" strike="noStrike" spc="-1">
                <a:solidFill>
                  <a:srgbClr val="FFFFFF"/>
                </a:solidFill>
                <a:latin typeface="Inter Black"/>
                <a:ea typeface="Inter Black"/>
              </a:rPr>
              <a:t>02</a:t>
            </a:r>
            <a:endParaRPr lang="en-US" sz="8000" b="0" strike="noStrike" spc="-1">
              <a:latin typeface="Arial" panose="020B0604020202020204"/>
            </a:endParaRPr>
          </a:p>
        </p:txBody>
      </p:sp>
      <p:grpSp>
        <p:nvGrpSpPr>
          <p:cNvPr id="86" name="组合 11"/>
          <p:cNvGrpSpPr/>
          <p:nvPr/>
        </p:nvGrpSpPr>
        <p:grpSpPr>
          <a:xfrm>
            <a:off x="4316400" y="2433240"/>
            <a:ext cx="3559680" cy="765720"/>
            <a:chOff x="4316400" y="2433240"/>
            <a:chExt cx="3559680" cy="765720"/>
          </a:xfrm>
        </p:grpSpPr>
        <p:sp>
          <p:nvSpPr>
            <p:cNvPr id="87" name="平行四边形 12"/>
            <p:cNvSpPr/>
            <p:nvPr/>
          </p:nvSpPr>
          <p:spPr>
            <a:xfrm rot="10800000">
              <a:off x="4542480" y="2433240"/>
              <a:ext cx="3333600" cy="653760"/>
            </a:xfrm>
            <a:prstGeom prst="parallelogram">
              <a:avLst>
                <a:gd name="adj" fmla="val 68862"/>
              </a:avLst>
            </a:prstGeom>
            <a:noFill/>
            <a:ln>
              <a:solidFill>
                <a:srgbClr val="4DD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平行四边形 13"/>
            <p:cNvSpPr/>
            <p:nvPr/>
          </p:nvSpPr>
          <p:spPr>
            <a:xfrm rot="10800000">
              <a:off x="4316400" y="2535480"/>
              <a:ext cx="3327840" cy="663480"/>
            </a:xfrm>
            <a:prstGeom prst="parallelogram">
              <a:avLst>
                <a:gd name="adj" fmla="val 68862"/>
              </a:avLst>
            </a:prstGeom>
            <a:noFill/>
            <a:ln>
              <a:solidFill>
                <a:srgbClr val="467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9" name="文本框 14"/>
          <p:cNvSpPr/>
          <p:nvPr/>
        </p:nvSpPr>
        <p:spPr>
          <a:xfrm flipH="1">
            <a:off x="4929480" y="2571120"/>
            <a:ext cx="2493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FFFF"/>
                </a:solidFill>
                <a:latin typeface="Inter Black"/>
                <a:ea typeface="Inter Black"/>
              </a:rPr>
              <a:t>word tokenizer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0" name="文本框 16"/>
          <p:cNvSpPr/>
          <p:nvPr/>
        </p:nvSpPr>
        <p:spPr>
          <a:xfrm flipH="1">
            <a:off x="8929440" y="1706760"/>
            <a:ext cx="249300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1" strike="noStrike" spc="-1">
                <a:solidFill>
                  <a:srgbClr val="FFFFFF"/>
                </a:solidFill>
                <a:latin typeface="Inter Black"/>
                <a:ea typeface="Inter Black"/>
              </a:rPr>
              <a:t>03</a:t>
            </a:r>
            <a:endParaRPr lang="en-US" sz="8000" b="0" strike="noStrike" spc="-1">
              <a:latin typeface="Arial" panose="020B0604020202020204"/>
            </a:endParaRPr>
          </a:p>
        </p:txBody>
      </p:sp>
      <p:grpSp>
        <p:nvGrpSpPr>
          <p:cNvPr id="91" name="组合 17"/>
          <p:cNvGrpSpPr/>
          <p:nvPr/>
        </p:nvGrpSpPr>
        <p:grpSpPr>
          <a:xfrm>
            <a:off x="8254080" y="2433240"/>
            <a:ext cx="3559320" cy="765720"/>
            <a:chOff x="8254080" y="2433240"/>
            <a:chExt cx="3559320" cy="765720"/>
          </a:xfrm>
        </p:grpSpPr>
        <p:sp>
          <p:nvSpPr>
            <p:cNvPr id="92" name="平行四边形 18"/>
            <p:cNvSpPr/>
            <p:nvPr/>
          </p:nvSpPr>
          <p:spPr>
            <a:xfrm rot="10800000">
              <a:off x="8479800" y="2433240"/>
              <a:ext cx="3333600" cy="653760"/>
            </a:xfrm>
            <a:prstGeom prst="parallelogram">
              <a:avLst>
                <a:gd name="adj" fmla="val 68862"/>
              </a:avLst>
            </a:prstGeom>
            <a:noFill/>
            <a:ln>
              <a:solidFill>
                <a:srgbClr val="4DD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平行四边形 19"/>
            <p:cNvSpPr/>
            <p:nvPr/>
          </p:nvSpPr>
          <p:spPr>
            <a:xfrm rot="10800000">
              <a:off x="8254080" y="2535480"/>
              <a:ext cx="3327840" cy="663480"/>
            </a:xfrm>
            <a:prstGeom prst="parallelogram">
              <a:avLst>
                <a:gd name="adj" fmla="val 68862"/>
              </a:avLst>
            </a:prstGeom>
            <a:noFill/>
            <a:ln>
              <a:solidFill>
                <a:srgbClr val="467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4" name="文本框 20"/>
          <p:cNvSpPr/>
          <p:nvPr/>
        </p:nvSpPr>
        <p:spPr>
          <a:xfrm flipH="1">
            <a:off x="8867160" y="2571120"/>
            <a:ext cx="24930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i="1" strike="noStrike" spc="-1">
                <a:solidFill>
                  <a:srgbClr val="FFFFFF"/>
                </a:solidFill>
                <a:latin typeface="Inter Black"/>
                <a:ea typeface="Inter Black"/>
              </a:rPr>
              <a:t>sequence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95" name="文本框 22"/>
          <p:cNvSpPr/>
          <p:nvPr/>
        </p:nvSpPr>
        <p:spPr>
          <a:xfrm flipH="1">
            <a:off x="1054080" y="3980160"/>
            <a:ext cx="249300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1" strike="noStrike" spc="-1">
                <a:solidFill>
                  <a:srgbClr val="FFFFFF"/>
                </a:solidFill>
                <a:latin typeface="Inter Black"/>
                <a:ea typeface="Inter Black"/>
              </a:rPr>
              <a:t>04</a:t>
            </a:r>
            <a:endParaRPr lang="en-US" sz="8000" b="0" strike="noStrike" spc="-1">
              <a:latin typeface="Arial" panose="020B0604020202020204"/>
            </a:endParaRPr>
          </a:p>
        </p:txBody>
      </p:sp>
      <p:grpSp>
        <p:nvGrpSpPr>
          <p:cNvPr id="96" name="组合 23"/>
          <p:cNvGrpSpPr/>
          <p:nvPr/>
        </p:nvGrpSpPr>
        <p:grpSpPr>
          <a:xfrm>
            <a:off x="378720" y="4706640"/>
            <a:ext cx="3559680" cy="765720"/>
            <a:chOff x="378720" y="4706640"/>
            <a:chExt cx="3559680" cy="765720"/>
          </a:xfrm>
        </p:grpSpPr>
        <p:sp>
          <p:nvSpPr>
            <p:cNvPr id="97" name="平行四边形 24"/>
            <p:cNvSpPr/>
            <p:nvPr/>
          </p:nvSpPr>
          <p:spPr>
            <a:xfrm rot="10800000">
              <a:off x="604800" y="4706640"/>
              <a:ext cx="3333600" cy="653760"/>
            </a:xfrm>
            <a:prstGeom prst="parallelogram">
              <a:avLst>
                <a:gd name="adj" fmla="val 68862"/>
              </a:avLst>
            </a:prstGeom>
            <a:noFill/>
            <a:ln>
              <a:solidFill>
                <a:srgbClr val="4DD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平行四边形 25"/>
            <p:cNvSpPr/>
            <p:nvPr/>
          </p:nvSpPr>
          <p:spPr>
            <a:xfrm rot="10800000">
              <a:off x="378720" y="4808880"/>
              <a:ext cx="3327840" cy="663480"/>
            </a:xfrm>
            <a:prstGeom prst="parallelogram">
              <a:avLst>
                <a:gd name="adj" fmla="val 68862"/>
              </a:avLst>
            </a:prstGeom>
            <a:noFill/>
            <a:ln>
              <a:solidFill>
                <a:srgbClr val="467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9" name="文本框 26"/>
          <p:cNvSpPr/>
          <p:nvPr/>
        </p:nvSpPr>
        <p:spPr>
          <a:xfrm flipH="1">
            <a:off x="991800" y="4844520"/>
            <a:ext cx="2493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FFFFFF"/>
                </a:solidFill>
                <a:latin typeface="Inter Black"/>
                <a:ea typeface="Inter Black"/>
              </a:rPr>
              <a:t>word_embedding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00" name="文本框 28"/>
          <p:cNvSpPr/>
          <p:nvPr/>
        </p:nvSpPr>
        <p:spPr>
          <a:xfrm flipH="1">
            <a:off x="4991760" y="3980160"/>
            <a:ext cx="249300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1" strike="noStrike" spc="-1">
                <a:solidFill>
                  <a:srgbClr val="FFFFFF"/>
                </a:solidFill>
                <a:latin typeface="Inter Black"/>
                <a:ea typeface="Inter Black"/>
              </a:rPr>
              <a:t>05</a:t>
            </a:r>
            <a:endParaRPr lang="en-US" sz="8000" b="0" strike="noStrike" spc="-1">
              <a:latin typeface="Arial" panose="020B0604020202020204"/>
            </a:endParaRPr>
          </a:p>
        </p:txBody>
      </p:sp>
      <p:grpSp>
        <p:nvGrpSpPr>
          <p:cNvPr id="101" name="组合 29"/>
          <p:cNvGrpSpPr/>
          <p:nvPr/>
        </p:nvGrpSpPr>
        <p:grpSpPr>
          <a:xfrm>
            <a:off x="4316400" y="4706640"/>
            <a:ext cx="3559680" cy="765720"/>
            <a:chOff x="4316400" y="4706640"/>
            <a:chExt cx="3559680" cy="765720"/>
          </a:xfrm>
        </p:grpSpPr>
        <p:sp>
          <p:nvSpPr>
            <p:cNvPr id="102" name="平行四边形 30"/>
            <p:cNvSpPr/>
            <p:nvPr/>
          </p:nvSpPr>
          <p:spPr>
            <a:xfrm rot="10800000">
              <a:off x="4542480" y="4706640"/>
              <a:ext cx="3333600" cy="653760"/>
            </a:xfrm>
            <a:prstGeom prst="parallelogram">
              <a:avLst>
                <a:gd name="adj" fmla="val 68862"/>
              </a:avLst>
            </a:prstGeom>
            <a:noFill/>
            <a:ln>
              <a:solidFill>
                <a:srgbClr val="4DD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平行四边形 31"/>
            <p:cNvSpPr/>
            <p:nvPr/>
          </p:nvSpPr>
          <p:spPr>
            <a:xfrm rot="10800000">
              <a:off x="4316400" y="4808880"/>
              <a:ext cx="3327840" cy="663480"/>
            </a:xfrm>
            <a:prstGeom prst="parallelogram">
              <a:avLst>
                <a:gd name="adj" fmla="val 68862"/>
              </a:avLst>
            </a:prstGeom>
            <a:noFill/>
            <a:ln>
              <a:solidFill>
                <a:srgbClr val="467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4" name="文本框 32"/>
          <p:cNvSpPr/>
          <p:nvPr/>
        </p:nvSpPr>
        <p:spPr>
          <a:xfrm flipH="1">
            <a:off x="4929480" y="4844520"/>
            <a:ext cx="249300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i="1" strike="noStrike" cap="all" spc="-1">
                <a:solidFill>
                  <a:srgbClr val="FFFFFF"/>
                </a:solidFill>
                <a:latin typeface="Inter Black"/>
                <a:ea typeface="Inter Black"/>
              </a:rPr>
              <a:t>Bidirectional</a:t>
            </a:r>
            <a:r>
              <a:rPr sz="1600"/>
              <a:t/>
            </a:r>
            <a:br>
              <a:rPr sz="1600"/>
            </a:br>
            <a:r>
              <a:rPr lang="en-US" sz="1600" b="0" i="1" strike="noStrike" cap="all" spc="-1">
                <a:solidFill>
                  <a:srgbClr val="FFFFFF"/>
                </a:solidFill>
                <a:latin typeface="Inter Black"/>
                <a:ea typeface="Inter Black"/>
              </a:rPr>
              <a:t> LSTM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105" name="文本框 34"/>
          <p:cNvSpPr/>
          <p:nvPr/>
        </p:nvSpPr>
        <p:spPr>
          <a:xfrm flipH="1">
            <a:off x="8929440" y="3980160"/>
            <a:ext cx="249300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1" strike="noStrike" spc="-1" dirty="0">
                <a:solidFill>
                  <a:srgbClr val="FFFFFF"/>
                </a:solidFill>
                <a:latin typeface="Inter Black"/>
                <a:ea typeface="Inter Black"/>
              </a:rPr>
              <a:t>06</a:t>
            </a:r>
            <a:endParaRPr lang="en-US" sz="8000" b="0" strike="noStrike" spc="-1" dirty="0">
              <a:latin typeface="Arial" panose="020B0604020202020204"/>
            </a:endParaRPr>
          </a:p>
        </p:txBody>
      </p:sp>
      <p:grpSp>
        <p:nvGrpSpPr>
          <p:cNvPr id="106" name="组合 35"/>
          <p:cNvGrpSpPr/>
          <p:nvPr/>
        </p:nvGrpSpPr>
        <p:grpSpPr>
          <a:xfrm>
            <a:off x="8254080" y="4706640"/>
            <a:ext cx="3559320" cy="765720"/>
            <a:chOff x="8254080" y="4706640"/>
            <a:chExt cx="3559320" cy="765720"/>
          </a:xfrm>
        </p:grpSpPr>
        <p:sp>
          <p:nvSpPr>
            <p:cNvPr id="107" name="平行四边形 36"/>
            <p:cNvSpPr/>
            <p:nvPr/>
          </p:nvSpPr>
          <p:spPr>
            <a:xfrm rot="10800000">
              <a:off x="8479800" y="4706640"/>
              <a:ext cx="3333600" cy="653760"/>
            </a:xfrm>
            <a:prstGeom prst="parallelogram">
              <a:avLst>
                <a:gd name="adj" fmla="val 68862"/>
              </a:avLst>
            </a:prstGeom>
            <a:noFill/>
            <a:ln>
              <a:solidFill>
                <a:srgbClr val="4DDB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平行四边形 38"/>
            <p:cNvSpPr/>
            <p:nvPr/>
          </p:nvSpPr>
          <p:spPr>
            <a:xfrm rot="10800000">
              <a:off x="8254080" y="4808880"/>
              <a:ext cx="3327840" cy="663480"/>
            </a:xfrm>
            <a:prstGeom prst="parallelogram">
              <a:avLst>
                <a:gd name="adj" fmla="val 68862"/>
              </a:avLst>
            </a:prstGeom>
            <a:noFill/>
            <a:ln>
              <a:solidFill>
                <a:srgbClr val="467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文本框 39"/>
          <p:cNvSpPr/>
          <p:nvPr/>
        </p:nvSpPr>
        <p:spPr>
          <a:xfrm flipH="1">
            <a:off x="8867160" y="4844520"/>
            <a:ext cx="24930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i="1" strike="noStrike" spc="-1" dirty="0">
                <a:solidFill>
                  <a:srgbClr val="FFFFFF"/>
                </a:solidFill>
                <a:latin typeface="Inter Black"/>
                <a:ea typeface="Inter Black"/>
              </a:rPr>
              <a:t>GUI</a:t>
            </a:r>
            <a:endParaRPr lang="en-US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4" descr="VCG2112800586751"/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flipH="1">
            <a:off x="5040" y="0"/>
            <a:ext cx="12182400" cy="6857280"/>
          </a:xfrm>
          <a:prstGeom prst="rect">
            <a:avLst/>
          </a:prstGeom>
          <a:ln w="0">
            <a:noFill/>
          </a:ln>
        </p:spPr>
      </p:pic>
      <p:sp>
        <p:nvSpPr>
          <p:cNvPr id="111" name="半闭框 54"/>
          <p:cNvSpPr/>
          <p:nvPr/>
        </p:nvSpPr>
        <p:spPr>
          <a:xfrm rot="10800000" flipH="1" flipV="1">
            <a:off x="411480" y="281160"/>
            <a:ext cx="335520" cy="335520"/>
          </a:xfrm>
          <a:prstGeom prst="halfFrame">
            <a:avLst>
              <a:gd name="adj1" fmla="val 11939"/>
              <a:gd name="adj2" fmla="val 13392"/>
            </a:avLst>
          </a:prstGeom>
          <a:gradFill rotWithShape="0">
            <a:gsLst>
              <a:gs pos="30000">
                <a:srgbClr val="4DDBF8"/>
              </a:gs>
              <a:gs pos="100000">
                <a:srgbClr val="4675FC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半闭框 38"/>
          <p:cNvSpPr/>
          <p:nvPr/>
        </p:nvSpPr>
        <p:spPr>
          <a:xfrm flipH="1" flipV="1">
            <a:off x="11537280" y="6271200"/>
            <a:ext cx="335520" cy="335520"/>
          </a:xfrm>
          <a:prstGeom prst="halfFrame">
            <a:avLst>
              <a:gd name="adj1" fmla="val 11939"/>
              <a:gd name="adj2" fmla="val 13392"/>
            </a:avLst>
          </a:prstGeom>
          <a:gradFill rotWithShape="0">
            <a:gsLst>
              <a:gs pos="30000">
                <a:srgbClr val="4DDBF8"/>
              </a:gs>
              <a:gs pos="100000">
                <a:srgbClr val="4675FC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组合 26"/>
          <p:cNvGrpSpPr/>
          <p:nvPr/>
        </p:nvGrpSpPr>
        <p:grpSpPr>
          <a:xfrm>
            <a:off x="380880" y="2009520"/>
            <a:ext cx="11431440" cy="2838960"/>
            <a:chOff x="380880" y="2009520"/>
            <a:chExt cx="11431440" cy="2838960"/>
          </a:xfrm>
        </p:grpSpPr>
        <p:grpSp>
          <p:nvGrpSpPr>
            <p:cNvPr id="114" name="组合 24"/>
            <p:cNvGrpSpPr/>
            <p:nvPr/>
          </p:nvGrpSpPr>
          <p:grpSpPr>
            <a:xfrm>
              <a:off x="380880" y="2155680"/>
              <a:ext cx="2400480" cy="2546640"/>
              <a:chOff x="380880" y="2155680"/>
              <a:chExt cx="2400480" cy="2546640"/>
            </a:xfrm>
          </p:grpSpPr>
          <p:cxnSp>
            <p:nvCxnSpPr>
              <p:cNvPr id="115" name="直接连接符 15"/>
              <p:cNvCxnSpPr/>
              <p:nvPr/>
            </p:nvCxnSpPr>
            <p:spPr>
              <a:xfrm flipH="1">
                <a:off x="102024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675FC"/>
                </a:solidFill>
              </a:ln>
            </p:spPr>
          </p:cxnSp>
          <p:cxnSp>
            <p:nvCxnSpPr>
              <p:cNvPr id="116" name="直接连接符 16"/>
              <p:cNvCxnSpPr/>
              <p:nvPr/>
            </p:nvCxnSpPr>
            <p:spPr>
              <a:xfrm flipH="1">
                <a:off x="38088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675FC"/>
                </a:solidFill>
              </a:ln>
            </p:spPr>
          </p:cxnSp>
        </p:grpSp>
        <p:grpSp>
          <p:nvGrpSpPr>
            <p:cNvPr id="117" name="组合 23"/>
            <p:cNvGrpSpPr/>
            <p:nvPr/>
          </p:nvGrpSpPr>
          <p:grpSpPr>
            <a:xfrm>
              <a:off x="9411840" y="2155680"/>
              <a:ext cx="2400480" cy="2546640"/>
              <a:chOff x="9411840" y="2155680"/>
              <a:chExt cx="2400480" cy="2546640"/>
            </a:xfrm>
          </p:grpSpPr>
          <p:cxnSp>
            <p:nvCxnSpPr>
              <p:cNvPr id="118" name="直接连接符 20"/>
              <p:cNvCxnSpPr/>
              <p:nvPr/>
            </p:nvCxnSpPr>
            <p:spPr>
              <a:xfrm flipH="1">
                <a:off x="1005120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DDBF8"/>
                </a:solidFill>
              </a:ln>
            </p:spPr>
          </p:cxnSp>
          <p:cxnSp>
            <p:nvCxnSpPr>
              <p:cNvPr id="119" name="直接连接符 21"/>
              <p:cNvCxnSpPr/>
              <p:nvPr/>
            </p:nvCxnSpPr>
            <p:spPr>
              <a:xfrm flipH="1">
                <a:off x="941184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DDBF8"/>
                </a:solidFill>
              </a:ln>
            </p:spPr>
          </p:cxnSp>
        </p:grpSp>
        <p:grpSp>
          <p:nvGrpSpPr>
            <p:cNvPr id="120" name="组合 25"/>
            <p:cNvGrpSpPr/>
            <p:nvPr/>
          </p:nvGrpSpPr>
          <p:grpSpPr>
            <a:xfrm>
              <a:off x="1483560" y="2009520"/>
              <a:ext cx="9129240" cy="2838960"/>
              <a:chOff x="1483560" y="2009520"/>
              <a:chExt cx="9129240" cy="2838960"/>
            </a:xfrm>
          </p:grpSpPr>
          <p:grpSp>
            <p:nvGrpSpPr>
              <p:cNvPr id="121" name="组合 3"/>
              <p:cNvGrpSpPr/>
              <p:nvPr/>
            </p:nvGrpSpPr>
            <p:grpSpPr>
              <a:xfrm>
                <a:off x="1483560" y="2009520"/>
                <a:ext cx="9129240" cy="2838960"/>
                <a:chOff x="1483560" y="2009520"/>
                <a:chExt cx="9129240" cy="2838960"/>
              </a:xfrm>
            </p:grpSpPr>
            <p:sp>
              <p:nvSpPr>
                <p:cNvPr id="122" name="平行四边形 63"/>
                <p:cNvSpPr/>
                <p:nvPr/>
              </p:nvSpPr>
              <p:spPr>
                <a:xfrm rot="10800000">
                  <a:off x="2165040" y="2009160"/>
                  <a:ext cx="8447760" cy="2499840"/>
                </a:xfrm>
                <a:prstGeom prst="parallelogram">
                  <a:avLst>
                    <a:gd name="adj" fmla="val 68862"/>
                  </a:avLst>
                </a:prstGeom>
                <a:solidFill>
                  <a:schemeClr val="accent3">
                    <a:alpha val="15000"/>
                  </a:schemeClr>
                </a:solidFill>
                <a:ln w="38100">
                  <a:solidFill>
                    <a:srgbClr val="4DDB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平行四边形 62"/>
                <p:cNvSpPr/>
                <p:nvPr/>
              </p:nvSpPr>
              <p:spPr>
                <a:xfrm rot="10800000">
                  <a:off x="1483560" y="2348280"/>
                  <a:ext cx="8447040" cy="2499840"/>
                </a:xfrm>
                <a:prstGeom prst="parallelogram">
                  <a:avLst>
                    <a:gd name="adj" fmla="val 68862"/>
                  </a:avLst>
                </a:prstGeom>
                <a:noFill/>
                <a:ln w="41275">
                  <a:solidFill>
                    <a:srgbClr val="4675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24" name="文本框 64"/>
              <p:cNvSpPr/>
              <p:nvPr/>
            </p:nvSpPr>
            <p:spPr>
              <a:xfrm flipH="1">
                <a:off x="4991760" y="2804040"/>
                <a:ext cx="3916440" cy="1064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3200" b="0" i="1" strike="noStrike" spc="-1">
                    <a:solidFill>
                      <a:schemeClr val="lt1"/>
                    </a:solidFill>
                    <a:latin typeface="Inter Black"/>
                    <a:ea typeface="Inter Black"/>
                  </a:rPr>
                  <a:t>pre</a:t>
                </a:r>
                <a:r>
                  <a:rPr sz="3200"/>
                  <a:t/>
                </a:r>
                <a:br>
                  <a:rPr sz="3200"/>
                </a:br>
                <a:r>
                  <a:rPr lang="en-US" sz="3200" b="0" i="1" strike="noStrike" spc="-1">
                    <a:solidFill>
                      <a:schemeClr val="lt1"/>
                    </a:solidFill>
                    <a:latin typeface="Inter Black"/>
                    <a:ea typeface="Inter Black"/>
                  </a:rPr>
                  <a:t>prossecing</a:t>
                </a:r>
                <a:endParaRPr lang="en-US" sz="3200" b="0" strike="noStrike" spc="-1">
                  <a:latin typeface="Arial" panose="020B0604020202020204"/>
                </a:endParaRPr>
              </a:p>
            </p:txBody>
          </p:sp>
          <p:sp>
            <p:nvSpPr>
              <p:cNvPr id="125" name="文本框 7"/>
              <p:cNvSpPr/>
              <p:nvPr/>
            </p:nvSpPr>
            <p:spPr>
              <a:xfrm flipH="1">
                <a:off x="3342600" y="2463120"/>
                <a:ext cx="2493000" cy="1842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1500" b="0" i="1" strike="noStrike" spc="-1">
                    <a:solidFill>
                      <a:srgbClr val="FFFFFF"/>
                    </a:solidFill>
                    <a:latin typeface="Inter Black"/>
                    <a:ea typeface="Inter Black"/>
                  </a:rPr>
                  <a:t>01</a:t>
                </a:r>
                <a:endParaRPr lang="en-US" sz="11500" b="0" strike="noStrike" spc="-1">
                  <a:latin typeface="Arial" panose="020B0604020202020204"/>
                </a:endParaRPr>
              </a:p>
            </p:txBody>
          </p:sp>
          <p:sp>
            <p:nvSpPr>
              <p:cNvPr id="126" name="文本框 22"/>
              <p:cNvSpPr/>
              <p:nvPr/>
            </p:nvSpPr>
            <p:spPr>
              <a:xfrm>
                <a:off x="5443920" y="3738960"/>
                <a:ext cx="2842920" cy="211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800" b="0" i="1" strike="noStrike" cap="all" spc="-1">
                    <a:solidFill>
                      <a:srgbClr val="FFFFFF">
                        <a:alpha val="50000"/>
                      </a:srgbClr>
                    </a:solidFill>
                    <a:latin typeface="Inter Black"/>
                    <a:ea typeface="Inter Black"/>
                  </a:rPr>
                  <a:t>Add a short description</a:t>
                </a:r>
                <a:endParaRPr lang="en-US" sz="800" b="0" strike="noStrike" spc="-1">
                  <a:latin typeface="Arial" panose="020B0604020202020204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平行四边形 18"/>
          <p:cNvSpPr/>
          <p:nvPr/>
        </p:nvSpPr>
        <p:spPr>
          <a:xfrm rot="10800000">
            <a:off x="653400" y="4920120"/>
            <a:ext cx="3700800" cy="864720"/>
          </a:xfrm>
          <a:prstGeom prst="parallelogram">
            <a:avLst>
              <a:gd name="adj" fmla="val 68862"/>
            </a:avLst>
          </a:prstGeom>
          <a:solidFill>
            <a:schemeClr val="accent3">
              <a:alpha val="15000"/>
            </a:schemeClr>
          </a:solidFill>
          <a:ln w="3810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图片 16" descr="VCG2112800586751"/>
          <p:cNvPicPr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82400" cy="6857280"/>
          </a:xfrm>
          <a:prstGeom prst="rect">
            <a:avLst/>
          </a:prstGeom>
          <a:ln w="0">
            <a:noFill/>
          </a:ln>
        </p:spPr>
      </p:pic>
      <p:pic>
        <p:nvPicPr>
          <p:cNvPr id="129" name="图片 102" descr="VCG211292673800"/>
          <p:cNvPicPr/>
          <p:nvPr/>
        </p:nvPicPr>
        <p:blipFill>
          <a:blip r:embed="rId3"/>
          <a:srcRect l="-173" t="7595" r="173" b="11821"/>
          <a:stretch>
            <a:fillRect/>
          </a:stretch>
        </p:blipFill>
        <p:spPr>
          <a:xfrm>
            <a:off x="4827960" y="2712600"/>
            <a:ext cx="6570720" cy="2977560"/>
          </a:xfrm>
          <a:prstGeom prst="rect">
            <a:avLst/>
          </a:prstGeom>
          <a:ln w="0">
            <a:noFill/>
          </a:ln>
        </p:spPr>
      </p:pic>
      <p:sp>
        <p:nvSpPr>
          <p:cNvPr id="130" name="Content Placeholder 2"/>
          <p:cNvSpPr/>
          <p:nvPr/>
        </p:nvSpPr>
        <p:spPr>
          <a:xfrm>
            <a:off x="1816200" y="5043960"/>
            <a:ext cx="2191320" cy="57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7160" anchor="t">
            <a:normAutofit fontScale="99500"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en-US" sz="1200" b="0" strike="noStrike" spc="-1" dirty="0" smtClean="0">
                <a:solidFill>
                  <a:srgbClr val="D9D9D9"/>
                </a:solidFill>
                <a:latin typeface="Inter Black"/>
                <a:ea typeface="Inter Black"/>
              </a:rPr>
              <a:t>Remove Arabic </a:t>
            </a:r>
            <a:r>
              <a:rPr lang="en-US" sz="1200" b="0" strike="noStrike" spc="-1" dirty="0">
                <a:solidFill>
                  <a:srgbClr val="D9D9D9"/>
                </a:solidFill>
                <a:latin typeface="Inter Black"/>
                <a:ea typeface="Inter Black"/>
              </a:rPr>
              <a:t>punctuation </a:t>
            </a:r>
            <a:endParaRPr lang="en-US" sz="1200" b="0" strike="noStrike" spc="-1" dirty="0">
              <a:latin typeface="Arial" panose="020B0604020202020204"/>
            </a:endParaRPr>
          </a:p>
        </p:txBody>
      </p:sp>
      <p:pic>
        <p:nvPicPr>
          <p:cNvPr id="131" name="图片 101" descr="343439383331313b343532303031393bd2b5bca8b9dcc0ed"/>
          <p:cNvPicPr/>
          <p:nvPr/>
        </p:nvPicPr>
        <p:blipFill>
          <a:blip r:embed="rId4"/>
          <a:stretch>
            <a:fillRect/>
          </a:stretch>
        </p:blipFill>
        <p:spPr>
          <a:xfrm>
            <a:off x="1276920" y="5188680"/>
            <a:ext cx="285840" cy="285840"/>
          </a:xfrm>
          <a:prstGeom prst="rect">
            <a:avLst/>
          </a:prstGeom>
          <a:ln w="0">
            <a:noFill/>
          </a:ln>
        </p:spPr>
      </p:pic>
      <p:sp>
        <p:nvSpPr>
          <p:cNvPr id="132" name="平行四边形 6"/>
          <p:cNvSpPr/>
          <p:nvPr/>
        </p:nvSpPr>
        <p:spPr>
          <a:xfrm rot="10800000">
            <a:off x="653400" y="1630080"/>
            <a:ext cx="3700800" cy="864720"/>
          </a:xfrm>
          <a:prstGeom prst="parallelogram">
            <a:avLst>
              <a:gd name="adj" fmla="val 68862"/>
            </a:avLst>
          </a:prstGeom>
          <a:solidFill>
            <a:schemeClr val="accent3">
              <a:alpha val="15000"/>
            </a:schemeClr>
          </a:solidFill>
          <a:ln w="3810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ontent Placeholder 2"/>
          <p:cNvSpPr/>
          <p:nvPr/>
        </p:nvSpPr>
        <p:spPr>
          <a:xfrm>
            <a:off x="1773720" y="1779840"/>
            <a:ext cx="2191320" cy="57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7160" anchor="t">
            <a:norm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en-US" sz="1200" b="0" strike="noStrike" spc="-1">
                <a:solidFill>
                  <a:srgbClr val="D9D9D9"/>
                </a:solidFill>
                <a:latin typeface="Inter Black"/>
                <a:ea typeface="Inter Black"/>
              </a:rPr>
              <a:t>Arabic data text</a:t>
            </a:r>
            <a:endParaRPr lang="en-US" sz="1200" b="0" strike="noStrike" spc="-1">
              <a:latin typeface="Arial" panose="020B0604020202020204"/>
            </a:endParaRPr>
          </a:p>
        </p:txBody>
      </p:sp>
      <p:pic>
        <p:nvPicPr>
          <p:cNvPr id="134" name="图片 98" descr="343439383331313b343532303033313bd3a6d3c3c9ccb3c7"/>
          <p:cNvPicPr/>
          <p:nvPr/>
        </p:nvPicPr>
        <p:blipFill>
          <a:blip r:embed="rId5"/>
          <a:stretch>
            <a:fillRect/>
          </a:stretch>
        </p:blipFill>
        <p:spPr>
          <a:xfrm>
            <a:off x="1279440" y="1924200"/>
            <a:ext cx="293400" cy="293400"/>
          </a:xfrm>
          <a:prstGeom prst="rect">
            <a:avLst/>
          </a:prstGeom>
          <a:ln w="0">
            <a:noFill/>
          </a:ln>
        </p:spPr>
      </p:pic>
      <p:sp>
        <p:nvSpPr>
          <p:cNvPr id="135" name="平行四边形 15"/>
          <p:cNvSpPr/>
          <p:nvPr/>
        </p:nvSpPr>
        <p:spPr>
          <a:xfrm rot="10800000">
            <a:off x="653400" y="2727000"/>
            <a:ext cx="3700800" cy="864720"/>
          </a:xfrm>
          <a:prstGeom prst="parallelogram">
            <a:avLst>
              <a:gd name="adj" fmla="val 68862"/>
            </a:avLst>
          </a:prstGeom>
          <a:solidFill>
            <a:schemeClr val="accent3">
              <a:alpha val="15000"/>
            </a:schemeClr>
          </a:solidFill>
          <a:ln w="3810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ontent Placeholder 2"/>
          <p:cNvSpPr/>
          <p:nvPr/>
        </p:nvSpPr>
        <p:spPr>
          <a:xfrm>
            <a:off x="1784520" y="2882160"/>
            <a:ext cx="2191320" cy="57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7160" anchor="t">
            <a:norm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en-US" sz="1200" b="0" strike="noStrike" spc="-1">
                <a:solidFill>
                  <a:srgbClr val="D9D9D9"/>
                </a:solidFill>
                <a:latin typeface="Inter Black"/>
                <a:ea typeface="Inter Black"/>
              </a:rPr>
              <a:t>removed all the english and special characters </a:t>
            </a:r>
            <a:endParaRPr lang="en-US" sz="1200" b="0" strike="noStrike" spc="-1">
              <a:latin typeface="Arial" panose="020B0604020202020204"/>
            </a:endParaRPr>
          </a:p>
        </p:txBody>
      </p:sp>
      <p:pic>
        <p:nvPicPr>
          <p:cNvPr id="137" name="图片 99" descr="343439383331313b343532303032343bb7a2b2bcb9dcc0ed"/>
          <p:cNvPicPr/>
          <p:nvPr/>
        </p:nvPicPr>
        <p:blipFill>
          <a:blip r:embed="rId6"/>
          <a:stretch>
            <a:fillRect/>
          </a:stretch>
        </p:blipFill>
        <p:spPr>
          <a:xfrm>
            <a:off x="1249560" y="2958480"/>
            <a:ext cx="352800" cy="352800"/>
          </a:xfrm>
          <a:prstGeom prst="rect">
            <a:avLst/>
          </a:prstGeom>
          <a:ln w="0">
            <a:noFill/>
          </a:ln>
        </p:spPr>
      </p:pic>
      <p:sp>
        <p:nvSpPr>
          <p:cNvPr id="138" name="平行四边形 17"/>
          <p:cNvSpPr/>
          <p:nvPr/>
        </p:nvSpPr>
        <p:spPr>
          <a:xfrm rot="10800000">
            <a:off x="653400" y="3823560"/>
            <a:ext cx="3700800" cy="864720"/>
          </a:xfrm>
          <a:prstGeom prst="parallelogram">
            <a:avLst>
              <a:gd name="adj" fmla="val 68862"/>
            </a:avLst>
          </a:prstGeom>
          <a:solidFill>
            <a:schemeClr val="accent3">
              <a:alpha val="15000"/>
            </a:schemeClr>
          </a:solidFill>
          <a:ln w="3810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ontent Placeholder 2"/>
          <p:cNvSpPr/>
          <p:nvPr/>
        </p:nvSpPr>
        <p:spPr>
          <a:xfrm>
            <a:off x="1819440" y="3946680"/>
            <a:ext cx="2191320" cy="57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7160" anchor="t">
            <a:norm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en-US" sz="1200" b="0" strike="noStrike" spc="-1">
                <a:solidFill>
                  <a:srgbClr val="D9D9D9"/>
                </a:solidFill>
                <a:latin typeface="Inter Black"/>
                <a:ea typeface="Inter Black"/>
              </a:rPr>
              <a:t>Normalize Arabic characters</a:t>
            </a:r>
            <a:endParaRPr lang="en-US" sz="1200" b="0" strike="noStrike" spc="-1">
              <a:latin typeface="Arial" panose="020B0604020202020204"/>
            </a:endParaRPr>
          </a:p>
        </p:txBody>
      </p:sp>
      <p:pic>
        <p:nvPicPr>
          <p:cNvPr id="140" name="图片 100" descr="343439383331313b343532303032333bc6f3d2b5bcf2bde9"/>
          <p:cNvPicPr/>
          <p:nvPr/>
        </p:nvPicPr>
        <p:blipFill>
          <a:blip r:embed="rId7"/>
          <a:stretch>
            <a:fillRect/>
          </a:stretch>
        </p:blipFill>
        <p:spPr>
          <a:xfrm>
            <a:off x="1267920" y="4081680"/>
            <a:ext cx="304200" cy="304200"/>
          </a:xfrm>
          <a:prstGeom prst="rect">
            <a:avLst/>
          </a:prstGeom>
          <a:ln w="0">
            <a:noFill/>
          </a:ln>
        </p:spPr>
      </p:pic>
      <p:sp>
        <p:nvSpPr>
          <p:cNvPr id="141" name="任意多边形: 形状 138"/>
          <p:cNvSpPr/>
          <p:nvPr/>
        </p:nvSpPr>
        <p:spPr>
          <a:xfrm rot="10800000">
            <a:off x="308520" y="793080"/>
            <a:ext cx="11575800" cy="5764320"/>
          </a:xfrm>
          <a:custGeom>
            <a:avLst/>
            <a:gdLst>
              <a:gd name="textAreaLeft" fmla="*/ 0 w 11575800"/>
              <a:gd name="textAreaRight" fmla="*/ 11576520 w 11575800"/>
              <a:gd name="textAreaTop" fmla="*/ 0 h 5764320"/>
              <a:gd name="textAreaBottom" fmla="*/ 5765040 h 5764320"/>
            </a:gdLst>
            <a:ahLst/>
            <a:cxnLst/>
            <a:rect l="textAreaLeft" t="textAreaTop" r="textAreaRight" b="textAreaBottom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文本框 10"/>
          <p:cNvSpPr/>
          <p:nvPr/>
        </p:nvSpPr>
        <p:spPr>
          <a:xfrm>
            <a:off x="3712320" y="305280"/>
            <a:ext cx="47674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i="1" strike="noStrike" spc="-1">
                <a:solidFill>
                  <a:schemeClr val="lt1"/>
                </a:solidFill>
                <a:latin typeface="Inter Black"/>
                <a:ea typeface="Inter Black"/>
              </a:rPr>
              <a:t>preprossecing</a:t>
            </a:r>
            <a:endParaRPr lang="en-US" sz="2400" b="0" strike="noStrike" spc="-1">
              <a:latin typeface="Arial" panose="020B0604020202020204"/>
            </a:endParaRPr>
          </a:p>
        </p:txBody>
      </p:sp>
      <p:grpSp>
        <p:nvGrpSpPr>
          <p:cNvPr id="143" name="组合 2"/>
          <p:cNvGrpSpPr/>
          <p:nvPr/>
        </p:nvGrpSpPr>
        <p:grpSpPr>
          <a:xfrm>
            <a:off x="3374280" y="464760"/>
            <a:ext cx="878400" cy="196920"/>
            <a:chOff x="3374280" y="464760"/>
            <a:chExt cx="878400" cy="196920"/>
          </a:xfrm>
        </p:grpSpPr>
        <p:sp>
          <p:nvSpPr>
            <p:cNvPr id="144" name="平行四边形 67"/>
            <p:cNvSpPr/>
            <p:nvPr/>
          </p:nvSpPr>
          <p:spPr>
            <a:xfrm flipV="1">
              <a:off x="392364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平行四边形 69"/>
            <p:cNvSpPr/>
            <p:nvPr/>
          </p:nvSpPr>
          <p:spPr>
            <a:xfrm flipV="1">
              <a:off x="364824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平行四边形 71"/>
            <p:cNvSpPr/>
            <p:nvPr/>
          </p:nvSpPr>
          <p:spPr>
            <a:xfrm flipV="1">
              <a:off x="337428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平行四边形 89"/>
            <p:cNvSpPr/>
            <p:nvPr/>
          </p:nvSpPr>
          <p:spPr>
            <a:xfrm flipV="1">
              <a:off x="393768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平行四边形 91"/>
            <p:cNvSpPr/>
            <p:nvPr/>
          </p:nvSpPr>
          <p:spPr>
            <a:xfrm flipV="1">
              <a:off x="366264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平行四边形 93"/>
            <p:cNvSpPr/>
            <p:nvPr/>
          </p:nvSpPr>
          <p:spPr>
            <a:xfrm flipV="1">
              <a:off x="338832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0" name="组合 3"/>
          <p:cNvGrpSpPr/>
          <p:nvPr/>
        </p:nvGrpSpPr>
        <p:grpSpPr>
          <a:xfrm>
            <a:off x="7939080" y="464760"/>
            <a:ext cx="878040" cy="196920"/>
            <a:chOff x="7939080" y="464760"/>
            <a:chExt cx="878040" cy="196920"/>
          </a:xfrm>
        </p:grpSpPr>
        <p:sp>
          <p:nvSpPr>
            <p:cNvPr id="151" name="平行四边形 7"/>
            <p:cNvSpPr/>
            <p:nvPr/>
          </p:nvSpPr>
          <p:spPr>
            <a:xfrm flipH="1" flipV="1">
              <a:off x="79527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平行四边形 9"/>
            <p:cNvSpPr/>
            <p:nvPr/>
          </p:nvSpPr>
          <p:spPr>
            <a:xfrm flipH="1" flipV="1">
              <a:off x="82281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平行四边形 11"/>
            <p:cNvSpPr/>
            <p:nvPr/>
          </p:nvSpPr>
          <p:spPr>
            <a:xfrm flipH="1" flipV="1">
              <a:off x="85017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平行四边形 12"/>
            <p:cNvSpPr/>
            <p:nvPr/>
          </p:nvSpPr>
          <p:spPr>
            <a:xfrm flipH="1" flipV="1">
              <a:off x="793872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平行四边形 13"/>
            <p:cNvSpPr/>
            <p:nvPr/>
          </p:nvSpPr>
          <p:spPr>
            <a:xfrm flipH="1" flipV="1">
              <a:off x="821376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平行四边形 14"/>
            <p:cNvSpPr/>
            <p:nvPr/>
          </p:nvSpPr>
          <p:spPr>
            <a:xfrm flipH="1" flipV="1">
              <a:off x="848808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7" name="TextBox 16"/>
          <p:cNvSpPr/>
          <p:nvPr/>
        </p:nvSpPr>
        <p:spPr>
          <a:xfrm>
            <a:off x="5912280" y="1629360"/>
            <a:ext cx="44024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94">
                <a:solidFill>
                  <a:schemeClr val="accent1"/>
                </a:solidFill>
                <a:latin typeface="Inter Black"/>
                <a:ea typeface="Inter Black"/>
              </a:rPr>
              <a:t>Text cleaning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58" name="Rectangle 17"/>
          <p:cNvSpPr/>
          <p:nvPr/>
        </p:nvSpPr>
        <p:spPr>
          <a:xfrm>
            <a:off x="5912640" y="2040840"/>
            <a:ext cx="4401720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9" name="平行四边形 28"/>
          <p:cNvSpPr/>
          <p:nvPr/>
        </p:nvSpPr>
        <p:spPr>
          <a:xfrm rot="10800000" flipH="1">
            <a:off x="6444000" y="1544400"/>
            <a:ext cx="3338280" cy="509040"/>
          </a:xfrm>
          <a:prstGeom prst="parallelogram">
            <a:avLst>
              <a:gd name="adj" fmla="val 0"/>
            </a:avLst>
          </a:prstGeom>
          <a:noFill/>
          <a:ln w="41275">
            <a:solidFill>
              <a:srgbClr val="4675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 14" descr="VCG2112800586751"/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flipH="1">
            <a:off x="5040" y="0"/>
            <a:ext cx="12182400" cy="6857280"/>
          </a:xfrm>
          <a:prstGeom prst="rect">
            <a:avLst/>
          </a:prstGeom>
          <a:ln w="0">
            <a:noFill/>
          </a:ln>
        </p:spPr>
      </p:pic>
      <p:sp>
        <p:nvSpPr>
          <p:cNvPr id="161" name="半闭框 54"/>
          <p:cNvSpPr/>
          <p:nvPr/>
        </p:nvSpPr>
        <p:spPr>
          <a:xfrm rot="10800000" flipH="1" flipV="1">
            <a:off x="411480" y="281160"/>
            <a:ext cx="335520" cy="335520"/>
          </a:xfrm>
          <a:prstGeom prst="halfFrame">
            <a:avLst>
              <a:gd name="adj1" fmla="val 11939"/>
              <a:gd name="adj2" fmla="val 13392"/>
            </a:avLst>
          </a:prstGeom>
          <a:gradFill rotWithShape="0">
            <a:gsLst>
              <a:gs pos="30000">
                <a:srgbClr val="4DDBF8"/>
              </a:gs>
              <a:gs pos="100000">
                <a:srgbClr val="4675FC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半闭框 38"/>
          <p:cNvSpPr/>
          <p:nvPr/>
        </p:nvSpPr>
        <p:spPr>
          <a:xfrm flipH="1" flipV="1">
            <a:off x="11537280" y="6271200"/>
            <a:ext cx="335520" cy="335520"/>
          </a:xfrm>
          <a:prstGeom prst="halfFrame">
            <a:avLst>
              <a:gd name="adj1" fmla="val 11939"/>
              <a:gd name="adj2" fmla="val 13392"/>
            </a:avLst>
          </a:prstGeom>
          <a:gradFill rotWithShape="0">
            <a:gsLst>
              <a:gs pos="30000">
                <a:srgbClr val="4DDBF8"/>
              </a:gs>
              <a:gs pos="100000">
                <a:srgbClr val="4675FC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3" name="组合 26"/>
          <p:cNvGrpSpPr/>
          <p:nvPr/>
        </p:nvGrpSpPr>
        <p:grpSpPr>
          <a:xfrm>
            <a:off x="380880" y="2009520"/>
            <a:ext cx="11431440" cy="2838960"/>
            <a:chOff x="380880" y="2009520"/>
            <a:chExt cx="11431440" cy="2838960"/>
          </a:xfrm>
        </p:grpSpPr>
        <p:grpSp>
          <p:nvGrpSpPr>
            <p:cNvPr id="164" name="组合 24"/>
            <p:cNvGrpSpPr/>
            <p:nvPr/>
          </p:nvGrpSpPr>
          <p:grpSpPr>
            <a:xfrm>
              <a:off x="380880" y="2155680"/>
              <a:ext cx="2400480" cy="2546640"/>
              <a:chOff x="380880" y="2155680"/>
              <a:chExt cx="2400480" cy="2546640"/>
            </a:xfrm>
          </p:grpSpPr>
          <p:cxnSp>
            <p:nvCxnSpPr>
              <p:cNvPr id="165" name="直接连接符 15"/>
              <p:cNvCxnSpPr/>
              <p:nvPr/>
            </p:nvCxnSpPr>
            <p:spPr>
              <a:xfrm flipH="1">
                <a:off x="102024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675FC"/>
                </a:solidFill>
              </a:ln>
            </p:spPr>
          </p:cxnSp>
          <p:cxnSp>
            <p:nvCxnSpPr>
              <p:cNvPr id="166" name="直接连接符 16"/>
              <p:cNvCxnSpPr/>
              <p:nvPr/>
            </p:nvCxnSpPr>
            <p:spPr>
              <a:xfrm flipH="1">
                <a:off x="38088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675FC"/>
                </a:solidFill>
              </a:ln>
            </p:spPr>
          </p:cxnSp>
        </p:grpSp>
        <p:grpSp>
          <p:nvGrpSpPr>
            <p:cNvPr id="167" name="组合 23"/>
            <p:cNvGrpSpPr/>
            <p:nvPr/>
          </p:nvGrpSpPr>
          <p:grpSpPr>
            <a:xfrm>
              <a:off x="9411840" y="2155680"/>
              <a:ext cx="2400480" cy="2546640"/>
              <a:chOff x="9411840" y="2155680"/>
              <a:chExt cx="2400480" cy="2546640"/>
            </a:xfrm>
          </p:grpSpPr>
          <p:cxnSp>
            <p:nvCxnSpPr>
              <p:cNvPr id="168" name="直接连接符 20"/>
              <p:cNvCxnSpPr/>
              <p:nvPr/>
            </p:nvCxnSpPr>
            <p:spPr>
              <a:xfrm flipH="1">
                <a:off x="1005120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DDBF8"/>
                </a:solidFill>
              </a:ln>
            </p:spPr>
          </p:cxnSp>
          <p:cxnSp>
            <p:nvCxnSpPr>
              <p:cNvPr id="169" name="直接连接符 21"/>
              <p:cNvCxnSpPr/>
              <p:nvPr/>
            </p:nvCxnSpPr>
            <p:spPr>
              <a:xfrm flipH="1">
                <a:off x="941184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DDBF8"/>
                </a:solidFill>
              </a:ln>
            </p:spPr>
          </p:cxnSp>
        </p:grpSp>
        <p:grpSp>
          <p:nvGrpSpPr>
            <p:cNvPr id="170" name="组合 25"/>
            <p:cNvGrpSpPr/>
            <p:nvPr/>
          </p:nvGrpSpPr>
          <p:grpSpPr>
            <a:xfrm>
              <a:off x="1483560" y="2009520"/>
              <a:ext cx="9129240" cy="2838960"/>
              <a:chOff x="1483560" y="2009520"/>
              <a:chExt cx="9129240" cy="2838960"/>
            </a:xfrm>
          </p:grpSpPr>
          <p:grpSp>
            <p:nvGrpSpPr>
              <p:cNvPr id="171" name="组合 3"/>
              <p:cNvGrpSpPr/>
              <p:nvPr/>
            </p:nvGrpSpPr>
            <p:grpSpPr>
              <a:xfrm>
                <a:off x="1483560" y="2009520"/>
                <a:ext cx="9129240" cy="2838960"/>
                <a:chOff x="1483560" y="2009520"/>
                <a:chExt cx="9129240" cy="2838960"/>
              </a:xfrm>
            </p:grpSpPr>
            <p:sp>
              <p:nvSpPr>
                <p:cNvPr id="172" name="平行四边形 63"/>
                <p:cNvSpPr/>
                <p:nvPr/>
              </p:nvSpPr>
              <p:spPr>
                <a:xfrm rot="10800000">
                  <a:off x="2165040" y="2009160"/>
                  <a:ext cx="8447760" cy="2499840"/>
                </a:xfrm>
                <a:prstGeom prst="parallelogram">
                  <a:avLst>
                    <a:gd name="adj" fmla="val 68862"/>
                  </a:avLst>
                </a:prstGeom>
                <a:solidFill>
                  <a:schemeClr val="accent3">
                    <a:alpha val="15000"/>
                  </a:schemeClr>
                </a:solidFill>
                <a:ln w="38100">
                  <a:solidFill>
                    <a:srgbClr val="4DDB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3" name="平行四边形 62"/>
                <p:cNvSpPr/>
                <p:nvPr/>
              </p:nvSpPr>
              <p:spPr>
                <a:xfrm rot="10800000">
                  <a:off x="1483560" y="2348280"/>
                  <a:ext cx="8447040" cy="2499840"/>
                </a:xfrm>
                <a:prstGeom prst="parallelogram">
                  <a:avLst>
                    <a:gd name="adj" fmla="val 68862"/>
                  </a:avLst>
                </a:prstGeom>
                <a:noFill/>
                <a:ln w="41275">
                  <a:solidFill>
                    <a:srgbClr val="4675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74" name="文本框 64"/>
              <p:cNvSpPr/>
              <p:nvPr/>
            </p:nvSpPr>
            <p:spPr>
              <a:xfrm flipH="1">
                <a:off x="4991760" y="2804040"/>
                <a:ext cx="3916440" cy="13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800" b="0" i="1" strike="noStrike" spc="-1">
                    <a:solidFill>
                      <a:srgbClr val="FFFFFF"/>
                    </a:solidFill>
                    <a:latin typeface="Inter Black"/>
                    <a:ea typeface="Inter Black"/>
                  </a:rPr>
                  <a:t>word </a:t>
                </a:r>
                <a:endParaRPr lang="en-US" sz="2800" b="0" strike="noStrike" spc="-1">
                  <a:latin typeface="Arial" panose="020B0604020202020204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2800" b="0" i="1" strike="noStrike" spc="-1">
                    <a:solidFill>
                      <a:srgbClr val="FFFFFF"/>
                    </a:solidFill>
                    <a:latin typeface="Inter Black"/>
                    <a:ea typeface="Inter Black"/>
                  </a:rPr>
                  <a:t>tokenizer</a:t>
                </a:r>
                <a:endParaRPr lang="en-US" sz="2800" b="0" strike="noStrike" spc="-1">
                  <a:latin typeface="Arial" panose="020B0604020202020204"/>
                </a:endParaRPr>
              </a:p>
              <a:p>
                <a:pPr algn="ctr">
                  <a:lnSpc>
                    <a:spcPct val="100000"/>
                  </a:lnSpc>
                </a:pPr>
                <a:endParaRPr lang="en-US" sz="2800" b="0" strike="noStrike" spc="-1">
                  <a:latin typeface="Arial" panose="020B0604020202020204"/>
                </a:endParaRPr>
              </a:p>
            </p:txBody>
          </p:sp>
          <p:sp>
            <p:nvSpPr>
              <p:cNvPr id="175" name="文本框 7"/>
              <p:cNvSpPr/>
              <p:nvPr/>
            </p:nvSpPr>
            <p:spPr>
              <a:xfrm flipH="1">
                <a:off x="3342600" y="2463120"/>
                <a:ext cx="2493000" cy="1842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1500" b="0" i="1" strike="noStrike" spc="-1">
                    <a:solidFill>
                      <a:srgbClr val="FFFFFF"/>
                    </a:solidFill>
                    <a:latin typeface="Inter Black"/>
                    <a:ea typeface="Inter Black"/>
                  </a:rPr>
                  <a:t>02</a:t>
                </a:r>
                <a:endParaRPr lang="en-US" sz="11500" b="0" strike="noStrike" spc="-1">
                  <a:latin typeface="Arial" panose="020B0604020202020204"/>
                </a:endParaRPr>
              </a:p>
            </p:txBody>
          </p:sp>
          <p:sp>
            <p:nvSpPr>
              <p:cNvPr id="176" name="文本框 22"/>
              <p:cNvSpPr/>
              <p:nvPr/>
            </p:nvSpPr>
            <p:spPr>
              <a:xfrm>
                <a:off x="5443920" y="3738960"/>
                <a:ext cx="2842920" cy="211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800" b="0" i="1" strike="noStrike" cap="all" spc="-1">
                    <a:solidFill>
                      <a:srgbClr val="FFFFFF">
                        <a:alpha val="50000"/>
                      </a:srgbClr>
                    </a:solidFill>
                    <a:latin typeface="Inter Black"/>
                    <a:ea typeface="Inter Black"/>
                  </a:rPr>
                  <a:t>Add a short description</a:t>
                </a:r>
                <a:endParaRPr lang="en-US" sz="800" b="0" strike="noStrike" spc="-1">
                  <a:latin typeface="Arial" panose="020B0604020202020204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图片 16" descr="VCG2112800586751"/>
          <p:cNvPicPr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82400" cy="6857280"/>
          </a:xfrm>
          <a:prstGeom prst="rect">
            <a:avLst/>
          </a:prstGeom>
          <a:ln w="0">
            <a:noFill/>
          </a:ln>
        </p:spPr>
      </p:pic>
      <p:sp>
        <p:nvSpPr>
          <p:cNvPr id="178" name="平行四边形 18"/>
          <p:cNvSpPr/>
          <p:nvPr/>
        </p:nvSpPr>
        <p:spPr>
          <a:xfrm rot="10800000">
            <a:off x="5936040" y="3323160"/>
            <a:ext cx="5852880" cy="2685960"/>
          </a:xfrm>
          <a:prstGeom prst="parallelogram">
            <a:avLst>
              <a:gd name="adj" fmla="val 0"/>
            </a:avLst>
          </a:prstGeom>
          <a:solidFill>
            <a:schemeClr val="accent3">
              <a:alpha val="10000"/>
            </a:schemeClr>
          </a:solidFill>
          <a:ln w="3810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平行四边形 8"/>
          <p:cNvSpPr/>
          <p:nvPr/>
        </p:nvSpPr>
        <p:spPr>
          <a:xfrm rot="10800000" flipH="1">
            <a:off x="5726520" y="1560240"/>
            <a:ext cx="6060960" cy="1414800"/>
          </a:xfrm>
          <a:prstGeom prst="parallelogram">
            <a:avLst>
              <a:gd name="adj" fmla="val 0"/>
            </a:avLst>
          </a:prstGeom>
          <a:solidFill>
            <a:schemeClr val="accent3">
              <a:alpha val="10000"/>
            </a:schemeClr>
          </a:solidFill>
          <a:ln w="41275">
            <a:solidFill>
              <a:srgbClr val="4675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任意多边形: 形状 138"/>
          <p:cNvSpPr/>
          <p:nvPr/>
        </p:nvSpPr>
        <p:spPr>
          <a:xfrm rot="10800000">
            <a:off x="308520" y="793080"/>
            <a:ext cx="11575800" cy="5764320"/>
          </a:xfrm>
          <a:custGeom>
            <a:avLst/>
            <a:gdLst>
              <a:gd name="textAreaLeft" fmla="*/ 0 w 11575800"/>
              <a:gd name="textAreaRight" fmla="*/ 11576520 w 11575800"/>
              <a:gd name="textAreaTop" fmla="*/ 0 h 5764320"/>
              <a:gd name="textAreaBottom" fmla="*/ 5765040 h 5764320"/>
            </a:gdLst>
            <a:ahLst/>
            <a:cxnLst/>
            <a:rect l="textAreaLeft" t="textAreaTop" r="textAreaRight" b="textAreaBottom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文本框 10"/>
          <p:cNvSpPr/>
          <p:nvPr/>
        </p:nvSpPr>
        <p:spPr>
          <a:xfrm>
            <a:off x="3712320" y="305280"/>
            <a:ext cx="47674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Inter Black"/>
                <a:ea typeface="Inter Black"/>
              </a:rPr>
              <a:t>tokenization</a:t>
            </a:r>
            <a:endParaRPr lang="en-US" sz="2400" b="0" strike="noStrike" spc="-1">
              <a:latin typeface="Arial" panose="020B0604020202020204"/>
            </a:endParaRPr>
          </a:p>
        </p:txBody>
      </p:sp>
      <p:grpSp>
        <p:nvGrpSpPr>
          <p:cNvPr id="182" name="组合 2"/>
          <p:cNvGrpSpPr/>
          <p:nvPr/>
        </p:nvGrpSpPr>
        <p:grpSpPr>
          <a:xfrm>
            <a:off x="3374280" y="464760"/>
            <a:ext cx="878400" cy="196920"/>
            <a:chOff x="3374280" y="464760"/>
            <a:chExt cx="878400" cy="196920"/>
          </a:xfrm>
        </p:grpSpPr>
        <p:sp>
          <p:nvSpPr>
            <p:cNvPr id="183" name="平行四边形 67"/>
            <p:cNvSpPr/>
            <p:nvPr/>
          </p:nvSpPr>
          <p:spPr>
            <a:xfrm flipV="1">
              <a:off x="392364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平行四边形 69"/>
            <p:cNvSpPr/>
            <p:nvPr/>
          </p:nvSpPr>
          <p:spPr>
            <a:xfrm flipV="1">
              <a:off x="364824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平行四边形 71"/>
            <p:cNvSpPr/>
            <p:nvPr/>
          </p:nvSpPr>
          <p:spPr>
            <a:xfrm flipV="1">
              <a:off x="337428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平行四边形 89"/>
            <p:cNvSpPr/>
            <p:nvPr/>
          </p:nvSpPr>
          <p:spPr>
            <a:xfrm flipV="1">
              <a:off x="393768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平行四边形 91"/>
            <p:cNvSpPr/>
            <p:nvPr/>
          </p:nvSpPr>
          <p:spPr>
            <a:xfrm flipV="1">
              <a:off x="366264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平行四边形 93"/>
            <p:cNvSpPr/>
            <p:nvPr/>
          </p:nvSpPr>
          <p:spPr>
            <a:xfrm flipV="1">
              <a:off x="338832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9" name="组合 3"/>
          <p:cNvGrpSpPr/>
          <p:nvPr/>
        </p:nvGrpSpPr>
        <p:grpSpPr>
          <a:xfrm>
            <a:off x="7939080" y="464760"/>
            <a:ext cx="878040" cy="196920"/>
            <a:chOff x="7939080" y="464760"/>
            <a:chExt cx="878040" cy="196920"/>
          </a:xfrm>
        </p:grpSpPr>
        <p:sp>
          <p:nvSpPr>
            <p:cNvPr id="190" name="平行四边形 7"/>
            <p:cNvSpPr/>
            <p:nvPr/>
          </p:nvSpPr>
          <p:spPr>
            <a:xfrm flipH="1" flipV="1">
              <a:off x="79527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平行四边形 9"/>
            <p:cNvSpPr/>
            <p:nvPr/>
          </p:nvSpPr>
          <p:spPr>
            <a:xfrm flipH="1" flipV="1">
              <a:off x="82281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平行四边形 11"/>
            <p:cNvSpPr/>
            <p:nvPr/>
          </p:nvSpPr>
          <p:spPr>
            <a:xfrm flipH="1" flipV="1">
              <a:off x="85017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平行四边形 12"/>
            <p:cNvSpPr/>
            <p:nvPr/>
          </p:nvSpPr>
          <p:spPr>
            <a:xfrm flipH="1" flipV="1">
              <a:off x="793872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平行四边形 13"/>
            <p:cNvSpPr/>
            <p:nvPr/>
          </p:nvSpPr>
          <p:spPr>
            <a:xfrm flipH="1" flipV="1">
              <a:off x="821376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平行四边形 14"/>
            <p:cNvSpPr/>
            <p:nvPr/>
          </p:nvSpPr>
          <p:spPr>
            <a:xfrm flipH="1" flipV="1">
              <a:off x="848808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6" name="组合 1"/>
          <p:cNvGrpSpPr/>
          <p:nvPr/>
        </p:nvGrpSpPr>
        <p:grpSpPr>
          <a:xfrm>
            <a:off x="6307920" y="1720080"/>
            <a:ext cx="5117400" cy="3102480"/>
            <a:chOff x="6307920" y="1720080"/>
            <a:chExt cx="5117400" cy="3102480"/>
          </a:xfrm>
        </p:grpSpPr>
        <p:cxnSp>
          <p:nvCxnSpPr>
            <p:cNvPr id="197" name="Straight Connector 7"/>
            <p:cNvCxnSpPr/>
            <p:nvPr/>
          </p:nvCxnSpPr>
          <p:spPr>
            <a:xfrm>
              <a:off x="6360120" y="3174840"/>
              <a:ext cx="4933800" cy="720"/>
            </a:xfrm>
            <a:prstGeom prst="straightConnector1">
              <a:avLst/>
            </a:prstGeom>
            <a:ln w="3175">
              <a:solidFill>
                <a:srgbClr val="BFBFBF"/>
              </a:solidFill>
              <a:prstDash val="dash"/>
              <a:round/>
            </a:ln>
          </p:spPr>
        </p:cxnSp>
        <p:sp>
          <p:nvSpPr>
            <p:cNvPr id="198" name="TextBox 18"/>
            <p:cNvSpPr/>
            <p:nvPr/>
          </p:nvSpPr>
          <p:spPr>
            <a:xfrm>
              <a:off x="6720120" y="3592080"/>
              <a:ext cx="18414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accent6"/>
                  </a:solidFill>
                  <a:latin typeface="Inter Black"/>
                  <a:ea typeface="Inter Black"/>
                </a:rPr>
                <a:t>the voc_size 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199" name="TextBox 19"/>
            <p:cNvSpPr/>
            <p:nvPr/>
          </p:nvSpPr>
          <p:spPr>
            <a:xfrm>
              <a:off x="6720120" y="3926880"/>
              <a:ext cx="1809720" cy="88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7160" anchor="t">
              <a:normAutofit fontScale="98500"/>
            </a:bodyPr>
            <a:lstStyle/>
            <a:p>
              <a:pPr>
                <a:lnSpc>
                  <a:spcPct val="130000"/>
                </a:lnSpc>
                <a:spcAft>
                  <a:spcPts val="1000"/>
                </a:spcAft>
              </a:pPr>
              <a:r>
                <a:rPr lang="en-US" sz="1200" b="0" strike="noStrike" spc="-1">
                  <a:solidFill>
                    <a:srgbClr val="D9D9D9"/>
                  </a:solidFill>
                  <a:latin typeface="Inter Black"/>
                  <a:ea typeface="Inter Black"/>
                </a:rPr>
                <a:t>we made the voc _size to use it in the  wordembedding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  <p:sp>
          <p:nvSpPr>
            <p:cNvPr id="200" name="TextBox 22"/>
            <p:cNvSpPr/>
            <p:nvPr/>
          </p:nvSpPr>
          <p:spPr>
            <a:xfrm>
              <a:off x="9583920" y="3588480"/>
              <a:ext cx="18414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accent1"/>
                  </a:solidFill>
                  <a:latin typeface="Inter Black"/>
                  <a:ea typeface="Inter Black"/>
                </a:rPr>
                <a:t>Topic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  <p:sp>
          <p:nvSpPr>
            <p:cNvPr id="201" name="TextBox 23"/>
            <p:cNvSpPr/>
            <p:nvPr/>
          </p:nvSpPr>
          <p:spPr>
            <a:xfrm>
              <a:off x="9583920" y="3922920"/>
              <a:ext cx="1837080" cy="89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7160" anchor="t">
              <a:normAutofit fontScale="95500"/>
            </a:bodyPr>
            <a:lstStyle/>
            <a:p>
              <a:pPr>
                <a:lnSpc>
                  <a:spcPct val="130000"/>
                </a:lnSpc>
                <a:spcAft>
                  <a:spcPts val="1000"/>
                </a:spcAft>
              </a:pPr>
              <a:r>
                <a:rPr lang="en-US" sz="1200" b="0" strike="noStrike" spc="-1">
                  <a:solidFill>
                    <a:srgbClr val="D9D9D9"/>
                  </a:solidFill>
                  <a:latin typeface="Inter Black"/>
                  <a:ea typeface="Inter Black"/>
                </a:rPr>
                <a:t> we make it to get the  special characters from the text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  <p:pic>
          <p:nvPicPr>
            <p:cNvPr id="202" name="图片 37" descr="343439383331313b343532303033383bb9bab5e7b9dcc0ed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307920" y="3581280"/>
              <a:ext cx="359280" cy="359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3" name="图片 38" descr="343439383331313b343532303033303bd2d1b9bad3a6d3c3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9226440" y="3617640"/>
              <a:ext cx="287640" cy="28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4" name="TextBox 16"/>
            <p:cNvSpPr/>
            <p:nvPr/>
          </p:nvSpPr>
          <p:spPr>
            <a:xfrm>
              <a:off x="6428160" y="1720080"/>
              <a:ext cx="48646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chemeClr val="accent1"/>
                  </a:solidFill>
                  <a:latin typeface="Inter Black"/>
                  <a:ea typeface="Inter Black"/>
                </a:rPr>
                <a:t>we make tokens </a:t>
              </a:r>
              <a:endParaRPr lang="en-US" sz="2000" b="0" strike="noStrike" spc="-1">
                <a:latin typeface="Arial" panose="020B0604020202020204"/>
              </a:endParaRPr>
            </a:p>
          </p:txBody>
        </p:sp>
        <p:sp>
          <p:nvSpPr>
            <p:cNvPr id="205" name="Rectangle 17"/>
            <p:cNvSpPr/>
            <p:nvPr/>
          </p:nvSpPr>
          <p:spPr>
            <a:xfrm>
              <a:off x="6428160" y="2128680"/>
              <a:ext cx="4864680" cy="57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7160" anchor="t">
              <a:normAutofit fontScale="95000"/>
            </a:bodyPr>
            <a:lstStyle/>
            <a:p>
              <a:pPr>
                <a:lnSpc>
                  <a:spcPct val="130000"/>
                </a:lnSpc>
                <a:spcAft>
                  <a:spcPts val="1000"/>
                </a:spcAft>
              </a:pPr>
              <a:r>
                <a:rPr lang="en-US" sz="1200" b="0" strike="noStrike" spc="-1">
                  <a:solidFill>
                    <a:srgbClr val="D9D9D9"/>
                  </a:solidFill>
                  <a:latin typeface="Inter Black"/>
                  <a:ea typeface="Inter Black"/>
                </a:rPr>
                <a:t>from the text since the tokenizer start the indexing from 1 </a:t>
              </a:r>
              <a:r>
                <a:rPr sz="1200"/>
                <a:t/>
              </a:r>
              <a:br>
                <a:rPr sz="1200"/>
              </a:br>
              <a:r>
                <a:rPr lang="en-US" sz="1200" b="0" strike="noStrike" spc="-1">
                  <a:solidFill>
                    <a:srgbClr val="D9D9D9"/>
                  </a:solidFill>
                  <a:latin typeface="Inter Black"/>
                  <a:ea typeface="Inter Black"/>
                </a:rPr>
                <a:t>we needed to add 1 to its size </a:t>
              </a:r>
              <a:endParaRPr lang="en-US" sz="1200" b="0" strike="noStrike" spc="-1">
                <a:latin typeface="Arial" panose="020B0604020202020204"/>
              </a:endParaRPr>
            </a:p>
          </p:txBody>
        </p:sp>
      </p:grpSp>
      <p:pic>
        <p:nvPicPr>
          <p:cNvPr id="206" name="图片 5" descr="VCG211226878736"/>
          <p:cNvPicPr/>
          <p:nvPr/>
        </p:nvPicPr>
        <p:blipFill>
          <a:blip r:embed="rId5"/>
          <a:srcRect l="32140"/>
          <a:stretch>
            <a:fillRect/>
          </a:stretch>
        </p:blipFill>
        <p:spPr>
          <a:xfrm flipH="1">
            <a:off x="703080" y="1558440"/>
            <a:ext cx="5352840" cy="4435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图片 14" descr="VCG2112800586751"/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flipH="1">
            <a:off x="5040" y="0"/>
            <a:ext cx="12182400" cy="6857280"/>
          </a:xfrm>
          <a:prstGeom prst="rect">
            <a:avLst/>
          </a:prstGeom>
          <a:ln w="0">
            <a:noFill/>
          </a:ln>
        </p:spPr>
      </p:pic>
      <p:sp>
        <p:nvSpPr>
          <p:cNvPr id="208" name="半闭框 54"/>
          <p:cNvSpPr/>
          <p:nvPr/>
        </p:nvSpPr>
        <p:spPr>
          <a:xfrm rot="10800000" flipH="1" flipV="1">
            <a:off x="411480" y="281160"/>
            <a:ext cx="335520" cy="335520"/>
          </a:xfrm>
          <a:prstGeom prst="halfFrame">
            <a:avLst>
              <a:gd name="adj1" fmla="val 11939"/>
              <a:gd name="adj2" fmla="val 13392"/>
            </a:avLst>
          </a:prstGeom>
          <a:gradFill rotWithShape="0">
            <a:gsLst>
              <a:gs pos="30000">
                <a:srgbClr val="4DDBF8"/>
              </a:gs>
              <a:gs pos="100000">
                <a:srgbClr val="4675FC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半闭框 38"/>
          <p:cNvSpPr/>
          <p:nvPr/>
        </p:nvSpPr>
        <p:spPr>
          <a:xfrm flipH="1" flipV="1">
            <a:off x="11537280" y="6271200"/>
            <a:ext cx="335520" cy="335520"/>
          </a:xfrm>
          <a:prstGeom prst="halfFrame">
            <a:avLst>
              <a:gd name="adj1" fmla="val 11939"/>
              <a:gd name="adj2" fmla="val 13392"/>
            </a:avLst>
          </a:prstGeom>
          <a:gradFill rotWithShape="0">
            <a:gsLst>
              <a:gs pos="30000">
                <a:srgbClr val="4DDBF8"/>
              </a:gs>
              <a:gs pos="100000">
                <a:srgbClr val="4675FC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0" name="组合 26"/>
          <p:cNvGrpSpPr/>
          <p:nvPr/>
        </p:nvGrpSpPr>
        <p:grpSpPr>
          <a:xfrm>
            <a:off x="380880" y="2009520"/>
            <a:ext cx="11431440" cy="2838960"/>
            <a:chOff x="380880" y="2009520"/>
            <a:chExt cx="11431440" cy="2838960"/>
          </a:xfrm>
        </p:grpSpPr>
        <p:grpSp>
          <p:nvGrpSpPr>
            <p:cNvPr id="211" name="组合 24"/>
            <p:cNvGrpSpPr/>
            <p:nvPr/>
          </p:nvGrpSpPr>
          <p:grpSpPr>
            <a:xfrm>
              <a:off x="380880" y="2155680"/>
              <a:ext cx="2400480" cy="2546640"/>
              <a:chOff x="380880" y="2155680"/>
              <a:chExt cx="2400480" cy="2546640"/>
            </a:xfrm>
          </p:grpSpPr>
          <p:cxnSp>
            <p:nvCxnSpPr>
              <p:cNvPr id="212" name="直接连接符 15"/>
              <p:cNvCxnSpPr/>
              <p:nvPr/>
            </p:nvCxnSpPr>
            <p:spPr>
              <a:xfrm flipH="1">
                <a:off x="102024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675FC"/>
                </a:solidFill>
              </a:ln>
            </p:spPr>
          </p:cxnSp>
          <p:cxnSp>
            <p:nvCxnSpPr>
              <p:cNvPr id="213" name="直接连接符 16"/>
              <p:cNvCxnSpPr/>
              <p:nvPr/>
            </p:nvCxnSpPr>
            <p:spPr>
              <a:xfrm flipH="1">
                <a:off x="38088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675FC"/>
                </a:solidFill>
              </a:ln>
            </p:spPr>
          </p:cxnSp>
        </p:grpSp>
        <p:grpSp>
          <p:nvGrpSpPr>
            <p:cNvPr id="214" name="组合 23"/>
            <p:cNvGrpSpPr/>
            <p:nvPr/>
          </p:nvGrpSpPr>
          <p:grpSpPr>
            <a:xfrm>
              <a:off x="9411840" y="2155680"/>
              <a:ext cx="2400480" cy="2546640"/>
              <a:chOff x="9411840" y="2155680"/>
              <a:chExt cx="2400480" cy="2546640"/>
            </a:xfrm>
          </p:grpSpPr>
          <p:cxnSp>
            <p:nvCxnSpPr>
              <p:cNvPr id="215" name="直接连接符 20"/>
              <p:cNvCxnSpPr/>
              <p:nvPr/>
            </p:nvCxnSpPr>
            <p:spPr>
              <a:xfrm flipH="1">
                <a:off x="1005120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DDBF8"/>
                </a:solidFill>
              </a:ln>
            </p:spPr>
          </p:cxnSp>
          <p:cxnSp>
            <p:nvCxnSpPr>
              <p:cNvPr id="216" name="直接连接符 21"/>
              <p:cNvCxnSpPr/>
              <p:nvPr/>
            </p:nvCxnSpPr>
            <p:spPr>
              <a:xfrm flipH="1">
                <a:off x="941184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DDBF8"/>
                </a:solidFill>
              </a:ln>
            </p:spPr>
          </p:cxnSp>
        </p:grpSp>
        <p:grpSp>
          <p:nvGrpSpPr>
            <p:cNvPr id="217" name="组合 25"/>
            <p:cNvGrpSpPr/>
            <p:nvPr/>
          </p:nvGrpSpPr>
          <p:grpSpPr>
            <a:xfrm>
              <a:off x="1483560" y="2009520"/>
              <a:ext cx="9129240" cy="2838960"/>
              <a:chOff x="1483560" y="2009520"/>
              <a:chExt cx="9129240" cy="2838960"/>
            </a:xfrm>
          </p:grpSpPr>
          <p:grpSp>
            <p:nvGrpSpPr>
              <p:cNvPr id="218" name="组合 3"/>
              <p:cNvGrpSpPr/>
              <p:nvPr/>
            </p:nvGrpSpPr>
            <p:grpSpPr>
              <a:xfrm>
                <a:off x="1483560" y="2009520"/>
                <a:ext cx="9129240" cy="2838960"/>
                <a:chOff x="1483560" y="2009520"/>
                <a:chExt cx="9129240" cy="2838960"/>
              </a:xfrm>
            </p:grpSpPr>
            <p:sp>
              <p:nvSpPr>
                <p:cNvPr id="219" name="平行四边形 63"/>
                <p:cNvSpPr/>
                <p:nvPr/>
              </p:nvSpPr>
              <p:spPr>
                <a:xfrm rot="10800000">
                  <a:off x="2165040" y="2009160"/>
                  <a:ext cx="8447760" cy="2499840"/>
                </a:xfrm>
                <a:prstGeom prst="parallelogram">
                  <a:avLst>
                    <a:gd name="adj" fmla="val 68862"/>
                  </a:avLst>
                </a:prstGeom>
                <a:solidFill>
                  <a:schemeClr val="accent3">
                    <a:alpha val="15000"/>
                  </a:schemeClr>
                </a:solidFill>
                <a:ln w="38100">
                  <a:solidFill>
                    <a:srgbClr val="4DDB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0" name="平行四边形 62"/>
                <p:cNvSpPr/>
                <p:nvPr/>
              </p:nvSpPr>
              <p:spPr>
                <a:xfrm rot="10800000">
                  <a:off x="1483560" y="2348280"/>
                  <a:ext cx="8447040" cy="2499840"/>
                </a:xfrm>
                <a:prstGeom prst="parallelogram">
                  <a:avLst>
                    <a:gd name="adj" fmla="val 68862"/>
                  </a:avLst>
                </a:prstGeom>
                <a:noFill/>
                <a:ln w="41275">
                  <a:solidFill>
                    <a:srgbClr val="4675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21" name="文本框 64"/>
              <p:cNvSpPr/>
              <p:nvPr/>
            </p:nvSpPr>
            <p:spPr>
              <a:xfrm flipH="1">
                <a:off x="4991760" y="2804040"/>
                <a:ext cx="3916440" cy="638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3600" b="0" i="1" strike="noStrike" cap="all" spc="-1">
                    <a:solidFill>
                      <a:srgbClr val="FFFFFF"/>
                    </a:solidFill>
                    <a:latin typeface="Inter Black"/>
                    <a:ea typeface="Inter Black"/>
                  </a:rPr>
                  <a:t>sequence</a:t>
                </a:r>
                <a:endParaRPr lang="en-US" sz="3600" b="0" strike="noStrike" spc="-1">
                  <a:latin typeface="Arial" panose="020B0604020202020204"/>
                </a:endParaRPr>
              </a:p>
            </p:txBody>
          </p:sp>
          <p:sp>
            <p:nvSpPr>
              <p:cNvPr id="222" name="文本框 7"/>
              <p:cNvSpPr/>
              <p:nvPr/>
            </p:nvSpPr>
            <p:spPr>
              <a:xfrm flipH="1">
                <a:off x="3342600" y="2463120"/>
                <a:ext cx="2493000" cy="1842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1500" b="0" i="1" strike="noStrike" spc="-1">
                    <a:solidFill>
                      <a:srgbClr val="FFFFFF"/>
                    </a:solidFill>
                    <a:latin typeface="Inter Black"/>
                    <a:ea typeface="Inter Black"/>
                  </a:rPr>
                  <a:t>03</a:t>
                </a:r>
                <a:endParaRPr lang="en-US" sz="11500" b="0" strike="noStrike" spc="-1">
                  <a:latin typeface="Arial" panose="020B0604020202020204"/>
                </a:endParaRPr>
              </a:p>
            </p:txBody>
          </p:sp>
          <p:sp>
            <p:nvSpPr>
              <p:cNvPr id="223" name="文本框 22"/>
              <p:cNvSpPr/>
              <p:nvPr/>
            </p:nvSpPr>
            <p:spPr>
              <a:xfrm>
                <a:off x="5443920" y="3738960"/>
                <a:ext cx="2842920" cy="211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800" b="0" i="1" strike="noStrike" cap="all" spc="-1">
                    <a:solidFill>
                      <a:srgbClr val="FFFFFF">
                        <a:alpha val="50000"/>
                      </a:srgbClr>
                    </a:solidFill>
                    <a:latin typeface="Inter Black"/>
                    <a:ea typeface="Inter Black"/>
                  </a:rPr>
                  <a:t>Add a short description</a:t>
                </a:r>
                <a:endParaRPr lang="en-US" sz="800" b="0" strike="noStrike" spc="-1">
                  <a:latin typeface="Arial" panose="020B0604020202020204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图片 16" descr="VCG2112800586751"/>
          <p:cNvPicPr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82400" cy="6857280"/>
          </a:xfrm>
          <a:prstGeom prst="rect">
            <a:avLst/>
          </a:prstGeom>
          <a:ln w="0">
            <a:noFill/>
          </a:ln>
        </p:spPr>
      </p:pic>
      <p:sp>
        <p:nvSpPr>
          <p:cNvPr id="225" name="平行四边形 8"/>
          <p:cNvSpPr/>
          <p:nvPr/>
        </p:nvSpPr>
        <p:spPr>
          <a:xfrm rot="10800000" flipH="1">
            <a:off x="438840" y="4094280"/>
            <a:ext cx="4704120" cy="1581840"/>
          </a:xfrm>
          <a:prstGeom prst="parallelogram">
            <a:avLst>
              <a:gd name="adj" fmla="val 68862"/>
            </a:avLst>
          </a:prstGeom>
          <a:solidFill>
            <a:schemeClr val="accent3">
              <a:alpha val="10000"/>
            </a:schemeClr>
          </a:solidFill>
          <a:ln w="3810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平行四边形 15"/>
          <p:cNvSpPr/>
          <p:nvPr/>
        </p:nvSpPr>
        <p:spPr>
          <a:xfrm rot="10800000">
            <a:off x="6966360" y="4115880"/>
            <a:ext cx="4771440" cy="1581840"/>
          </a:xfrm>
          <a:prstGeom prst="parallelogram">
            <a:avLst>
              <a:gd name="adj" fmla="val 68862"/>
            </a:avLst>
          </a:prstGeom>
          <a:solidFill>
            <a:schemeClr val="accent3">
              <a:alpha val="10000"/>
            </a:schemeClr>
          </a:solidFill>
          <a:ln w="3810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平行四边形 1"/>
          <p:cNvSpPr/>
          <p:nvPr/>
        </p:nvSpPr>
        <p:spPr>
          <a:xfrm rot="10800000">
            <a:off x="561240" y="1636200"/>
            <a:ext cx="4469760" cy="1581840"/>
          </a:xfrm>
          <a:prstGeom prst="parallelogram">
            <a:avLst>
              <a:gd name="adj" fmla="val 68862"/>
            </a:avLst>
          </a:prstGeom>
          <a:solidFill>
            <a:schemeClr val="accent3">
              <a:alpha val="10000"/>
            </a:schemeClr>
          </a:solidFill>
          <a:ln w="3810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平行四边形 6"/>
          <p:cNvSpPr/>
          <p:nvPr/>
        </p:nvSpPr>
        <p:spPr>
          <a:xfrm rot="10800000" flipH="1">
            <a:off x="7110720" y="1636920"/>
            <a:ext cx="4469760" cy="1581840"/>
          </a:xfrm>
          <a:prstGeom prst="parallelogram">
            <a:avLst>
              <a:gd name="adj" fmla="val 68862"/>
            </a:avLst>
          </a:prstGeom>
          <a:solidFill>
            <a:schemeClr val="accent3">
              <a:alpha val="10000"/>
            </a:schemeClr>
          </a:solidFill>
          <a:ln w="3810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任意多边形: 形状 138"/>
          <p:cNvSpPr/>
          <p:nvPr/>
        </p:nvSpPr>
        <p:spPr>
          <a:xfrm rot="10800000">
            <a:off x="308520" y="793080"/>
            <a:ext cx="11575800" cy="5764320"/>
          </a:xfrm>
          <a:custGeom>
            <a:avLst/>
            <a:gdLst>
              <a:gd name="textAreaLeft" fmla="*/ 0 w 11575800"/>
              <a:gd name="textAreaRight" fmla="*/ 11576520 w 11575800"/>
              <a:gd name="textAreaTop" fmla="*/ 0 h 5764320"/>
              <a:gd name="textAreaBottom" fmla="*/ 5765040 h 5764320"/>
            </a:gdLst>
            <a:ahLst/>
            <a:cxnLst/>
            <a:rect l="textAreaLeft" t="textAreaTop" r="textAreaRight" b="textAreaBottom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solidFill>
              <a:srgbClr val="4DD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文本框 10"/>
          <p:cNvSpPr/>
          <p:nvPr/>
        </p:nvSpPr>
        <p:spPr>
          <a:xfrm>
            <a:off x="3712320" y="305280"/>
            <a:ext cx="47674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Inter Black"/>
                <a:ea typeface="Inter Black"/>
              </a:rPr>
              <a:t>sequence</a:t>
            </a:r>
            <a:endParaRPr lang="en-US" sz="2400" b="0" strike="noStrike" spc="-1">
              <a:latin typeface="Arial" panose="020B0604020202020204"/>
            </a:endParaRPr>
          </a:p>
        </p:txBody>
      </p:sp>
      <p:grpSp>
        <p:nvGrpSpPr>
          <p:cNvPr id="231" name="组合 2"/>
          <p:cNvGrpSpPr/>
          <p:nvPr/>
        </p:nvGrpSpPr>
        <p:grpSpPr>
          <a:xfrm>
            <a:off x="3374280" y="464760"/>
            <a:ext cx="878400" cy="196920"/>
            <a:chOff x="3374280" y="464760"/>
            <a:chExt cx="878400" cy="196920"/>
          </a:xfrm>
        </p:grpSpPr>
        <p:sp>
          <p:nvSpPr>
            <p:cNvPr id="232" name="平行四边形 67"/>
            <p:cNvSpPr/>
            <p:nvPr/>
          </p:nvSpPr>
          <p:spPr>
            <a:xfrm flipV="1">
              <a:off x="392364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平行四边形 69"/>
            <p:cNvSpPr/>
            <p:nvPr/>
          </p:nvSpPr>
          <p:spPr>
            <a:xfrm flipV="1">
              <a:off x="364824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平行四边形 71"/>
            <p:cNvSpPr/>
            <p:nvPr/>
          </p:nvSpPr>
          <p:spPr>
            <a:xfrm flipV="1">
              <a:off x="337428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平行四边形 89"/>
            <p:cNvSpPr/>
            <p:nvPr/>
          </p:nvSpPr>
          <p:spPr>
            <a:xfrm flipV="1">
              <a:off x="393768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平行四边形 91"/>
            <p:cNvSpPr/>
            <p:nvPr/>
          </p:nvSpPr>
          <p:spPr>
            <a:xfrm flipV="1">
              <a:off x="366264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平行四边形 93"/>
            <p:cNvSpPr/>
            <p:nvPr/>
          </p:nvSpPr>
          <p:spPr>
            <a:xfrm flipV="1">
              <a:off x="338832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8" name="组合 3"/>
          <p:cNvGrpSpPr/>
          <p:nvPr/>
        </p:nvGrpSpPr>
        <p:grpSpPr>
          <a:xfrm>
            <a:off x="7939080" y="464760"/>
            <a:ext cx="878040" cy="196920"/>
            <a:chOff x="7939080" y="464760"/>
            <a:chExt cx="878040" cy="196920"/>
          </a:xfrm>
        </p:grpSpPr>
        <p:sp>
          <p:nvSpPr>
            <p:cNvPr id="239" name="平行四边形 7"/>
            <p:cNvSpPr/>
            <p:nvPr/>
          </p:nvSpPr>
          <p:spPr>
            <a:xfrm flipH="1" flipV="1">
              <a:off x="79527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平行四边形 9"/>
            <p:cNvSpPr/>
            <p:nvPr/>
          </p:nvSpPr>
          <p:spPr>
            <a:xfrm flipH="1" flipV="1">
              <a:off x="82281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平行四边形 11"/>
            <p:cNvSpPr/>
            <p:nvPr/>
          </p:nvSpPr>
          <p:spPr>
            <a:xfrm flipH="1" flipV="1">
              <a:off x="8501760" y="48384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平行四边形 12"/>
            <p:cNvSpPr/>
            <p:nvPr/>
          </p:nvSpPr>
          <p:spPr>
            <a:xfrm flipH="1" flipV="1">
              <a:off x="793872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平行四边形 13"/>
            <p:cNvSpPr/>
            <p:nvPr/>
          </p:nvSpPr>
          <p:spPr>
            <a:xfrm flipH="1" flipV="1">
              <a:off x="821376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平行四边形 14"/>
            <p:cNvSpPr/>
            <p:nvPr/>
          </p:nvSpPr>
          <p:spPr>
            <a:xfrm flipH="1" flipV="1">
              <a:off x="8488080" y="464760"/>
              <a:ext cx="315000" cy="177840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5" name="椭圆 36"/>
          <p:cNvSpPr/>
          <p:nvPr/>
        </p:nvSpPr>
        <p:spPr>
          <a:xfrm rot="1020000">
            <a:off x="4249080" y="1749240"/>
            <a:ext cx="3621240" cy="3621240"/>
          </a:xfrm>
          <a:prstGeom prst="ellipse">
            <a:avLst/>
          </a:prstGeom>
          <a:noFill/>
          <a:ln w="95250">
            <a:solidFill>
              <a:srgbClr val="4675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椭圆 37"/>
          <p:cNvSpPr/>
          <p:nvPr/>
        </p:nvSpPr>
        <p:spPr>
          <a:xfrm rot="10800000">
            <a:off x="4471920" y="1974600"/>
            <a:ext cx="3174120" cy="3174120"/>
          </a:xfrm>
          <a:prstGeom prst="ellipse">
            <a:avLst/>
          </a:prstGeom>
          <a:noFill/>
          <a:ln w="76200">
            <a:solidFill>
              <a:srgbClr val="4675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椭圆 34"/>
          <p:cNvSpPr/>
          <p:nvPr/>
        </p:nvSpPr>
        <p:spPr>
          <a:xfrm>
            <a:off x="5019840" y="2507040"/>
            <a:ext cx="2077560" cy="2010960"/>
          </a:xfrm>
          <a:prstGeom prst="ellipse">
            <a:avLst/>
          </a:prstGeom>
          <a:gradFill rotWithShape="0">
            <a:gsLst>
              <a:gs pos="15000">
                <a:srgbClr val="4675FC"/>
              </a:gs>
              <a:gs pos="100000">
                <a:srgbClr val="98CAFD"/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Inter Black"/>
                <a:ea typeface="Inter Black"/>
              </a:rPr>
              <a:t>sequenceing</a:t>
            </a:r>
            <a:endParaRPr lang="en-US" sz="1600" b="0" strike="noStrike" spc="-1">
              <a:latin typeface="Arial" panose="020B0604020202020204"/>
            </a:endParaRPr>
          </a:p>
        </p:txBody>
      </p:sp>
      <p:grpSp>
        <p:nvGrpSpPr>
          <p:cNvPr id="248" name="组合 35"/>
          <p:cNvGrpSpPr/>
          <p:nvPr/>
        </p:nvGrpSpPr>
        <p:grpSpPr>
          <a:xfrm>
            <a:off x="4624920" y="2202120"/>
            <a:ext cx="2804760" cy="2715840"/>
            <a:chOff x="4624920" y="2202120"/>
            <a:chExt cx="2804760" cy="2715840"/>
          </a:xfrm>
        </p:grpSpPr>
        <p:sp>
          <p:nvSpPr>
            <p:cNvPr id="249" name="2"/>
            <p:cNvSpPr/>
            <p:nvPr/>
          </p:nvSpPr>
          <p:spPr>
            <a:xfrm flipH="1" flipV="1">
              <a:off x="4680720" y="2202120"/>
              <a:ext cx="2748600" cy="2715840"/>
            </a:xfrm>
            <a:prstGeom prst="blockArc">
              <a:avLst>
                <a:gd name="adj1" fmla="val 34484"/>
                <a:gd name="adj2" fmla="val 10794548"/>
                <a:gd name="adj3" fmla="val 922"/>
              </a:avLst>
            </a:prstGeom>
            <a:gradFill rotWithShape="0">
              <a:gsLst>
                <a:gs pos="0">
                  <a:srgbClr val="F6F8FF">
                    <a:alpha val="0"/>
                  </a:srgbClr>
                </a:gs>
                <a:gs pos="100000">
                  <a:srgbClr val="BBDBFD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1"/>
            <p:cNvSpPr/>
            <p:nvPr/>
          </p:nvSpPr>
          <p:spPr>
            <a:xfrm flipH="1" flipV="1">
              <a:off x="4624560" y="3499200"/>
              <a:ext cx="142920" cy="12132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1" name="组合 46"/>
          <p:cNvGrpSpPr/>
          <p:nvPr/>
        </p:nvGrpSpPr>
        <p:grpSpPr>
          <a:xfrm>
            <a:off x="4689360" y="2202840"/>
            <a:ext cx="2804400" cy="2715840"/>
            <a:chOff x="4689360" y="2202840"/>
            <a:chExt cx="2804400" cy="2715840"/>
          </a:xfrm>
        </p:grpSpPr>
        <p:sp>
          <p:nvSpPr>
            <p:cNvPr id="252" name="2"/>
            <p:cNvSpPr/>
            <p:nvPr/>
          </p:nvSpPr>
          <p:spPr>
            <a:xfrm rot="10800000" flipH="1" flipV="1">
              <a:off x="4689000" y="2202840"/>
              <a:ext cx="2748600" cy="2715840"/>
            </a:xfrm>
            <a:prstGeom prst="blockArc">
              <a:avLst>
                <a:gd name="adj1" fmla="val 34484"/>
                <a:gd name="adj2" fmla="val 10794548"/>
                <a:gd name="adj3" fmla="val 922"/>
              </a:avLst>
            </a:prstGeom>
            <a:gradFill rotWithShape="0">
              <a:gsLst>
                <a:gs pos="0">
                  <a:srgbClr val="BBDBFD"/>
                </a:gs>
                <a:gs pos="100000">
                  <a:srgbClr val="F6F8FF">
                    <a:alpha val="0"/>
                  </a:srgbClr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1"/>
            <p:cNvSpPr/>
            <p:nvPr/>
          </p:nvSpPr>
          <p:spPr>
            <a:xfrm rot="10800000" flipH="1" flipV="1">
              <a:off x="7350480" y="3500280"/>
              <a:ext cx="142920" cy="121320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BBDBFD"/>
                </a:gs>
                <a:gs pos="100000">
                  <a:srgbClr val="F6F8FF">
                    <a:alpha val="0"/>
                  </a:srgbClr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4" name="组合 63"/>
          <p:cNvGrpSpPr/>
          <p:nvPr/>
        </p:nvGrpSpPr>
        <p:grpSpPr>
          <a:xfrm>
            <a:off x="2190600" y="1855440"/>
            <a:ext cx="2069280" cy="181080"/>
            <a:chOff x="2190600" y="1855440"/>
            <a:chExt cx="2069280" cy="181080"/>
          </a:xfrm>
        </p:grpSpPr>
        <p:cxnSp>
          <p:nvCxnSpPr>
            <p:cNvPr id="255" name="直接连接符 64"/>
            <p:cNvCxnSpPr/>
            <p:nvPr/>
          </p:nvCxnSpPr>
          <p:spPr>
            <a:xfrm flipH="1" flipV="1">
              <a:off x="4078440" y="1855440"/>
              <a:ext cx="181800" cy="181440"/>
            </a:xfrm>
            <a:prstGeom prst="straightConnector1">
              <a:avLst/>
            </a:prstGeom>
            <a:ln w="0">
              <a:solidFill>
                <a:srgbClr val="90ACFD"/>
              </a:solidFill>
            </a:ln>
          </p:spPr>
        </p:cxnSp>
        <p:cxnSp>
          <p:nvCxnSpPr>
            <p:cNvPr id="256" name="直接连接符 65"/>
            <p:cNvCxnSpPr/>
            <p:nvPr/>
          </p:nvCxnSpPr>
          <p:spPr>
            <a:xfrm flipH="1">
              <a:off x="2190600" y="1856160"/>
              <a:ext cx="1890000" cy="720"/>
            </a:xfrm>
            <a:prstGeom prst="straightConnector1">
              <a:avLst/>
            </a:prstGeom>
            <a:ln w="0">
              <a:solidFill>
                <a:srgbClr val="90ACFD"/>
              </a:solidFill>
            </a:ln>
          </p:spPr>
        </p:cxnSp>
      </p:grpSp>
      <p:grpSp>
        <p:nvGrpSpPr>
          <p:cNvPr id="257" name="组合 68"/>
          <p:cNvGrpSpPr/>
          <p:nvPr/>
        </p:nvGrpSpPr>
        <p:grpSpPr>
          <a:xfrm>
            <a:off x="2082600" y="4520520"/>
            <a:ext cx="2069280" cy="181080"/>
            <a:chOff x="2082600" y="4520520"/>
            <a:chExt cx="2069280" cy="181080"/>
          </a:xfrm>
        </p:grpSpPr>
        <p:cxnSp>
          <p:nvCxnSpPr>
            <p:cNvPr id="258" name="直接连接符 51"/>
            <p:cNvCxnSpPr/>
            <p:nvPr/>
          </p:nvCxnSpPr>
          <p:spPr>
            <a:xfrm flipH="1">
              <a:off x="3970440" y="4520520"/>
              <a:ext cx="181800" cy="181440"/>
            </a:xfrm>
            <a:prstGeom prst="straightConnector1">
              <a:avLst/>
            </a:prstGeom>
            <a:ln w="0">
              <a:solidFill>
                <a:srgbClr val="90ACFD"/>
              </a:solidFill>
            </a:ln>
          </p:spPr>
        </p:cxnSp>
        <p:cxnSp>
          <p:nvCxnSpPr>
            <p:cNvPr id="259" name="直接连接符 70"/>
            <p:cNvCxnSpPr/>
            <p:nvPr/>
          </p:nvCxnSpPr>
          <p:spPr>
            <a:xfrm flipH="1">
              <a:off x="2082600" y="4701240"/>
              <a:ext cx="1890360" cy="720"/>
            </a:xfrm>
            <a:prstGeom prst="straightConnector1">
              <a:avLst/>
            </a:prstGeom>
            <a:ln w="0">
              <a:solidFill>
                <a:srgbClr val="90ACFD"/>
              </a:solidFill>
            </a:ln>
          </p:spPr>
        </p:cxnSp>
      </p:grpSp>
      <p:sp>
        <p:nvSpPr>
          <p:cNvPr id="260" name="Rectangle 46"/>
          <p:cNvSpPr/>
          <p:nvPr/>
        </p:nvSpPr>
        <p:spPr>
          <a:xfrm>
            <a:off x="1542960" y="4149000"/>
            <a:ext cx="3386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296">
                <a:solidFill>
                  <a:schemeClr val="accent1">
                    <a:lumMod val="60000"/>
                    <a:lumOff val="40000"/>
                  </a:schemeClr>
                </a:solidFill>
                <a:latin typeface="Inter Black"/>
                <a:ea typeface="Inter Black"/>
              </a:rPr>
              <a:t>seq_len</a:t>
            </a:r>
            <a:endParaRPr lang="en-US" sz="2000" b="0" strike="noStrike" spc="-1">
              <a:latin typeface="Arial" panose="020B0604020202020204"/>
            </a:endParaRPr>
          </a:p>
        </p:txBody>
      </p:sp>
      <p:grpSp>
        <p:nvGrpSpPr>
          <p:cNvPr id="261" name="组合 73"/>
          <p:cNvGrpSpPr/>
          <p:nvPr/>
        </p:nvGrpSpPr>
        <p:grpSpPr>
          <a:xfrm>
            <a:off x="7645680" y="1855800"/>
            <a:ext cx="2069280" cy="181440"/>
            <a:chOff x="7645680" y="1855800"/>
            <a:chExt cx="2069280" cy="181440"/>
          </a:xfrm>
        </p:grpSpPr>
        <p:cxnSp>
          <p:nvCxnSpPr>
            <p:cNvPr id="262" name="直接连接符 74"/>
            <p:cNvCxnSpPr/>
            <p:nvPr/>
          </p:nvCxnSpPr>
          <p:spPr>
            <a:xfrm flipV="1">
              <a:off x="7645680" y="1855800"/>
              <a:ext cx="181800" cy="181800"/>
            </a:xfrm>
            <a:prstGeom prst="straightConnector1">
              <a:avLst/>
            </a:prstGeom>
            <a:ln w="0">
              <a:solidFill>
                <a:srgbClr val="90ACFD"/>
              </a:solidFill>
            </a:ln>
          </p:spPr>
        </p:cxnSp>
        <p:cxnSp>
          <p:nvCxnSpPr>
            <p:cNvPr id="263" name="直接连接符 75"/>
            <p:cNvCxnSpPr/>
            <p:nvPr/>
          </p:nvCxnSpPr>
          <p:spPr>
            <a:xfrm>
              <a:off x="7825320" y="1856880"/>
              <a:ext cx="1890000" cy="720"/>
            </a:xfrm>
            <a:prstGeom prst="straightConnector1">
              <a:avLst/>
            </a:prstGeom>
            <a:ln w="0">
              <a:solidFill>
                <a:srgbClr val="90ACFD"/>
              </a:solidFill>
            </a:ln>
          </p:spPr>
        </p:cxnSp>
      </p:grpSp>
      <p:grpSp>
        <p:nvGrpSpPr>
          <p:cNvPr id="264" name="组合 78"/>
          <p:cNvGrpSpPr/>
          <p:nvPr/>
        </p:nvGrpSpPr>
        <p:grpSpPr>
          <a:xfrm>
            <a:off x="7960320" y="4520520"/>
            <a:ext cx="2068920" cy="181080"/>
            <a:chOff x="7960320" y="4520520"/>
            <a:chExt cx="2068920" cy="181080"/>
          </a:xfrm>
        </p:grpSpPr>
        <p:cxnSp>
          <p:nvCxnSpPr>
            <p:cNvPr id="265" name="直接连接符 79"/>
            <p:cNvCxnSpPr/>
            <p:nvPr/>
          </p:nvCxnSpPr>
          <p:spPr>
            <a:xfrm>
              <a:off x="7960320" y="4520520"/>
              <a:ext cx="181440" cy="181440"/>
            </a:xfrm>
            <a:prstGeom prst="straightConnector1">
              <a:avLst/>
            </a:prstGeom>
            <a:ln w="0">
              <a:solidFill>
                <a:srgbClr val="90ACFD"/>
              </a:solidFill>
            </a:ln>
          </p:spPr>
        </p:cxnSp>
        <p:cxnSp>
          <p:nvCxnSpPr>
            <p:cNvPr id="266" name="直接连接符 80"/>
            <p:cNvCxnSpPr/>
            <p:nvPr/>
          </p:nvCxnSpPr>
          <p:spPr>
            <a:xfrm>
              <a:off x="8139600" y="4701240"/>
              <a:ext cx="1890000" cy="720"/>
            </a:xfrm>
            <a:prstGeom prst="straightConnector1">
              <a:avLst/>
            </a:prstGeom>
            <a:ln w="0">
              <a:solidFill>
                <a:srgbClr val="90ACFD"/>
              </a:solidFill>
            </a:ln>
          </p:spPr>
        </p:cxnSp>
      </p:grpSp>
      <p:sp>
        <p:nvSpPr>
          <p:cNvPr id="267" name="Rectangle 46"/>
          <p:cNvSpPr/>
          <p:nvPr/>
        </p:nvSpPr>
        <p:spPr>
          <a:xfrm>
            <a:off x="8065800" y="4149000"/>
            <a:ext cx="27939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296">
                <a:solidFill>
                  <a:schemeClr val="accent1">
                    <a:lumMod val="60000"/>
                    <a:lumOff val="40000"/>
                  </a:schemeClr>
                </a:solidFill>
                <a:latin typeface="Inter Black"/>
                <a:ea typeface="Inter Black"/>
              </a:rPr>
              <a:t>the model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68" name="矩形 47"/>
          <p:cNvSpPr/>
          <p:nvPr/>
        </p:nvSpPr>
        <p:spPr>
          <a:xfrm>
            <a:off x="1082160" y="1973520"/>
            <a:ext cx="2969280" cy="104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algn="r">
              <a:lnSpc>
                <a:spcPct val="158000"/>
              </a:lnSpc>
            </a:pPr>
            <a:r>
              <a:rPr lang="en-US" sz="1400" b="0" strike="noStrike" spc="-1">
                <a:solidFill>
                  <a:srgbClr val="D9D9D9"/>
                </a:solidFill>
                <a:latin typeface="Inter Black"/>
                <a:ea typeface="Inter Black"/>
              </a:rPr>
              <a:t>her we make the indexing for the tokenz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269" name="矩形 47"/>
          <p:cNvSpPr/>
          <p:nvPr/>
        </p:nvSpPr>
        <p:spPr>
          <a:xfrm>
            <a:off x="1082160" y="4705920"/>
            <a:ext cx="2887920" cy="107856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 algn="r">
              <a:lnSpc>
                <a:spcPct val="158000"/>
              </a:lnSpc>
            </a:pPr>
            <a:r>
              <a:rPr lang="en-US" sz="1400" b="0" strike="noStrike" spc="-1">
                <a:solidFill>
                  <a:srgbClr val="D9D9D9"/>
                </a:solidFill>
                <a:latin typeface="Inter Black"/>
                <a:ea typeface="Inter Black"/>
              </a:rPr>
              <a:t>it is the minnimum size of the</a:t>
            </a:r>
            <a:r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D9D9D9"/>
                </a:solidFill>
                <a:latin typeface="Inter Black"/>
                <a:ea typeface="Inter Black"/>
              </a:rPr>
              <a:t>sentince used to in the mode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270" name="矩形 47"/>
          <p:cNvSpPr/>
          <p:nvPr/>
        </p:nvSpPr>
        <p:spPr>
          <a:xfrm>
            <a:off x="8206920" y="4696920"/>
            <a:ext cx="2887920" cy="107784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>
              <a:lnSpc>
                <a:spcPct val="158000"/>
              </a:lnSpc>
            </a:pPr>
            <a:r>
              <a:rPr lang="en-US" sz="1400" b="0" strike="noStrike" spc="-1">
                <a:solidFill>
                  <a:srgbClr val="D9D9D9"/>
                </a:solidFill>
                <a:latin typeface="Inter Black"/>
                <a:ea typeface="Inter Black"/>
              </a:rPr>
              <a:t>if the seq_len is 4 the model needs 4 words to predict the 5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271" name="矩形 47"/>
          <p:cNvSpPr/>
          <p:nvPr/>
        </p:nvSpPr>
        <p:spPr>
          <a:xfrm>
            <a:off x="8065800" y="1974240"/>
            <a:ext cx="3029040" cy="103104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>
              <a:lnSpc>
                <a:spcPct val="158000"/>
              </a:lnSpc>
            </a:pPr>
            <a:r>
              <a:rPr lang="en-US" sz="1400" b="0" strike="noStrike" spc="-1">
                <a:solidFill>
                  <a:srgbClr val="D9D9D9"/>
                </a:solidFill>
                <a:latin typeface="Inter Black"/>
                <a:ea typeface="Inter Black"/>
              </a:rPr>
              <a:t>each word has a number that </a:t>
            </a:r>
            <a:r>
              <a:rPr sz="1400"/>
              <a:t/>
            </a:r>
            <a:br>
              <a:rPr sz="1400"/>
            </a:br>
            <a:r>
              <a:rPr lang="en-US" sz="1400" b="0" strike="noStrike" spc="-1">
                <a:solidFill>
                  <a:srgbClr val="D9D9D9"/>
                </a:solidFill>
                <a:latin typeface="Inter Black"/>
                <a:ea typeface="Inter Black"/>
              </a:rPr>
              <a:t>defines it </a:t>
            </a:r>
            <a:endParaRPr lang="en-US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图片 14" descr="VCG2112800586751"/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flipH="1">
            <a:off x="5040" y="0"/>
            <a:ext cx="12182400" cy="6857280"/>
          </a:xfrm>
          <a:prstGeom prst="rect">
            <a:avLst/>
          </a:prstGeom>
          <a:ln w="0">
            <a:noFill/>
          </a:ln>
        </p:spPr>
      </p:pic>
      <p:sp>
        <p:nvSpPr>
          <p:cNvPr id="273" name="半闭框 54"/>
          <p:cNvSpPr/>
          <p:nvPr/>
        </p:nvSpPr>
        <p:spPr>
          <a:xfrm rot="10800000" flipH="1" flipV="1">
            <a:off x="411480" y="281160"/>
            <a:ext cx="335520" cy="335520"/>
          </a:xfrm>
          <a:prstGeom prst="halfFrame">
            <a:avLst>
              <a:gd name="adj1" fmla="val 11939"/>
              <a:gd name="adj2" fmla="val 13392"/>
            </a:avLst>
          </a:prstGeom>
          <a:gradFill rotWithShape="0">
            <a:gsLst>
              <a:gs pos="30000">
                <a:srgbClr val="4DDBF8"/>
              </a:gs>
              <a:gs pos="100000">
                <a:srgbClr val="4675FC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半闭框 38"/>
          <p:cNvSpPr/>
          <p:nvPr/>
        </p:nvSpPr>
        <p:spPr>
          <a:xfrm flipH="1" flipV="1">
            <a:off x="11537280" y="6271200"/>
            <a:ext cx="335520" cy="335520"/>
          </a:xfrm>
          <a:prstGeom prst="halfFrame">
            <a:avLst>
              <a:gd name="adj1" fmla="val 11939"/>
              <a:gd name="adj2" fmla="val 13392"/>
            </a:avLst>
          </a:prstGeom>
          <a:gradFill rotWithShape="0">
            <a:gsLst>
              <a:gs pos="30000">
                <a:srgbClr val="4DDBF8"/>
              </a:gs>
              <a:gs pos="100000">
                <a:srgbClr val="4675FC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5" name="组合 26"/>
          <p:cNvGrpSpPr/>
          <p:nvPr/>
        </p:nvGrpSpPr>
        <p:grpSpPr>
          <a:xfrm>
            <a:off x="380880" y="2009520"/>
            <a:ext cx="11431440" cy="2838960"/>
            <a:chOff x="380880" y="2009520"/>
            <a:chExt cx="11431440" cy="2838960"/>
          </a:xfrm>
        </p:grpSpPr>
        <p:grpSp>
          <p:nvGrpSpPr>
            <p:cNvPr id="276" name="组合 24"/>
            <p:cNvGrpSpPr/>
            <p:nvPr/>
          </p:nvGrpSpPr>
          <p:grpSpPr>
            <a:xfrm>
              <a:off x="380880" y="2155680"/>
              <a:ext cx="2400480" cy="2546640"/>
              <a:chOff x="380880" y="2155680"/>
              <a:chExt cx="2400480" cy="2546640"/>
            </a:xfrm>
          </p:grpSpPr>
          <p:cxnSp>
            <p:nvCxnSpPr>
              <p:cNvPr id="277" name="直接连接符 15"/>
              <p:cNvCxnSpPr/>
              <p:nvPr/>
            </p:nvCxnSpPr>
            <p:spPr>
              <a:xfrm flipH="1">
                <a:off x="102024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675FC"/>
                </a:solidFill>
              </a:ln>
            </p:spPr>
          </p:cxnSp>
          <p:cxnSp>
            <p:nvCxnSpPr>
              <p:cNvPr id="278" name="直接连接符 16"/>
              <p:cNvCxnSpPr/>
              <p:nvPr/>
            </p:nvCxnSpPr>
            <p:spPr>
              <a:xfrm flipH="1">
                <a:off x="38088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675FC"/>
                </a:solidFill>
              </a:ln>
            </p:spPr>
          </p:cxnSp>
        </p:grpSp>
        <p:grpSp>
          <p:nvGrpSpPr>
            <p:cNvPr id="279" name="组合 23"/>
            <p:cNvGrpSpPr/>
            <p:nvPr/>
          </p:nvGrpSpPr>
          <p:grpSpPr>
            <a:xfrm>
              <a:off x="9411840" y="2155680"/>
              <a:ext cx="2400480" cy="2546640"/>
              <a:chOff x="9411840" y="2155680"/>
              <a:chExt cx="2400480" cy="2546640"/>
            </a:xfrm>
          </p:grpSpPr>
          <p:cxnSp>
            <p:nvCxnSpPr>
              <p:cNvPr id="280" name="直接连接符 20"/>
              <p:cNvCxnSpPr/>
              <p:nvPr/>
            </p:nvCxnSpPr>
            <p:spPr>
              <a:xfrm flipH="1">
                <a:off x="1005120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DDBF8"/>
                </a:solidFill>
              </a:ln>
            </p:spPr>
          </p:cxnSp>
          <p:cxnSp>
            <p:nvCxnSpPr>
              <p:cNvPr id="281" name="直接连接符 21"/>
              <p:cNvCxnSpPr/>
              <p:nvPr/>
            </p:nvCxnSpPr>
            <p:spPr>
              <a:xfrm flipH="1">
                <a:off x="9411840" y="2155680"/>
                <a:ext cx="1761480" cy="2547000"/>
              </a:xfrm>
              <a:prstGeom prst="straightConnector1">
                <a:avLst/>
              </a:prstGeom>
              <a:ln w="0">
                <a:solidFill>
                  <a:srgbClr val="4DDBF8"/>
                </a:solidFill>
              </a:ln>
            </p:spPr>
          </p:cxnSp>
        </p:grpSp>
        <p:grpSp>
          <p:nvGrpSpPr>
            <p:cNvPr id="282" name="组合 25"/>
            <p:cNvGrpSpPr/>
            <p:nvPr/>
          </p:nvGrpSpPr>
          <p:grpSpPr>
            <a:xfrm>
              <a:off x="1483560" y="2009520"/>
              <a:ext cx="9129240" cy="2838960"/>
              <a:chOff x="1483560" y="2009520"/>
              <a:chExt cx="9129240" cy="2838960"/>
            </a:xfrm>
          </p:grpSpPr>
          <p:grpSp>
            <p:nvGrpSpPr>
              <p:cNvPr id="283" name="组合 3"/>
              <p:cNvGrpSpPr/>
              <p:nvPr/>
            </p:nvGrpSpPr>
            <p:grpSpPr>
              <a:xfrm>
                <a:off x="1483560" y="2009520"/>
                <a:ext cx="9129240" cy="2838960"/>
                <a:chOff x="1483560" y="2009520"/>
                <a:chExt cx="9129240" cy="2838960"/>
              </a:xfrm>
            </p:grpSpPr>
            <p:sp>
              <p:nvSpPr>
                <p:cNvPr id="284" name="平行四边形 63"/>
                <p:cNvSpPr/>
                <p:nvPr/>
              </p:nvSpPr>
              <p:spPr>
                <a:xfrm rot="10800000">
                  <a:off x="2165040" y="2009160"/>
                  <a:ext cx="8447760" cy="2499840"/>
                </a:xfrm>
                <a:prstGeom prst="parallelogram">
                  <a:avLst>
                    <a:gd name="adj" fmla="val 68862"/>
                  </a:avLst>
                </a:prstGeom>
                <a:solidFill>
                  <a:schemeClr val="accent3">
                    <a:alpha val="15000"/>
                  </a:schemeClr>
                </a:solidFill>
                <a:ln w="38100">
                  <a:solidFill>
                    <a:srgbClr val="4DDB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5" name="平行四边形 62"/>
                <p:cNvSpPr/>
                <p:nvPr/>
              </p:nvSpPr>
              <p:spPr>
                <a:xfrm rot="10800000">
                  <a:off x="1483560" y="2348280"/>
                  <a:ext cx="8447040" cy="2499840"/>
                </a:xfrm>
                <a:prstGeom prst="parallelogram">
                  <a:avLst>
                    <a:gd name="adj" fmla="val 68862"/>
                  </a:avLst>
                </a:prstGeom>
                <a:noFill/>
                <a:ln w="41275">
                  <a:solidFill>
                    <a:srgbClr val="4675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86" name="文本框 64"/>
              <p:cNvSpPr/>
              <p:nvPr/>
            </p:nvSpPr>
            <p:spPr>
              <a:xfrm flipH="1">
                <a:off x="4991760" y="2804040"/>
                <a:ext cx="3916440" cy="942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800" b="0" i="1" strike="noStrike" cap="all" spc="-1">
                    <a:solidFill>
                      <a:srgbClr val="FFFFFF"/>
                    </a:solidFill>
                    <a:latin typeface="Inter Black"/>
                    <a:ea typeface="Inter Black"/>
                  </a:rPr>
                  <a:t>word</a:t>
                </a:r>
                <a:r>
                  <a:rPr sz="2800"/>
                  <a:t/>
                </a:r>
                <a:br>
                  <a:rPr sz="2800"/>
                </a:br>
                <a:r>
                  <a:rPr lang="en-US" sz="2800" b="0" i="1" strike="noStrike" cap="all" spc="-1">
                    <a:solidFill>
                      <a:srgbClr val="FFFFFF"/>
                    </a:solidFill>
                    <a:latin typeface="Inter Black"/>
                    <a:ea typeface="Inter Black"/>
                  </a:rPr>
                  <a:t>embedding</a:t>
                </a:r>
                <a:endParaRPr lang="en-US" sz="2800" b="0" strike="noStrike" spc="-1">
                  <a:latin typeface="Arial" panose="020B0604020202020204"/>
                </a:endParaRPr>
              </a:p>
            </p:txBody>
          </p:sp>
          <p:sp>
            <p:nvSpPr>
              <p:cNvPr id="287" name="文本框 7"/>
              <p:cNvSpPr/>
              <p:nvPr/>
            </p:nvSpPr>
            <p:spPr>
              <a:xfrm flipH="1">
                <a:off x="3342600" y="2463120"/>
                <a:ext cx="2493000" cy="1842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1500" b="0" i="1" strike="noStrike" spc="-1">
                    <a:solidFill>
                      <a:srgbClr val="FFFFFF"/>
                    </a:solidFill>
                    <a:latin typeface="Inter Black"/>
                    <a:ea typeface="Inter Black"/>
                  </a:rPr>
                  <a:t>04</a:t>
                </a:r>
                <a:endParaRPr lang="en-US" sz="11500" b="0" strike="noStrike" spc="-1">
                  <a:latin typeface="Arial" panose="020B0604020202020204"/>
                </a:endParaRPr>
              </a:p>
            </p:txBody>
          </p:sp>
          <p:sp>
            <p:nvSpPr>
              <p:cNvPr id="288" name="文本框 22"/>
              <p:cNvSpPr/>
              <p:nvPr/>
            </p:nvSpPr>
            <p:spPr>
              <a:xfrm>
                <a:off x="5443920" y="3738960"/>
                <a:ext cx="2842920" cy="211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800" b="0" i="1" strike="noStrike" cap="all" spc="-1">
                    <a:solidFill>
                      <a:srgbClr val="FFFFFF">
                        <a:alpha val="50000"/>
                      </a:srgbClr>
                    </a:solidFill>
                    <a:latin typeface="Inter Black"/>
                    <a:ea typeface="Inter Black"/>
                  </a:rPr>
                  <a:t>Add a short description</a:t>
                </a:r>
                <a:endParaRPr lang="en-US" sz="800" b="0" strike="noStrike" spc="-1">
                  <a:latin typeface="Arial" panose="020B0604020202020204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675FC"/>
      </a:accent1>
      <a:accent2>
        <a:srgbClr val="4589FB"/>
      </a:accent2>
      <a:accent3>
        <a:srgbClr val="54A6FB"/>
      </a:accent3>
      <a:accent4>
        <a:srgbClr val="47B2FA"/>
      </a:accent4>
      <a:accent5>
        <a:srgbClr val="4AC7F9"/>
      </a:accent5>
      <a:accent6>
        <a:srgbClr val="4DDBF8"/>
      </a:accent6>
      <a:hlink>
        <a:srgbClr val="0563C1"/>
      </a:hlink>
      <a:folHlink>
        <a:srgbClr val="954D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325</Words>
  <Application>Microsoft Office PowerPoint</Application>
  <PresentationFormat>Custom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my</cp:lastModifiedBy>
  <cp:revision>173</cp:revision>
  <dcterms:created xsi:type="dcterms:W3CDTF">2019-06-19T02:08:00Z</dcterms:created>
  <dcterms:modified xsi:type="dcterms:W3CDTF">2025-05-13T03:01:37Z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27E8138ED13E436DA91037237C4EB47C_11</vt:lpwstr>
  </property>
  <property fmtid="{D5CDD505-2E9C-101B-9397-08002B2CF9AE}" pid="3" name="KSOProductBuildVer">
    <vt:lpwstr>2057-12.2.0.19821</vt:lpwstr>
  </property>
  <property fmtid="{D5CDD505-2E9C-101B-9397-08002B2CF9AE}" pid="4" name="Notes">
    <vt:i4>4</vt:i4>
  </property>
  <property fmtid="{D5CDD505-2E9C-101B-9397-08002B2CF9AE}" pid="5" name="PresentationFormat">
    <vt:lpwstr>宽屏</vt:lpwstr>
  </property>
  <property fmtid="{D5CDD505-2E9C-101B-9397-08002B2CF9AE}" pid="6" name="Slides">
    <vt:i4>19</vt:i4>
  </property>
</Properties>
</file>