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5" r:id="rId4"/>
  </p:sldMasterIdLst>
  <p:notesMasterIdLst>
    <p:notesMasterId r:id="rId6"/>
  </p:notesMasterIdLst>
  <p:sldIdLst>
    <p:sldId id="27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Hyebin" initials="KH" lastIdx="1" clrIdx="0">
    <p:extLst>
      <p:ext uri="{19B8F6BF-5375-455C-9EA6-DF929625EA0E}">
        <p15:presenceInfo xmlns:p15="http://schemas.microsoft.com/office/powerpoint/2012/main" userId="0043cae1-4387-42c5-a185-928aa019b8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BDC508-F5E3-E2FF-F544-D83370D481AE}" v="28" dt="2025-05-13T19:04:13.5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0"/>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436835-45E8-46BB-94CD-FD0765082822}" type="datetimeFigureOut">
              <a:rPr lang="en-US"/>
              <a:t>5/13/2025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2E07F-4E08-4AE8-A982-7607CACD4332}" type="slidenum">
              <a:rPr lang="en-US"/>
              <a:t>‹#›</a:t>
            </a:fld>
            <a:endParaRPr lang="en-US"/>
          </a:p>
        </p:txBody>
      </p:sp>
    </p:spTree>
    <p:extLst>
      <p:ext uri="{BB962C8B-B14F-4D97-AF65-F5344CB8AC3E}">
        <p14:creationId xmlns:p14="http://schemas.microsoft.com/office/powerpoint/2010/main" val="3964678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Hyebin</a:t>
            </a:r>
            <a:r>
              <a:rPr lang="en-US"/>
              <a:t> - I have tried to make handouts.</a:t>
            </a:r>
          </a:p>
        </p:txBody>
      </p:sp>
      <p:sp>
        <p:nvSpPr>
          <p:cNvPr id="4" name="Slide Number Placeholder 3"/>
          <p:cNvSpPr>
            <a:spLocks noGrp="1"/>
          </p:cNvSpPr>
          <p:nvPr>
            <p:ph type="sldNum" sz="quarter" idx="10"/>
          </p:nvPr>
        </p:nvSpPr>
        <p:spPr/>
        <p:txBody>
          <a:bodyPr/>
          <a:lstStyle/>
          <a:p>
            <a:fld id="{1782E07F-4E08-4AE8-A982-7607CACD4332}" type="slidenum">
              <a:rPr lang="en-US" smtClean="0"/>
              <a:t>1</a:t>
            </a:fld>
            <a:endParaRPr lang="en-US"/>
          </a:p>
        </p:txBody>
      </p:sp>
    </p:spTree>
    <p:extLst>
      <p:ext uri="{BB962C8B-B14F-4D97-AF65-F5344CB8AC3E}">
        <p14:creationId xmlns:p14="http://schemas.microsoft.com/office/powerpoint/2010/main" val="662949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19367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163343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10539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31980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24384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121159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4566482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6916515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5/13/2025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1333554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5/13/2025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71492985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0171166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5/13/2025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883796"/>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nip Single Corner Rectangle 3">
            <a:extLst>
              <a:ext uri="{FF2B5EF4-FFF2-40B4-BE49-F238E27FC236}">
                <a16:creationId xmlns:a16="http://schemas.microsoft.com/office/drawing/2014/main" id="{4B0AA205-9106-40B5-8F74-C23684CED4BA}"/>
              </a:ext>
            </a:extLst>
          </p:cNvPr>
          <p:cNvSpPr/>
          <p:nvPr/>
        </p:nvSpPr>
        <p:spPr>
          <a:xfrm>
            <a:off x="136885" y="2565992"/>
            <a:ext cx="3573607" cy="2396025"/>
          </a:xfrm>
          <a:prstGeom prst="snip1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nip Single Corner Rectangle 38">
            <a:extLst>
              <a:ext uri="{FF2B5EF4-FFF2-40B4-BE49-F238E27FC236}">
                <a16:creationId xmlns:a16="http://schemas.microsoft.com/office/drawing/2014/main" id="{4BDBFC8B-C573-6A42-9343-D19B5C77D564}"/>
              </a:ext>
            </a:extLst>
          </p:cNvPr>
          <p:cNvSpPr/>
          <p:nvPr/>
        </p:nvSpPr>
        <p:spPr>
          <a:xfrm>
            <a:off x="3893365" y="789197"/>
            <a:ext cx="4408034" cy="718513"/>
          </a:xfrm>
          <a:prstGeom prst="snip1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AD2C7-ED08-6040-8445-A6A84E73D3D1}"/>
              </a:ext>
            </a:extLst>
          </p:cNvPr>
          <p:cNvSpPr>
            <a:spLocks noGrp="1"/>
          </p:cNvSpPr>
          <p:nvPr>
            <p:ph type="title" idx="4294967295"/>
          </p:nvPr>
        </p:nvSpPr>
        <p:spPr>
          <a:xfrm>
            <a:off x="65328" y="543515"/>
            <a:ext cx="1928813" cy="220662"/>
          </a:xfrm>
        </p:spPr>
        <p:txBody>
          <a:bodyPr anchor="ctr">
            <a:noAutofit/>
          </a:bodyPr>
          <a:lstStyle/>
          <a:p>
            <a:r>
              <a:rPr lang="en-US" sz="1400" b="1" dirty="0">
                <a:solidFill>
                  <a:schemeClr val="tx1">
                    <a:lumMod val="95000"/>
                    <a:lumOff val="5000"/>
                  </a:schemeClr>
                </a:solidFill>
                <a:latin typeface="Calibri" panose="020F0502020204030204" pitchFamily="34" charset="0"/>
                <a:cs typeface="Calibri" panose="020F0502020204030204" pitchFamily="34" charset="0"/>
              </a:rPr>
              <a:t>1. Objective</a:t>
            </a:r>
          </a:p>
        </p:txBody>
      </p:sp>
      <p:sp>
        <p:nvSpPr>
          <p:cNvPr id="4" name="Snip Single Corner Rectangle 3">
            <a:extLst>
              <a:ext uri="{FF2B5EF4-FFF2-40B4-BE49-F238E27FC236}">
                <a16:creationId xmlns:a16="http://schemas.microsoft.com/office/drawing/2014/main" id="{214EC343-B248-3940-BDFC-BDAB32343AEF}"/>
              </a:ext>
            </a:extLst>
          </p:cNvPr>
          <p:cNvSpPr/>
          <p:nvPr/>
        </p:nvSpPr>
        <p:spPr>
          <a:xfrm>
            <a:off x="127360" y="787830"/>
            <a:ext cx="3583132" cy="1402725"/>
          </a:xfrm>
          <a:prstGeom prst="snip1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13D5182-9070-3448-8E76-C184DF14C3F2}"/>
              </a:ext>
            </a:extLst>
          </p:cNvPr>
          <p:cNvSpPr/>
          <p:nvPr/>
        </p:nvSpPr>
        <p:spPr>
          <a:xfrm>
            <a:off x="132749" y="812055"/>
            <a:ext cx="3478469" cy="1200329"/>
          </a:xfrm>
          <a:prstGeom prst="rect">
            <a:avLst/>
          </a:prstGeom>
          <a:ln>
            <a:solidFill>
              <a:schemeClr val="bg1"/>
            </a:solidFill>
          </a:ln>
        </p:spPr>
        <p:txBody>
          <a:bodyPr wrap="square" lIns="91440" tIns="45720" rIns="91440" bIns="45720" anchor="t">
            <a:spAutoFit/>
          </a:bodyPr>
          <a:lstStyle/>
          <a:p>
            <a:r>
              <a:rPr lang="en-US" sz="1200" dirty="0">
                <a:ea typeface="+mn-lt"/>
                <a:cs typeface="+mn-lt"/>
              </a:rPr>
              <a:t>Our objective was to identify key factors contributing to increasing cancer rates in Iowa relative to other US states. Our team considered four types of cancer: melanoma of the skin, breast cancer, lung cancer and prostate cancer. We also sought explanations as to why such factors are prevalent in Iowa. </a:t>
            </a:r>
            <a:endParaRPr lang="en-US" dirty="0">
              <a:ea typeface="+mn-lt"/>
              <a:cs typeface="+mn-lt"/>
            </a:endParaRPr>
          </a:p>
        </p:txBody>
      </p:sp>
      <p:sp>
        <p:nvSpPr>
          <p:cNvPr id="24" name="Rectangle 23">
            <a:extLst>
              <a:ext uri="{FF2B5EF4-FFF2-40B4-BE49-F238E27FC236}">
                <a16:creationId xmlns:a16="http://schemas.microsoft.com/office/drawing/2014/main" id="{6B9AB65D-A1C1-C247-9594-99E7CBA1F4D6}"/>
              </a:ext>
            </a:extLst>
          </p:cNvPr>
          <p:cNvSpPr/>
          <p:nvPr/>
        </p:nvSpPr>
        <p:spPr>
          <a:xfrm>
            <a:off x="1" y="11017"/>
            <a:ext cx="9373168" cy="383362"/>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Iowa Cancer Rate Analysis</a:t>
            </a:r>
          </a:p>
        </p:txBody>
      </p:sp>
      <p:sp>
        <p:nvSpPr>
          <p:cNvPr id="25" name="Right Triangle 24">
            <a:extLst>
              <a:ext uri="{FF2B5EF4-FFF2-40B4-BE49-F238E27FC236}">
                <a16:creationId xmlns:a16="http://schemas.microsoft.com/office/drawing/2014/main" id="{58ECE873-1BE7-8C4C-85D3-2B98C2F0EF0E}"/>
              </a:ext>
            </a:extLst>
          </p:cNvPr>
          <p:cNvSpPr/>
          <p:nvPr/>
        </p:nvSpPr>
        <p:spPr>
          <a:xfrm rot="16200000">
            <a:off x="8851378" y="-16891"/>
            <a:ext cx="484742" cy="554470"/>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a:extLst>
              <a:ext uri="{FF2B5EF4-FFF2-40B4-BE49-F238E27FC236}">
                <a16:creationId xmlns:a16="http://schemas.microsoft.com/office/drawing/2014/main" id="{8F28AF30-5486-DB4E-AF9C-F74E8310B864}"/>
              </a:ext>
            </a:extLst>
          </p:cNvPr>
          <p:cNvSpPr txBox="1">
            <a:spLocks/>
          </p:cNvSpPr>
          <p:nvPr/>
        </p:nvSpPr>
        <p:spPr>
          <a:xfrm>
            <a:off x="3824729" y="542371"/>
            <a:ext cx="1927952" cy="22095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solidFill>
                  <a:schemeClr val="tx1">
                    <a:lumMod val="95000"/>
                    <a:lumOff val="5000"/>
                  </a:schemeClr>
                </a:solidFill>
                <a:latin typeface="Calibri" panose="020F0502020204030204" pitchFamily="34" charset="0"/>
                <a:cs typeface="Calibri" panose="020F0502020204030204" pitchFamily="34" charset="0"/>
              </a:rPr>
              <a:t>4. Data Description</a:t>
            </a:r>
          </a:p>
        </p:txBody>
      </p:sp>
      <p:sp>
        <p:nvSpPr>
          <p:cNvPr id="29" name="Rectangle 28">
            <a:extLst>
              <a:ext uri="{FF2B5EF4-FFF2-40B4-BE49-F238E27FC236}">
                <a16:creationId xmlns:a16="http://schemas.microsoft.com/office/drawing/2014/main" id="{6ED08000-BF2C-4442-969D-D2B90805219A}"/>
              </a:ext>
            </a:extLst>
          </p:cNvPr>
          <p:cNvSpPr/>
          <p:nvPr/>
        </p:nvSpPr>
        <p:spPr>
          <a:xfrm rot="5400000">
            <a:off x="5814245" y="480244"/>
            <a:ext cx="563510" cy="121920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1D7E47E2-8AB2-754D-91B2-83B2B6554BEA}"/>
              </a:ext>
            </a:extLst>
          </p:cNvPr>
          <p:cNvSpPr/>
          <p:nvPr/>
        </p:nvSpPr>
        <p:spPr>
          <a:xfrm rot="16200000">
            <a:off x="9031053" y="-73916"/>
            <a:ext cx="428842" cy="507747"/>
          </a:xfrm>
          <a:prstGeom prst="rtTriangl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C5074A6-C7E5-C54A-9B18-DEAE50393509}"/>
              </a:ext>
            </a:extLst>
          </p:cNvPr>
          <p:cNvSpPr/>
          <p:nvPr/>
        </p:nvSpPr>
        <p:spPr>
          <a:xfrm>
            <a:off x="9464178" y="-11017"/>
            <a:ext cx="2727822" cy="40539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dirty="0" err="1"/>
              <a:t>AArete</a:t>
            </a:r>
            <a:r>
              <a:rPr lang="en-US" sz="1000" dirty="0"/>
              <a:t> 03 - 1</a:t>
            </a:r>
          </a:p>
        </p:txBody>
      </p:sp>
      <p:sp>
        <p:nvSpPr>
          <p:cNvPr id="5" name="Rectangle 4">
            <a:extLst>
              <a:ext uri="{FF2B5EF4-FFF2-40B4-BE49-F238E27FC236}">
                <a16:creationId xmlns:a16="http://schemas.microsoft.com/office/drawing/2014/main" id="{9B18687E-A6F5-344E-B22A-932737261942}"/>
              </a:ext>
            </a:extLst>
          </p:cNvPr>
          <p:cNvSpPr/>
          <p:nvPr/>
        </p:nvSpPr>
        <p:spPr>
          <a:xfrm>
            <a:off x="3908535" y="792214"/>
            <a:ext cx="4365931" cy="646331"/>
          </a:xfrm>
          <a:prstGeom prst="rect">
            <a:avLst/>
          </a:prstGeom>
          <a:ln>
            <a:solidFill>
              <a:schemeClr val="bg1"/>
            </a:solidFill>
          </a:ln>
        </p:spPr>
        <p:txBody>
          <a:bodyPr wrap="square" lIns="91440" tIns="45720" rIns="91440" bIns="45720" anchor="t">
            <a:spAutoFit/>
          </a:bodyPr>
          <a:lstStyle/>
          <a:p>
            <a:r>
              <a:rPr lang="en-US" sz="1200" baseline="0" dirty="0">
                <a:latin typeface="Calibri"/>
                <a:ea typeface="Calibri"/>
                <a:cs typeface="Calibri"/>
              </a:rPr>
              <a:t>The master dataset includes incidence rates and trends for each of the four researched cancer types, demographic factors, risk factor and risky behaviors incidence data, and population data.</a:t>
            </a:r>
            <a:endParaRPr lang="en-US" sz="1200">
              <a:latin typeface="Calibri"/>
              <a:ea typeface="Calibri"/>
              <a:cs typeface="Calibri"/>
            </a:endParaRPr>
          </a:p>
        </p:txBody>
      </p:sp>
      <p:cxnSp>
        <p:nvCxnSpPr>
          <p:cNvPr id="7" name="Straight Connector 6">
            <a:extLst>
              <a:ext uri="{FF2B5EF4-FFF2-40B4-BE49-F238E27FC236}">
                <a16:creationId xmlns:a16="http://schemas.microsoft.com/office/drawing/2014/main" id="{4D5231AD-C484-AE4A-8E08-7C201116B0D9}"/>
              </a:ext>
            </a:extLst>
          </p:cNvPr>
          <p:cNvCxnSpPr>
            <a:cxnSpLocks/>
          </p:cNvCxnSpPr>
          <p:nvPr/>
        </p:nvCxnSpPr>
        <p:spPr>
          <a:xfrm>
            <a:off x="3803213" y="784641"/>
            <a:ext cx="0" cy="57781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E4B9BCF-B1D1-6E41-A409-78F733EFE9A9}"/>
              </a:ext>
            </a:extLst>
          </p:cNvPr>
          <p:cNvCxnSpPr>
            <a:cxnSpLocks/>
          </p:cNvCxnSpPr>
          <p:nvPr/>
        </p:nvCxnSpPr>
        <p:spPr>
          <a:xfrm>
            <a:off x="8388673" y="741196"/>
            <a:ext cx="0" cy="57781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2AA03B8D-874D-E14F-8A73-43CC29B198BF}"/>
              </a:ext>
            </a:extLst>
          </p:cNvPr>
          <p:cNvSpPr txBox="1">
            <a:spLocks/>
          </p:cNvSpPr>
          <p:nvPr/>
        </p:nvSpPr>
        <p:spPr>
          <a:xfrm>
            <a:off x="8452549" y="557865"/>
            <a:ext cx="2394342" cy="20691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ko-KR" sz="1400" b="1" dirty="0">
                <a:solidFill>
                  <a:schemeClr val="tx1">
                    <a:lumMod val="95000"/>
                    <a:lumOff val="5000"/>
                  </a:schemeClr>
                </a:solidFill>
                <a:latin typeface="Calibri" panose="020F0502020204030204" pitchFamily="34" charset="0"/>
                <a:cs typeface="Calibri" panose="020F0502020204030204" pitchFamily="34" charset="0"/>
              </a:rPr>
              <a:t>6.</a:t>
            </a:r>
            <a:r>
              <a:rPr lang="ko-KR" altLang="en-US" sz="1400" b="1" dirty="0">
                <a:solidFill>
                  <a:schemeClr val="tx1">
                    <a:lumMod val="95000"/>
                    <a:lumOff val="5000"/>
                  </a:schemeClr>
                </a:solidFill>
                <a:latin typeface="Calibri" panose="020F0502020204030204" pitchFamily="34" charset="0"/>
                <a:cs typeface="Calibri" panose="020F0502020204030204" pitchFamily="34" charset="0"/>
              </a:rPr>
              <a:t> </a:t>
            </a:r>
            <a:r>
              <a:rPr lang="en-US" altLang="ko-KR" sz="1400" b="1" dirty="0">
                <a:solidFill>
                  <a:schemeClr val="tx1">
                    <a:lumMod val="95000"/>
                    <a:lumOff val="5000"/>
                  </a:schemeClr>
                </a:solidFill>
                <a:latin typeface="Calibri" panose="020F0502020204030204" pitchFamily="34" charset="0"/>
                <a:cs typeface="Calibri" panose="020F0502020204030204" pitchFamily="34" charset="0"/>
              </a:rPr>
              <a:t>Business Recommendation</a:t>
            </a:r>
            <a:endParaRPr lang="en-US" sz="14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22" name="Snip Single Corner Rectangle 21">
            <a:extLst>
              <a:ext uri="{FF2B5EF4-FFF2-40B4-BE49-F238E27FC236}">
                <a16:creationId xmlns:a16="http://schemas.microsoft.com/office/drawing/2014/main" id="{82B2BDC1-4EC9-C64B-B660-509948F7078B}"/>
              </a:ext>
            </a:extLst>
          </p:cNvPr>
          <p:cNvSpPr/>
          <p:nvPr/>
        </p:nvSpPr>
        <p:spPr>
          <a:xfrm>
            <a:off x="8463397" y="793799"/>
            <a:ext cx="3603502" cy="4612586"/>
          </a:xfrm>
          <a:prstGeom prst="snip1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9ECCBEA-6547-4F32-8A9B-7074C0553026}"/>
              </a:ext>
            </a:extLst>
          </p:cNvPr>
          <p:cNvSpPr txBox="1">
            <a:spLocks/>
          </p:cNvSpPr>
          <p:nvPr/>
        </p:nvSpPr>
        <p:spPr>
          <a:xfrm>
            <a:off x="74853" y="2333390"/>
            <a:ext cx="2700338" cy="220662"/>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1400" b="1" dirty="0">
                <a:solidFill>
                  <a:schemeClr val="tx1">
                    <a:lumMod val="95000"/>
                    <a:lumOff val="5000"/>
                  </a:schemeClr>
                </a:solidFill>
                <a:latin typeface="Calibri" panose="020F0502020204030204" pitchFamily="34" charset="0"/>
                <a:cs typeface="Calibri" panose="020F0502020204030204" pitchFamily="34" charset="0"/>
              </a:rPr>
              <a:t>2. Assumptions and Challenges </a:t>
            </a:r>
          </a:p>
        </p:txBody>
      </p:sp>
      <p:sp>
        <p:nvSpPr>
          <p:cNvPr id="33" name="Title 1">
            <a:extLst>
              <a:ext uri="{FF2B5EF4-FFF2-40B4-BE49-F238E27FC236}">
                <a16:creationId xmlns:a16="http://schemas.microsoft.com/office/drawing/2014/main" id="{609679A4-D0F2-4DBE-86B5-7DE048EB2ABD}"/>
              </a:ext>
            </a:extLst>
          </p:cNvPr>
          <p:cNvSpPr txBox="1">
            <a:spLocks/>
          </p:cNvSpPr>
          <p:nvPr/>
        </p:nvSpPr>
        <p:spPr>
          <a:xfrm>
            <a:off x="74852" y="5105990"/>
            <a:ext cx="2700338" cy="220662"/>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1400" b="1" dirty="0">
                <a:solidFill>
                  <a:schemeClr val="tx1">
                    <a:lumMod val="95000"/>
                    <a:lumOff val="5000"/>
                  </a:schemeClr>
                </a:solidFill>
                <a:latin typeface="Calibri" panose="020F0502020204030204" pitchFamily="34" charset="0"/>
                <a:cs typeface="Calibri" panose="020F0502020204030204" pitchFamily="34" charset="0"/>
              </a:rPr>
              <a:t>3. Methodology </a:t>
            </a:r>
          </a:p>
        </p:txBody>
      </p:sp>
      <p:sp>
        <p:nvSpPr>
          <p:cNvPr id="34" name="Snip Single Corner Rectangle 27">
            <a:extLst>
              <a:ext uri="{FF2B5EF4-FFF2-40B4-BE49-F238E27FC236}">
                <a16:creationId xmlns:a16="http://schemas.microsoft.com/office/drawing/2014/main" id="{E7A2CAB3-3B8B-42ED-9FE8-BFDED7A589F4}"/>
              </a:ext>
            </a:extLst>
          </p:cNvPr>
          <p:cNvSpPr/>
          <p:nvPr/>
        </p:nvSpPr>
        <p:spPr>
          <a:xfrm>
            <a:off x="128872" y="5325004"/>
            <a:ext cx="3582414" cy="1234671"/>
          </a:xfrm>
          <a:prstGeom prst="snip1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200" dirty="0">
                <a:solidFill>
                  <a:srgbClr val="000000"/>
                </a:solidFill>
                <a:ea typeface="Calibri"/>
                <a:cs typeface="Calibri"/>
              </a:rPr>
              <a:t>We created a master data set to analyze a wide range of risk factors. From the data we made regression models to find correlation between risk factors and cancer rates. We further analyzed the positive relationships and created more visuals using the data.</a:t>
            </a:r>
            <a:endParaRPr lang="en-US" sz="1200" dirty="0">
              <a:solidFill>
                <a:srgbClr val="000000"/>
              </a:solidFill>
              <a:cs typeface="Calibri"/>
            </a:endParaRPr>
          </a:p>
        </p:txBody>
      </p:sp>
      <p:sp>
        <p:nvSpPr>
          <p:cNvPr id="35" name="Title 1">
            <a:extLst>
              <a:ext uri="{FF2B5EF4-FFF2-40B4-BE49-F238E27FC236}">
                <a16:creationId xmlns:a16="http://schemas.microsoft.com/office/drawing/2014/main" id="{301C8348-6806-41DC-92A2-36DEF59A5DF2}"/>
              </a:ext>
            </a:extLst>
          </p:cNvPr>
          <p:cNvSpPr txBox="1">
            <a:spLocks/>
          </p:cNvSpPr>
          <p:nvPr/>
        </p:nvSpPr>
        <p:spPr>
          <a:xfrm>
            <a:off x="129791" y="3043035"/>
            <a:ext cx="3571971" cy="1434659"/>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00000"/>
              </a:lnSpc>
              <a:spcBef>
                <a:spcPts val="0"/>
              </a:spcBef>
            </a:pPr>
            <a:r>
              <a:rPr lang="en-US" sz="1200" b="1" dirty="0">
                <a:solidFill>
                  <a:srgbClr val="000000"/>
                </a:solidFill>
                <a:latin typeface="Calibri"/>
                <a:cs typeface="Calibri"/>
              </a:rPr>
              <a:t>Assumptions:  </a:t>
            </a:r>
            <a:r>
              <a:rPr lang="en-US" sz="1200" dirty="0">
                <a:solidFill>
                  <a:srgbClr val="000000"/>
                </a:solidFill>
                <a:latin typeface="Calibri"/>
                <a:ea typeface="+mj-lt"/>
                <a:cs typeface="+mj-lt"/>
              </a:rPr>
              <a:t>Iowa cancer rates may be higher than U.S. average due to a combination of lower-screening rates and greater exposure to common risk factors such as higher smoking prevalence, agricultural pesticide exposure, and behavioral factors.</a:t>
            </a:r>
            <a:endParaRPr lang="en-US" sz="1200" b="1">
              <a:solidFill>
                <a:srgbClr val="000000"/>
              </a:solidFill>
              <a:latin typeface="Calibri"/>
              <a:ea typeface="+mj-lt"/>
              <a:cs typeface="+mj-lt"/>
            </a:endParaRPr>
          </a:p>
          <a:p>
            <a:pPr>
              <a:lnSpc>
                <a:spcPct val="100000"/>
              </a:lnSpc>
              <a:spcBef>
                <a:spcPts val="0"/>
              </a:spcBef>
            </a:pPr>
            <a:endParaRPr lang="en-US" sz="1200" dirty="0">
              <a:solidFill>
                <a:srgbClr val="000000"/>
              </a:solidFill>
              <a:latin typeface="Calibri"/>
              <a:ea typeface="Calibri"/>
              <a:cs typeface="Calibri"/>
            </a:endParaRPr>
          </a:p>
          <a:p>
            <a:pPr>
              <a:lnSpc>
                <a:spcPct val="110000"/>
              </a:lnSpc>
              <a:spcBef>
                <a:spcPts val="1000"/>
              </a:spcBef>
            </a:pPr>
            <a:r>
              <a:rPr lang="en-US" sz="1200" b="1" dirty="0">
                <a:solidFill>
                  <a:srgbClr val="000000"/>
                </a:solidFill>
                <a:latin typeface="Calibri"/>
                <a:cs typeface="Calibri"/>
              </a:rPr>
              <a:t>Challenges: </a:t>
            </a:r>
            <a:r>
              <a:rPr lang="en-US" sz="1200" b="1" dirty="0">
                <a:solidFill>
                  <a:srgbClr val="000000"/>
                </a:solidFill>
                <a:latin typeface="Calibri"/>
                <a:ea typeface="Calibri"/>
                <a:cs typeface="Calibri"/>
              </a:rPr>
              <a:t> </a:t>
            </a:r>
            <a:r>
              <a:rPr lang="en-US" sz="1200" dirty="0">
                <a:solidFill>
                  <a:srgbClr val="000000"/>
                </a:solidFill>
                <a:latin typeface="Calibri"/>
                <a:ea typeface="+mj-lt"/>
                <a:cs typeface="+mj-lt"/>
              </a:rPr>
              <a:t>Availability of data consistent over time periods. Large scope of data analysis (risk factor and behavior choices). Distinguishing between factors respondent to a cancer diagnosis vs. potentially contributing to a diagnosis</a:t>
            </a:r>
            <a:endParaRPr lang="en-US" sz="1200">
              <a:latin typeface="Calibri"/>
              <a:ea typeface="+mj-lt"/>
              <a:cs typeface="+mj-lt"/>
            </a:endParaRPr>
          </a:p>
          <a:p>
            <a:endParaRPr lang="en-US" sz="1000" b="1" dirty="0">
              <a:solidFill>
                <a:schemeClr val="accent1"/>
              </a:solidFill>
              <a:latin typeface="Calibri"/>
              <a:cs typeface="Calibri"/>
            </a:endParaRPr>
          </a:p>
        </p:txBody>
      </p:sp>
      <p:sp>
        <p:nvSpPr>
          <p:cNvPr id="42" name="Title 1">
            <a:extLst>
              <a:ext uri="{FF2B5EF4-FFF2-40B4-BE49-F238E27FC236}">
                <a16:creationId xmlns:a16="http://schemas.microsoft.com/office/drawing/2014/main" id="{F48BCD3D-A1DE-472E-8BB5-9907BF4F743B}"/>
              </a:ext>
            </a:extLst>
          </p:cNvPr>
          <p:cNvSpPr txBox="1">
            <a:spLocks/>
          </p:cNvSpPr>
          <p:nvPr/>
        </p:nvSpPr>
        <p:spPr>
          <a:xfrm>
            <a:off x="3896293" y="1606661"/>
            <a:ext cx="2800788" cy="22095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1" dirty="0">
                <a:solidFill>
                  <a:schemeClr val="tx1">
                    <a:lumMod val="95000"/>
                    <a:lumOff val="5000"/>
                  </a:schemeClr>
                </a:solidFill>
                <a:latin typeface="Calibri" panose="020F0502020204030204" pitchFamily="34" charset="0"/>
                <a:cs typeface="Calibri" panose="020F0502020204030204" pitchFamily="34" charset="0"/>
              </a:rPr>
              <a:t>5. Risk Factor Visuals</a:t>
            </a:r>
          </a:p>
        </p:txBody>
      </p:sp>
      <p:pic>
        <p:nvPicPr>
          <p:cNvPr id="3" name="Picture 2" descr="A screenshot of a medical report&#10;&#10;AI-generated content may be incorrect.">
            <a:extLst>
              <a:ext uri="{FF2B5EF4-FFF2-40B4-BE49-F238E27FC236}">
                <a16:creationId xmlns:a16="http://schemas.microsoft.com/office/drawing/2014/main" id="{ADDA9797-8C65-D66C-53E0-1F3A28F46D4E}"/>
              </a:ext>
            </a:extLst>
          </p:cNvPr>
          <p:cNvPicPr>
            <a:picLocks noChangeAspect="1"/>
          </p:cNvPicPr>
          <p:nvPr/>
        </p:nvPicPr>
        <p:blipFill>
          <a:blip r:embed="rId3"/>
          <a:stretch>
            <a:fillRect/>
          </a:stretch>
        </p:blipFill>
        <p:spPr>
          <a:xfrm>
            <a:off x="4071188" y="1834650"/>
            <a:ext cx="3875625" cy="2324700"/>
          </a:xfrm>
          <a:prstGeom prst="rect">
            <a:avLst/>
          </a:prstGeom>
        </p:spPr>
      </p:pic>
      <p:pic>
        <p:nvPicPr>
          <p:cNvPr id="6" name="Picture 5" descr="A graph showing cancer&#10;&#10;AI-generated content may be incorrect.">
            <a:extLst>
              <a:ext uri="{FF2B5EF4-FFF2-40B4-BE49-F238E27FC236}">
                <a16:creationId xmlns:a16="http://schemas.microsoft.com/office/drawing/2014/main" id="{70B30A09-0FBB-D6E4-129F-61BA05D7175C}"/>
              </a:ext>
            </a:extLst>
          </p:cNvPr>
          <p:cNvPicPr>
            <a:picLocks noChangeAspect="1"/>
          </p:cNvPicPr>
          <p:nvPr/>
        </p:nvPicPr>
        <p:blipFill>
          <a:blip r:embed="rId4"/>
          <a:stretch>
            <a:fillRect/>
          </a:stretch>
        </p:blipFill>
        <p:spPr>
          <a:xfrm>
            <a:off x="4068300" y="4271513"/>
            <a:ext cx="3869400" cy="2298975"/>
          </a:xfrm>
          <a:prstGeom prst="rect">
            <a:avLst/>
          </a:prstGeom>
        </p:spPr>
      </p:pic>
      <p:sp>
        <p:nvSpPr>
          <p:cNvPr id="8" name="TextBox 7">
            <a:extLst>
              <a:ext uri="{FF2B5EF4-FFF2-40B4-BE49-F238E27FC236}">
                <a16:creationId xmlns:a16="http://schemas.microsoft.com/office/drawing/2014/main" id="{F9E566C5-3CFB-4B63-A9F1-651BF968AAE1}"/>
              </a:ext>
            </a:extLst>
          </p:cNvPr>
          <p:cNvSpPr txBox="1"/>
          <p:nvPr/>
        </p:nvSpPr>
        <p:spPr>
          <a:xfrm>
            <a:off x="8468400" y="890400"/>
            <a:ext cx="3421200" cy="44168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mn-lt"/>
                <a:cs typeface="+mn-lt"/>
              </a:rPr>
              <a:t>Offering a 10% insurance premium discount to 1,000 high-risk individuals can generate substantial savings:</a:t>
            </a:r>
            <a:endParaRPr lang="en-US" b="1" dirty="0">
              <a:ea typeface="+mn-lt"/>
              <a:cs typeface="+mn-lt"/>
            </a:endParaRPr>
          </a:p>
          <a:p>
            <a:pPr marL="285750" indent="-285750">
              <a:buFont typeface="Arial"/>
              <a:buChar char="•"/>
            </a:pPr>
            <a:r>
              <a:rPr lang="en-US" sz="1200" b="1" dirty="0">
                <a:ea typeface="+mn-lt"/>
                <a:cs typeface="+mn-lt"/>
              </a:rPr>
              <a:t>Single Coverage</a:t>
            </a:r>
            <a:r>
              <a:rPr lang="en-US" sz="1200" dirty="0">
                <a:ea typeface="+mn-lt"/>
                <a:cs typeface="+mn-lt"/>
              </a:rPr>
              <a:t>: Saves ~$844,000 annually</a:t>
            </a:r>
            <a:endParaRPr lang="en-US" dirty="0"/>
          </a:p>
          <a:p>
            <a:pPr marL="285750" indent="-285750">
              <a:buFont typeface="Arial"/>
              <a:buChar char="•"/>
            </a:pPr>
            <a:r>
              <a:rPr lang="en-US" sz="1200" b="1" dirty="0">
                <a:ea typeface="+mn-lt"/>
                <a:cs typeface="+mn-lt"/>
              </a:rPr>
              <a:t>Family Coverage</a:t>
            </a:r>
            <a:r>
              <a:rPr lang="en-US" sz="1200" dirty="0">
                <a:ea typeface="+mn-lt"/>
                <a:cs typeface="+mn-lt"/>
              </a:rPr>
              <a:t>: Saves ~$2.397 million annually</a:t>
            </a:r>
            <a:endParaRPr lang="en-US" dirty="0"/>
          </a:p>
          <a:p>
            <a:r>
              <a:rPr lang="en-US" sz="1200" dirty="0">
                <a:ea typeface="+mn-lt"/>
                <a:cs typeface="+mn-lt"/>
              </a:rPr>
              <a:t>These savings can fund targeted health initiatives while reducing overall insurer risk.</a:t>
            </a:r>
            <a:endParaRPr lang="en-US" dirty="0"/>
          </a:p>
          <a:p>
            <a:endParaRPr lang="en-US" sz="1200" dirty="0">
              <a:ea typeface="+mn-lt"/>
              <a:cs typeface="+mn-lt"/>
            </a:endParaRPr>
          </a:p>
          <a:p>
            <a:r>
              <a:rPr lang="en-US" sz="1200" b="1" dirty="0">
                <a:ea typeface="+mn-lt"/>
                <a:cs typeface="+mn-lt"/>
              </a:rPr>
              <a:t>Targeted Health Engagement Strategy</a:t>
            </a:r>
            <a:br>
              <a:rPr lang="en-US" sz="1200" b="1" dirty="0">
                <a:ea typeface="+mn-lt"/>
                <a:cs typeface="+mn-lt"/>
              </a:rPr>
            </a:br>
            <a:r>
              <a:rPr lang="en-US" sz="1200" b="1" dirty="0">
                <a:ea typeface="+mn-lt"/>
                <a:cs typeface="+mn-lt"/>
              </a:rPr>
              <a:t> Launch a local TV campaign</a:t>
            </a:r>
            <a:r>
              <a:rPr lang="en-US" sz="1200" dirty="0">
                <a:ea typeface="+mn-lt"/>
                <a:cs typeface="+mn-lt"/>
              </a:rPr>
              <a:t> in high-risk regions (identified via Iowa Risk Score heat map):</a:t>
            </a:r>
            <a:endParaRPr lang="en-US" dirty="0"/>
          </a:p>
          <a:p>
            <a:pPr marL="285750" indent="-285750">
              <a:buFont typeface="Arial"/>
              <a:buChar char="•"/>
            </a:pPr>
            <a:r>
              <a:rPr lang="en-US" sz="1200" b="1" dirty="0">
                <a:ea typeface="+mn-lt"/>
                <a:cs typeface="+mn-lt"/>
              </a:rPr>
              <a:t>30-second spots</a:t>
            </a:r>
            <a:r>
              <a:rPr lang="en-US" sz="1200" dirty="0">
                <a:ea typeface="+mn-lt"/>
                <a:cs typeface="+mn-lt"/>
              </a:rPr>
              <a:t> at a cost of </a:t>
            </a:r>
            <a:r>
              <a:rPr lang="en-US" sz="1200" b="1" dirty="0">
                <a:ea typeface="+mn-lt"/>
                <a:cs typeface="+mn-lt"/>
              </a:rPr>
              <a:t>$1,500–$3,500</a:t>
            </a:r>
            <a:endParaRPr lang="en-US" b="1" dirty="0">
              <a:ea typeface="+mn-lt"/>
              <a:cs typeface="+mn-lt"/>
            </a:endParaRPr>
          </a:p>
          <a:p>
            <a:pPr marL="285750" indent="-285750">
              <a:buFont typeface="Arial"/>
              <a:buChar char="•"/>
            </a:pPr>
            <a:r>
              <a:rPr lang="en-US" sz="1200" dirty="0">
                <a:ea typeface="+mn-lt"/>
                <a:cs typeface="+mn-lt"/>
              </a:rPr>
              <a:t>Focus on prevention, screening, and enrollment</a:t>
            </a:r>
            <a:endParaRPr lang="en-US" dirty="0"/>
          </a:p>
          <a:p>
            <a:endParaRPr lang="en-US" sz="1200" dirty="0">
              <a:ea typeface="+mn-lt"/>
              <a:cs typeface="+mn-lt"/>
            </a:endParaRPr>
          </a:p>
          <a:p>
            <a:r>
              <a:rPr lang="en-US" sz="1200" b="1" dirty="0">
                <a:ea typeface="+mn-lt"/>
                <a:cs typeface="+mn-lt"/>
              </a:rPr>
              <a:t>Track Campaign Effectiveness</a:t>
            </a:r>
            <a:endParaRPr lang="en-US" dirty="0"/>
          </a:p>
          <a:p>
            <a:pPr marL="285750" indent="-285750">
              <a:buFont typeface="Arial"/>
              <a:buChar char="•"/>
            </a:pPr>
            <a:r>
              <a:rPr lang="en-US" sz="1200" dirty="0">
                <a:ea typeface="+mn-lt"/>
                <a:cs typeface="+mn-lt"/>
              </a:rPr>
              <a:t>Measure </a:t>
            </a:r>
            <a:r>
              <a:rPr lang="en-US" sz="1200" b="1" dirty="0">
                <a:ea typeface="+mn-lt"/>
                <a:cs typeface="+mn-lt"/>
              </a:rPr>
              <a:t>total TV viewership</a:t>
            </a:r>
            <a:endParaRPr lang="en-US" b="1" dirty="0">
              <a:ea typeface="+mn-lt"/>
              <a:cs typeface="+mn-lt"/>
            </a:endParaRPr>
          </a:p>
          <a:p>
            <a:pPr marL="285750" indent="-285750">
              <a:buFont typeface="Arial"/>
              <a:buChar char="•"/>
            </a:pPr>
            <a:r>
              <a:rPr lang="en-US" sz="1200" dirty="0">
                <a:ea typeface="+mn-lt"/>
                <a:cs typeface="+mn-lt"/>
              </a:rPr>
              <a:t>Monitor </a:t>
            </a:r>
            <a:r>
              <a:rPr lang="en-US" sz="1200" b="1" dirty="0">
                <a:ea typeface="+mn-lt"/>
                <a:cs typeface="+mn-lt"/>
              </a:rPr>
              <a:t>website traffic</a:t>
            </a:r>
            <a:r>
              <a:rPr lang="en-US" sz="1200" dirty="0">
                <a:ea typeface="+mn-lt"/>
                <a:cs typeface="+mn-lt"/>
              </a:rPr>
              <a:t> and </a:t>
            </a:r>
            <a:r>
              <a:rPr lang="en-US" sz="1200" b="1" dirty="0">
                <a:ea typeface="+mn-lt"/>
                <a:cs typeface="+mn-lt"/>
              </a:rPr>
              <a:t>sign-ups</a:t>
            </a:r>
            <a:endParaRPr lang="en-US" b="1" dirty="0">
              <a:ea typeface="+mn-lt"/>
              <a:cs typeface="+mn-lt"/>
            </a:endParaRPr>
          </a:p>
          <a:p>
            <a:r>
              <a:rPr lang="en-US" sz="1200" dirty="0">
                <a:ea typeface="+mn-lt"/>
                <a:cs typeface="+mn-lt"/>
              </a:rPr>
              <a:t>This approach combines direct cost reduction with long-term health improvement, maximizing ROI for both insurers and the population.</a:t>
            </a:r>
            <a:endParaRPr lang="en-US" dirty="0">
              <a:ea typeface="+mn-lt"/>
              <a:cs typeface="+mn-lt"/>
            </a:endParaRPr>
          </a:p>
          <a:p>
            <a:endParaRPr lang="en-US" sz="1200" dirty="0">
              <a:ea typeface="+mn-lt"/>
              <a:cs typeface="+mn-lt"/>
            </a:endParaRPr>
          </a:p>
          <a:p>
            <a:pPr>
              <a:lnSpc>
                <a:spcPts val="2325"/>
              </a:lnSpc>
            </a:pPr>
            <a:endParaRPr lang="en-US" sz="1200" dirty="0">
              <a:latin typeface="Calibri"/>
              <a:ea typeface="Calibri"/>
              <a:cs typeface="Segoe UI"/>
            </a:endParaRPr>
          </a:p>
        </p:txBody>
      </p:sp>
      <p:pic>
        <p:nvPicPr>
          <p:cNvPr id="10" name="Picture 9" descr="AArete Contract | E&amp;I Cooperative Services">
            <a:extLst>
              <a:ext uri="{FF2B5EF4-FFF2-40B4-BE49-F238E27FC236}">
                <a16:creationId xmlns:a16="http://schemas.microsoft.com/office/drawing/2014/main" id="{CBFF86F4-58D0-21D4-59DC-A2C8D51901EC}"/>
              </a:ext>
            </a:extLst>
          </p:cNvPr>
          <p:cNvPicPr>
            <a:picLocks noChangeAspect="1"/>
          </p:cNvPicPr>
          <p:nvPr/>
        </p:nvPicPr>
        <p:blipFill>
          <a:blip r:embed="rId5"/>
          <a:stretch>
            <a:fillRect/>
          </a:stretch>
        </p:blipFill>
        <p:spPr>
          <a:xfrm>
            <a:off x="8469450" y="5527575"/>
            <a:ext cx="3593100" cy="1328850"/>
          </a:xfrm>
          <a:prstGeom prst="rect">
            <a:avLst/>
          </a:prstGeom>
        </p:spPr>
      </p:pic>
    </p:spTree>
    <p:extLst>
      <p:ext uri="{BB962C8B-B14F-4D97-AF65-F5344CB8AC3E}">
        <p14:creationId xmlns:p14="http://schemas.microsoft.com/office/powerpoint/2010/main" val="2107507636"/>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F18F99A1FB934EBEFA98348DA399A7" ma:contentTypeVersion="4" ma:contentTypeDescription="Create a new document." ma:contentTypeScope="" ma:versionID="0c6465a932a0225063e1ab8929501c86">
  <xsd:schema xmlns:xsd="http://www.w3.org/2001/XMLSchema" xmlns:xs="http://www.w3.org/2001/XMLSchema" xmlns:p="http://schemas.microsoft.com/office/2006/metadata/properties" xmlns:ns2="226aeec5-c122-4a54-9216-894d6b5a9a42" targetNamespace="http://schemas.microsoft.com/office/2006/metadata/properties" ma:root="true" ma:fieldsID="32240ba11888d89e09b08c99104de9b3" ns2:_="">
    <xsd:import namespace="226aeec5-c122-4a54-9216-894d6b5a9a4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6aeec5-c122-4a54-9216-894d6b5a9a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E098C4-8D10-48B2-9026-E1EF39AE90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6aeec5-c122-4a54-9216-894d6b5a9a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55D349-9BD1-4D93-94D6-E75349B55FBA}">
  <ds:schemaRefs>
    <ds:schemaRef ds:uri="http://schemas.microsoft.com/sharepoint/v3/contenttype/forms"/>
  </ds:schemaRefs>
</ds:datastoreItem>
</file>

<file path=customXml/itemProps3.xml><?xml version="1.0" encoding="utf-8"?>
<ds:datastoreItem xmlns:ds="http://schemas.openxmlformats.org/officeDocument/2006/customXml" ds:itemID="{1604ADDD-DCE5-416B-B538-C0016C1D11E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687</TotalTime>
  <Words>46</Words>
  <Application>Microsoft Office PowerPoint</Application>
  <PresentationFormat>Widescreen</PresentationFormat>
  <Paragraphs>13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Retrospect</vt:lpstr>
      <vt:lpstr>1. Objective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Crop Profitability Analysis</dc:title>
  <dc:creator>Altemeier, Michael</dc:creator>
  <cp:lastModifiedBy>Riedl, Matthew L</cp:lastModifiedBy>
  <cp:revision>108</cp:revision>
  <dcterms:modified xsi:type="dcterms:W3CDTF">2025-05-13T19:04:32Z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0x01010015F18F99A1FB934EBEFA98348DA399A7</vt:lpwstr>
  </property>
</Properties>
</file>