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0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39086C-31CB-48CD-8E82-1D55D2611D6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BDA2054-0B88-4AD8-AB2D-B461FE15F3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Interdisciplinary Thinking</a:t>
          </a:r>
          <a:br>
            <a:rPr lang="en-US"/>
          </a:br>
          <a:r>
            <a:rPr lang="en-US"/>
            <a:t>Connected data skills with public health and social context to go beyond surface-level analysis.</a:t>
          </a:r>
        </a:p>
      </dgm:t>
    </dgm:pt>
    <dgm:pt modelId="{AA3CC42A-302F-4E0A-94A4-A6EBC3BD9E5B}" type="parTrans" cxnId="{FA823BEB-6A45-4AD1-8396-CDA2AF971A4D}">
      <dgm:prSet/>
      <dgm:spPr/>
      <dgm:t>
        <a:bodyPr/>
        <a:lstStyle/>
        <a:p>
          <a:endParaRPr lang="en-US"/>
        </a:p>
      </dgm:t>
    </dgm:pt>
    <dgm:pt modelId="{60B0BE4C-48F3-4DBF-BB44-7405C66F092B}" type="sibTrans" cxnId="{FA823BEB-6A45-4AD1-8396-CDA2AF971A4D}">
      <dgm:prSet/>
      <dgm:spPr/>
      <dgm:t>
        <a:bodyPr/>
        <a:lstStyle/>
        <a:p>
          <a:endParaRPr lang="en-US"/>
        </a:p>
      </dgm:t>
    </dgm:pt>
    <dgm:pt modelId="{D7ADED0D-6871-4D67-9A8B-D9A9D553E7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Technical &amp; Team Growth</a:t>
          </a:r>
          <a:br>
            <a:rPr lang="en-US"/>
          </a:br>
          <a:r>
            <a:rPr lang="en-US"/>
            <a:t> Built strengths in analysis, visualization, and collaboration.</a:t>
          </a:r>
        </a:p>
      </dgm:t>
    </dgm:pt>
    <dgm:pt modelId="{5F9EC33A-9966-47F6-803D-528A0009A967}" type="parTrans" cxnId="{D92A0A61-F404-451A-A0EC-1DDAA59BF80B}">
      <dgm:prSet/>
      <dgm:spPr/>
      <dgm:t>
        <a:bodyPr/>
        <a:lstStyle/>
        <a:p>
          <a:endParaRPr lang="en-US"/>
        </a:p>
      </dgm:t>
    </dgm:pt>
    <dgm:pt modelId="{3B0C20A4-0145-44D5-BABD-AAFD6F4E1E56}" type="sibTrans" cxnId="{D92A0A61-F404-451A-A0EC-1DDAA59BF80B}">
      <dgm:prSet/>
      <dgm:spPr/>
      <dgm:t>
        <a:bodyPr/>
        <a:lstStyle/>
        <a:p>
          <a:endParaRPr lang="en-US"/>
        </a:p>
      </dgm:t>
    </dgm:pt>
    <dgm:pt modelId="{3793D58D-6ED2-4757-9427-1604F29522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Data-Driven Storytelling</a:t>
          </a:r>
          <a:br>
            <a:rPr lang="en-US"/>
          </a:br>
          <a:r>
            <a:rPr lang="en-US"/>
            <a:t>Learned how structured data reveals meaningful trends in Iowa communities.</a:t>
          </a:r>
        </a:p>
      </dgm:t>
    </dgm:pt>
    <dgm:pt modelId="{5A75E3F3-DC92-469C-B31E-0FC6CC4B30C2}" type="parTrans" cxnId="{29656CE1-EAAD-4A16-A7D0-230BCD7D598B}">
      <dgm:prSet/>
      <dgm:spPr/>
      <dgm:t>
        <a:bodyPr/>
        <a:lstStyle/>
        <a:p>
          <a:endParaRPr lang="en-US"/>
        </a:p>
      </dgm:t>
    </dgm:pt>
    <dgm:pt modelId="{22050E60-B2C5-456B-AE72-0109DF7BFE09}" type="sibTrans" cxnId="{29656CE1-EAAD-4A16-A7D0-230BCD7D598B}">
      <dgm:prSet/>
      <dgm:spPr/>
      <dgm:t>
        <a:bodyPr/>
        <a:lstStyle/>
        <a:p>
          <a:endParaRPr lang="en-US"/>
        </a:p>
      </dgm:t>
    </dgm:pt>
    <dgm:pt modelId="{26BA7723-EB8A-4729-BC28-45272EAAA89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Bierstadt"/>
            </a:rPr>
            <a:t>Real-World Impact</a:t>
          </a:r>
          <a:br>
            <a:rPr lang="en-US" b="0">
              <a:latin typeface="Bierstadt"/>
            </a:rPr>
          </a:br>
          <a:r>
            <a:rPr lang="en-US" b="0">
              <a:latin typeface="Bierstadt"/>
            </a:rPr>
            <a:t>Gained insight into how consulting firms like </a:t>
          </a:r>
          <a:r>
            <a:rPr lang="en-US" b="0" err="1">
              <a:latin typeface="Bierstadt"/>
            </a:rPr>
            <a:t>AArete</a:t>
          </a:r>
          <a:r>
            <a:rPr lang="en-US" b="0">
              <a:latin typeface="Bierstadt"/>
            </a:rPr>
            <a:t> drive health and economic outcomes.</a:t>
          </a:r>
          <a:endParaRPr lang="en-US"/>
        </a:p>
      </dgm:t>
    </dgm:pt>
    <dgm:pt modelId="{246703F4-BA8A-4D8B-8FDE-C846DC200A7B}" type="parTrans" cxnId="{AF9431C0-673C-4B23-8D1A-CD18FE7C2945}">
      <dgm:prSet/>
      <dgm:spPr/>
      <dgm:t>
        <a:bodyPr/>
        <a:lstStyle/>
        <a:p>
          <a:endParaRPr lang="en-US"/>
        </a:p>
      </dgm:t>
    </dgm:pt>
    <dgm:pt modelId="{C743A359-13B8-4866-9303-8E591EFBEB50}" type="sibTrans" cxnId="{AF9431C0-673C-4B23-8D1A-CD18FE7C2945}">
      <dgm:prSet/>
      <dgm:spPr/>
      <dgm:t>
        <a:bodyPr/>
        <a:lstStyle/>
        <a:p>
          <a:endParaRPr lang="en-US"/>
        </a:p>
      </dgm:t>
    </dgm:pt>
    <dgm:pt modelId="{0BB445B0-94B4-4FE1-AF4E-F346D2F82903}" type="pres">
      <dgm:prSet presAssocID="{8C39086C-31CB-48CD-8E82-1D55D2611D64}" presName="root" presStyleCnt="0">
        <dgm:presLayoutVars>
          <dgm:dir/>
          <dgm:resizeHandles val="exact"/>
        </dgm:presLayoutVars>
      </dgm:prSet>
      <dgm:spPr/>
    </dgm:pt>
    <dgm:pt modelId="{8D4B2E9B-9692-413A-8D13-BAE9D9A2743B}" type="pres">
      <dgm:prSet presAssocID="{8BDA2054-0B88-4AD8-AB2D-B461FE15F3DF}" presName="compNode" presStyleCnt="0"/>
      <dgm:spPr/>
    </dgm:pt>
    <dgm:pt modelId="{6B282A0D-A453-4619-9257-0907D37E12CE}" type="pres">
      <dgm:prSet presAssocID="{8BDA2054-0B88-4AD8-AB2D-B461FE15F3DF}" presName="bgRect" presStyleLbl="bgShp" presStyleIdx="0" presStyleCnt="4"/>
      <dgm:spPr/>
    </dgm:pt>
    <dgm:pt modelId="{04A252DD-727D-4151-94AD-AC26285DD5D0}" type="pres">
      <dgm:prSet presAssocID="{8BDA2054-0B88-4AD8-AB2D-B461FE15F3D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CCB544A9-B3C7-4C55-B7DB-5891854099FB}" type="pres">
      <dgm:prSet presAssocID="{8BDA2054-0B88-4AD8-AB2D-B461FE15F3DF}" presName="spaceRect" presStyleCnt="0"/>
      <dgm:spPr/>
    </dgm:pt>
    <dgm:pt modelId="{19E66126-57D1-441B-8E5B-92E2EA3D061A}" type="pres">
      <dgm:prSet presAssocID="{8BDA2054-0B88-4AD8-AB2D-B461FE15F3DF}" presName="parTx" presStyleLbl="revTx" presStyleIdx="0" presStyleCnt="4">
        <dgm:presLayoutVars>
          <dgm:chMax val="0"/>
          <dgm:chPref val="0"/>
        </dgm:presLayoutVars>
      </dgm:prSet>
      <dgm:spPr/>
    </dgm:pt>
    <dgm:pt modelId="{2949D0BA-5CFA-4CE9-A556-4228FC7C50D6}" type="pres">
      <dgm:prSet presAssocID="{60B0BE4C-48F3-4DBF-BB44-7405C66F092B}" presName="sibTrans" presStyleCnt="0"/>
      <dgm:spPr/>
    </dgm:pt>
    <dgm:pt modelId="{0BF2D1E9-36BF-4D7D-82E3-6283B8EAFF75}" type="pres">
      <dgm:prSet presAssocID="{D7ADED0D-6871-4D67-9A8B-D9A9D553E7DA}" presName="compNode" presStyleCnt="0"/>
      <dgm:spPr/>
    </dgm:pt>
    <dgm:pt modelId="{30773F7C-7A09-4C82-B74D-D774AF0E7B3E}" type="pres">
      <dgm:prSet presAssocID="{D7ADED0D-6871-4D67-9A8B-D9A9D553E7DA}" presName="bgRect" presStyleLbl="bgShp" presStyleIdx="1" presStyleCnt="4"/>
      <dgm:spPr/>
    </dgm:pt>
    <dgm:pt modelId="{EE3392DE-30FB-4D5B-AD67-9A4C983EB659}" type="pres">
      <dgm:prSet presAssocID="{D7ADED0D-6871-4D67-9A8B-D9A9D553E7D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69A0B232-7B62-4A90-B652-AC8FD45A3548}" type="pres">
      <dgm:prSet presAssocID="{D7ADED0D-6871-4D67-9A8B-D9A9D553E7DA}" presName="spaceRect" presStyleCnt="0"/>
      <dgm:spPr/>
    </dgm:pt>
    <dgm:pt modelId="{196215C5-22D4-4901-AF9F-9776A0A0CB5B}" type="pres">
      <dgm:prSet presAssocID="{D7ADED0D-6871-4D67-9A8B-D9A9D553E7DA}" presName="parTx" presStyleLbl="revTx" presStyleIdx="1" presStyleCnt="4">
        <dgm:presLayoutVars>
          <dgm:chMax val="0"/>
          <dgm:chPref val="0"/>
        </dgm:presLayoutVars>
      </dgm:prSet>
      <dgm:spPr/>
    </dgm:pt>
    <dgm:pt modelId="{94932693-D432-45E4-85C0-0CEECE9E3F91}" type="pres">
      <dgm:prSet presAssocID="{3B0C20A4-0145-44D5-BABD-AAFD6F4E1E56}" presName="sibTrans" presStyleCnt="0"/>
      <dgm:spPr/>
    </dgm:pt>
    <dgm:pt modelId="{C45C8336-ACCC-46AD-B5CA-9B3C6D5F7CDC}" type="pres">
      <dgm:prSet presAssocID="{26BA7723-EB8A-4729-BC28-45272EAAA895}" presName="compNode" presStyleCnt="0"/>
      <dgm:spPr/>
    </dgm:pt>
    <dgm:pt modelId="{0FD1C619-8ABB-42D0-9462-3B2B00484564}" type="pres">
      <dgm:prSet presAssocID="{26BA7723-EB8A-4729-BC28-45272EAAA895}" presName="bgRect" presStyleLbl="bgShp" presStyleIdx="2" presStyleCnt="4"/>
      <dgm:spPr/>
    </dgm:pt>
    <dgm:pt modelId="{950FFB13-A46D-4D55-BEF2-F3569FC664E2}" type="pres">
      <dgm:prSet presAssocID="{26BA7723-EB8A-4729-BC28-45272EAAA895}" presName="iconRect" presStyleLbl="node1" presStyleIdx="2" presStyleCnt="4"/>
      <dgm:spPr/>
    </dgm:pt>
    <dgm:pt modelId="{BC81CCBD-1488-4B13-86C0-8D05B3828CF0}" type="pres">
      <dgm:prSet presAssocID="{26BA7723-EB8A-4729-BC28-45272EAAA895}" presName="spaceRect" presStyleCnt="0"/>
      <dgm:spPr/>
    </dgm:pt>
    <dgm:pt modelId="{70D476FE-994E-4088-B4A5-0EFC5260CFAF}" type="pres">
      <dgm:prSet presAssocID="{26BA7723-EB8A-4729-BC28-45272EAAA895}" presName="parTx" presStyleLbl="revTx" presStyleIdx="2" presStyleCnt="4">
        <dgm:presLayoutVars>
          <dgm:chMax val="0"/>
          <dgm:chPref val="0"/>
        </dgm:presLayoutVars>
      </dgm:prSet>
      <dgm:spPr/>
    </dgm:pt>
    <dgm:pt modelId="{8709F903-17F5-4BB7-AF98-EDCAA9B24362}" type="pres">
      <dgm:prSet presAssocID="{C743A359-13B8-4866-9303-8E591EFBEB50}" presName="sibTrans" presStyleCnt="0"/>
      <dgm:spPr/>
    </dgm:pt>
    <dgm:pt modelId="{66B09882-6050-4E51-9A3B-0B1A91E8EB97}" type="pres">
      <dgm:prSet presAssocID="{3793D58D-6ED2-4757-9427-1604F295229C}" presName="compNode" presStyleCnt="0"/>
      <dgm:spPr/>
    </dgm:pt>
    <dgm:pt modelId="{70F6B8CE-6B48-4E3B-8AE4-F67E33825113}" type="pres">
      <dgm:prSet presAssocID="{3793D58D-6ED2-4757-9427-1604F295229C}" presName="bgRect" presStyleLbl="bgShp" presStyleIdx="3" presStyleCnt="4"/>
      <dgm:spPr/>
    </dgm:pt>
    <dgm:pt modelId="{BC59C6A0-4281-4D3F-8219-C451313383CF}" type="pres">
      <dgm:prSet presAssocID="{3793D58D-6ED2-4757-9427-1604F295229C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09B34194-3940-432D-BB0D-0937CD9C91AD}" type="pres">
      <dgm:prSet presAssocID="{3793D58D-6ED2-4757-9427-1604F295229C}" presName="spaceRect" presStyleCnt="0"/>
      <dgm:spPr/>
    </dgm:pt>
    <dgm:pt modelId="{89E91E01-7514-4403-922F-AF78440A5B40}" type="pres">
      <dgm:prSet presAssocID="{3793D58D-6ED2-4757-9427-1604F295229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64D312F-AFA0-478B-BA21-01A1445B340A}" type="presOf" srcId="{26BA7723-EB8A-4729-BC28-45272EAAA895}" destId="{70D476FE-994E-4088-B4A5-0EFC5260CFAF}" srcOrd="0" destOrd="0" presId="urn:microsoft.com/office/officeart/2018/2/layout/IconVerticalSolidList"/>
    <dgm:cxn modelId="{B87A6E5A-9071-40AD-AA40-773BF605CAC3}" type="presOf" srcId="{D7ADED0D-6871-4D67-9A8B-D9A9D553E7DA}" destId="{196215C5-22D4-4901-AF9F-9776A0A0CB5B}" srcOrd="0" destOrd="0" presId="urn:microsoft.com/office/officeart/2018/2/layout/IconVerticalSolidList"/>
    <dgm:cxn modelId="{D92A0A61-F404-451A-A0EC-1DDAA59BF80B}" srcId="{8C39086C-31CB-48CD-8E82-1D55D2611D64}" destId="{D7ADED0D-6871-4D67-9A8B-D9A9D553E7DA}" srcOrd="1" destOrd="0" parTransId="{5F9EC33A-9966-47F6-803D-528A0009A967}" sibTransId="{3B0C20A4-0145-44D5-BABD-AAFD6F4E1E56}"/>
    <dgm:cxn modelId="{36123077-787E-437D-AB8F-CC7ACB5DFE69}" type="presOf" srcId="{8C39086C-31CB-48CD-8E82-1D55D2611D64}" destId="{0BB445B0-94B4-4FE1-AF4E-F346D2F82903}" srcOrd="0" destOrd="0" presId="urn:microsoft.com/office/officeart/2018/2/layout/IconVerticalSolidList"/>
    <dgm:cxn modelId="{AF9431C0-673C-4B23-8D1A-CD18FE7C2945}" srcId="{8C39086C-31CB-48CD-8E82-1D55D2611D64}" destId="{26BA7723-EB8A-4729-BC28-45272EAAA895}" srcOrd="2" destOrd="0" parTransId="{246703F4-BA8A-4D8B-8FDE-C846DC200A7B}" sibTransId="{C743A359-13B8-4866-9303-8E591EFBEB50}"/>
    <dgm:cxn modelId="{0DD444C1-73F1-4DCD-BCA2-A05EAAF76C2A}" type="presOf" srcId="{8BDA2054-0B88-4AD8-AB2D-B461FE15F3DF}" destId="{19E66126-57D1-441B-8E5B-92E2EA3D061A}" srcOrd="0" destOrd="0" presId="urn:microsoft.com/office/officeart/2018/2/layout/IconVerticalSolidList"/>
    <dgm:cxn modelId="{29656CE1-EAAD-4A16-A7D0-230BCD7D598B}" srcId="{8C39086C-31CB-48CD-8E82-1D55D2611D64}" destId="{3793D58D-6ED2-4757-9427-1604F295229C}" srcOrd="3" destOrd="0" parTransId="{5A75E3F3-DC92-469C-B31E-0FC6CC4B30C2}" sibTransId="{22050E60-B2C5-456B-AE72-0109DF7BFE09}"/>
    <dgm:cxn modelId="{FA823BEB-6A45-4AD1-8396-CDA2AF971A4D}" srcId="{8C39086C-31CB-48CD-8E82-1D55D2611D64}" destId="{8BDA2054-0B88-4AD8-AB2D-B461FE15F3DF}" srcOrd="0" destOrd="0" parTransId="{AA3CC42A-302F-4E0A-94A4-A6EBC3BD9E5B}" sibTransId="{60B0BE4C-48F3-4DBF-BB44-7405C66F092B}"/>
    <dgm:cxn modelId="{1253E7ED-A04D-48D9-804F-78F9A9FE0B8E}" type="presOf" srcId="{3793D58D-6ED2-4757-9427-1604F295229C}" destId="{89E91E01-7514-4403-922F-AF78440A5B40}" srcOrd="0" destOrd="0" presId="urn:microsoft.com/office/officeart/2018/2/layout/IconVerticalSolidList"/>
    <dgm:cxn modelId="{39CC4360-8C6E-430F-902E-BEFA9C36D1CA}" type="presParOf" srcId="{0BB445B0-94B4-4FE1-AF4E-F346D2F82903}" destId="{8D4B2E9B-9692-413A-8D13-BAE9D9A2743B}" srcOrd="0" destOrd="0" presId="urn:microsoft.com/office/officeart/2018/2/layout/IconVerticalSolidList"/>
    <dgm:cxn modelId="{3DD4FD32-E55A-4150-91AE-F83949016D9C}" type="presParOf" srcId="{8D4B2E9B-9692-413A-8D13-BAE9D9A2743B}" destId="{6B282A0D-A453-4619-9257-0907D37E12CE}" srcOrd="0" destOrd="0" presId="urn:microsoft.com/office/officeart/2018/2/layout/IconVerticalSolidList"/>
    <dgm:cxn modelId="{847920C9-71C7-4794-ACD2-4B44AF356ABB}" type="presParOf" srcId="{8D4B2E9B-9692-413A-8D13-BAE9D9A2743B}" destId="{04A252DD-727D-4151-94AD-AC26285DD5D0}" srcOrd="1" destOrd="0" presId="urn:microsoft.com/office/officeart/2018/2/layout/IconVerticalSolidList"/>
    <dgm:cxn modelId="{A67F0152-A945-4140-9F28-10589050A59E}" type="presParOf" srcId="{8D4B2E9B-9692-413A-8D13-BAE9D9A2743B}" destId="{CCB544A9-B3C7-4C55-B7DB-5891854099FB}" srcOrd="2" destOrd="0" presId="urn:microsoft.com/office/officeart/2018/2/layout/IconVerticalSolidList"/>
    <dgm:cxn modelId="{FA830A38-5022-40FE-BDA1-4751E4D660B0}" type="presParOf" srcId="{8D4B2E9B-9692-413A-8D13-BAE9D9A2743B}" destId="{19E66126-57D1-441B-8E5B-92E2EA3D061A}" srcOrd="3" destOrd="0" presId="urn:microsoft.com/office/officeart/2018/2/layout/IconVerticalSolidList"/>
    <dgm:cxn modelId="{56B16935-37B2-426C-B643-CF71D3393B28}" type="presParOf" srcId="{0BB445B0-94B4-4FE1-AF4E-F346D2F82903}" destId="{2949D0BA-5CFA-4CE9-A556-4228FC7C50D6}" srcOrd="1" destOrd="0" presId="urn:microsoft.com/office/officeart/2018/2/layout/IconVerticalSolidList"/>
    <dgm:cxn modelId="{C7768B4A-291E-4836-9ED4-8AC2766B7B0A}" type="presParOf" srcId="{0BB445B0-94B4-4FE1-AF4E-F346D2F82903}" destId="{0BF2D1E9-36BF-4D7D-82E3-6283B8EAFF75}" srcOrd="2" destOrd="0" presId="urn:microsoft.com/office/officeart/2018/2/layout/IconVerticalSolidList"/>
    <dgm:cxn modelId="{2274196F-FACE-46BC-9437-F7D4ED62ABF1}" type="presParOf" srcId="{0BF2D1E9-36BF-4D7D-82E3-6283B8EAFF75}" destId="{30773F7C-7A09-4C82-B74D-D774AF0E7B3E}" srcOrd="0" destOrd="0" presId="urn:microsoft.com/office/officeart/2018/2/layout/IconVerticalSolidList"/>
    <dgm:cxn modelId="{4A9F7A24-C2E6-44AA-AC32-422FA5600CA2}" type="presParOf" srcId="{0BF2D1E9-36BF-4D7D-82E3-6283B8EAFF75}" destId="{EE3392DE-30FB-4D5B-AD67-9A4C983EB659}" srcOrd="1" destOrd="0" presId="urn:microsoft.com/office/officeart/2018/2/layout/IconVerticalSolidList"/>
    <dgm:cxn modelId="{EF3D663A-B258-4531-900B-7DA12EB1CBBC}" type="presParOf" srcId="{0BF2D1E9-36BF-4D7D-82E3-6283B8EAFF75}" destId="{69A0B232-7B62-4A90-B652-AC8FD45A3548}" srcOrd="2" destOrd="0" presId="urn:microsoft.com/office/officeart/2018/2/layout/IconVerticalSolidList"/>
    <dgm:cxn modelId="{288A62F4-6C27-478C-A63D-7C1DE5D9C091}" type="presParOf" srcId="{0BF2D1E9-36BF-4D7D-82E3-6283B8EAFF75}" destId="{196215C5-22D4-4901-AF9F-9776A0A0CB5B}" srcOrd="3" destOrd="0" presId="urn:microsoft.com/office/officeart/2018/2/layout/IconVerticalSolidList"/>
    <dgm:cxn modelId="{35782F58-DA53-4B70-A90F-62CADFA5368D}" type="presParOf" srcId="{0BB445B0-94B4-4FE1-AF4E-F346D2F82903}" destId="{94932693-D432-45E4-85C0-0CEECE9E3F91}" srcOrd="3" destOrd="0" presId="urn:microsoft.com/office/officeart/2018/2/layout/IconVerticalSolidList"/>
    <dgm:cxn modelId="{61A3456F-766B-4BBE-AE55-F24003A0C564}" type="presParOf" srcId="{0BB445B0-94B4-4FE1-AF4E-F346D2F82903}" destId="{C45C8336-ACCC-46AD-B5CA-9B3C6D5F7CDC}" srcOrd="4" destOrd="0" presId="urn:microsoft.com/office/officeart/2018/2/layout/IconVerticalSolidList"/>
    <dgm:cxn modelId="{7D8DB8DF-142C-4616-BDBD-14F250A2DDC5}" type="presParOf" srcId="{C45C8336-ACCC-46AD-B5CA-9B3C6D5F7CDC}" destId="{0FD1C619-8ABB-42D0-9462-3B2B00484564}" srcOrd="0" destOrd="0" presId="urn:microsoft.com/office/officeart/2018/2/layout/IconVerticalSolidList"/>
    <dgm:cxn modelId="{EB084F75-0C80-4F2E-A89F-E747ADEBE99C}" type="presParOf" srcId="{C45C8336-ACCC-46AD-B5CA-9B3C6D5F7CDC}" destId="{950FFB13-A46D-4D55-BEF2-F3569FC664E2}" srcOrd="1" destOrd="0" presId="urn:microsoft.com/office/officeart/2018/2/layout/IconVerticalSolidList"/>
    <dgm:cxn modelId="{002E8DD1-15DD-4742-8DCD-95A1AE9EA93D}" type="presParOf" srcId="{C45C8336-ACCC-46AD-B5CA-9B3C6D5F7CDC}" destId="{BC81CCBD-1488-4B13-86C0-8D05B3828CF0}" srcOrd="2" destOrd="0" presId="urn:microsoft.com/office/officeart/2018/2/layout/IconVerticalSolidList"/>
    <dgm:cxn modelId="{5ADCCE4F-35BB-4136-8893-209089559109}" type="presParOf" srcId="{C45C8336-ACCC-46AD-B5CA-9B3C6D5F7CDC}" destId="{70D476FE-994E-4088-B4A5-0EFC5260CFAF}" srcOrd="3" destOrd="0" presId="urn:microsoft.com/office/officeart/2018/2/layout/IconVerticalSolidList"/>
    <dgm:cxn modelId="{EE532A33-A770-4C4C-A80B-31BFF4673A1F}" type="presParOf" srcId="{0BB445B0-94B4-4FE1-AF4E-F346D2F82903}" destId="{8709F903-17F5-4BB7-AF98-EDCAA9B24362}" srcOrd="5" destOrd="0" presId="urn:microsoft.com/office/officeart/2018/2/layout/IconVerticalSolidList"/>
    <dgm:cxn modelId="{4C4B4522-BFE2-4437-8670-3BF6E099DA72}" type="presParOf" srcId="{0BB445B0-94B4-4FE1-AF4E-F346D2F82903}" destId="{66B09882-6050-4E51-9A3B-0B1A91E8EB97}" srcOrd="6" destOrd="0" presId="urn:microsoft.com/office/officeart/2018/2/layout/IconVerticalSolidList"/>
    <dgm:cxn modelId="{1ED4F2D6-875A-4919-B3CE-4E755CBEB4D0}" type="presParOf" srcId="{66B09882-6050-4E51-9A3B-0B1A91E8EB97}" destId="{70F6B8CE-6B48-4E3B-8AE4-F67E33825113}" srcOrd="0" destOrd="0" presId="urn:microsoft.com/office/officeart/2018/2/layout/IconVerticalSolidList"/>
    <dgm:cxn modelId="{4018E607-0033-4A24-B9D7-AC9D6A33D722}" type="presParOf" srcId="{66B09882-6050-4E51-9A3B-0B1A91E8EB97}" destId="{BC59C6A0-4281-4D3F-8219-C451313383CF}" srcOrd="1" destOrd="0" presId="urn:microsoft.com/office/officeart/2018/2/layout/IconVerticalSolidList"/>
    <dgm:cxn modelId="{A75ABE53-B9D1-492A-94B4-93F0479E1E4B}" type="presParOf" srcId="{66B09882-6050-4E51-9A3B-0B1A91E8EB97}" destId="{09B34194-3940-432D-BB0D-0937CD9C91AD}" srcOrd="2" destOrd="0" presId="urn:microsoft.com/office/officeart/2018/2/layout/IconVerticalSolidList"/>
    <dgm:cxn modelId="{463F8C61-786A-477B-966F-6064716AF6E7}" type="presParOf" srcId="{66B09882-6050-4E51-9A3B-0B1A91E8EB97}" destId="{89E91E01-7514-4403-922F-AF78440A5B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82A0D-A453-4619-9257-0907D37E12CE}">
      <dsp:nvSpPr>
        <dsp:cNvPr id="0" name=""/>
        <dsp:cNvSpPr/>
      </dsp:nvSpPr>
      <dsp:spPr>
        <a:xfrm>
          <a:off x="0" y="1865"/>
          <a:ext cx="11155680" cy="9452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252DD-727D-4151-94AD-AC26285DD5D0}">
      <dsp:nvSpPr>
        <dsp:cNvPr id="0" name=""/>
        <dsp:cNvSpPr/>
      </dsp:nvSpPr>
      <dsp:spPr>
        <a:xfrm>
          <a:off x="285941" y="214548"/>
          <a:ext cx="519893" cy="519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66126-57D1-441B-8E5B-92E2EA3D061A}">
      <dsp:nvSpPr>
        <dsp:cNvPr id="0" name=""/>
        <dsp:cNvSpPr/>
      </dsp:nvSpPr>
      <dsp:spPr>
        <a:xfrm>
          <a:off x="1091776" y="1865"/>
          <a:ext cx="10063903" cy="945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0" tIns="100040" rIns="100040" bIns="10004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Interdisciplinary Thinking</a:t>
          </a:r>
          <a:br>
            <a:rPr lang="en-US" sz="2000" kern="1200"/>
          </a:br>
          <a:r>
            <a:rPr lang="en-US" sz="2000" kern="1200"/>
            <a:t>Connected data skills with public health and social context to go beyond surface-level analysis.</a:t>
          </a:r>
        </a:p>
      </dsp:txBody>
      <dsp:txXfrm>
        <a:off x="1091776" y="1865"/>
        <a:ext cx="10063903" cy="945260"/>
      </dsp:txXfrm>
    </dsp:sp>
    <dsp:sp modelId="{30773F7C-7A09-4C82-B74D-D774AF0E7B3E}">
      <dsp:nvSpPr>
        <dsp:cNvPr id="0" name=""/>
        <dsp:cNvSpPr/>
      </dsp:nvSpPr>
      <dsp:spPr>
        <a:xfrm>
          <a:off x="0" y="1183441"/>
          <a:ext cx="11155680" cy="9452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392DE-30FB-4D5B-AD67-9A4C983EB659}">
      <dsp:nvSpPr>
        <dsp:cNvPr id="0" name=""/>
        <dsp:cNvSpPr/>
      </dsp:nvSpPr>
      <dsp:spPr>
        <a:xfrm>
          <a:off x="285941" y="1396124"/>
          <a:ext cx="519893" cy="519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215C5-22D4-4901-AF9F-9776A0A0CB5B}">
      <dsp:nvSpPr>
        <dsp:cNvPr id="0" name=""/>
        <dsp:cNvSpPr/>
      </dsp:nvSpPr>
      <dsp:spPr>
        <a:xfrm>
          <a:off x="1091776" y="1183441"/>
          <a:ext cx="10063903" cy="945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0" tIns="100040" rIns="100040" bIns="10004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Technical &amp; Team Growth</a:t>
          </a:r>
          <a:br>
            <a:rPr lang="en-US" sz="2000" kern="1200"/>
          </a:br>
          <a:r>
            <a:rPr lang="en-US" sz="2000" kern="1200"/>
            <a:t> Built strengths in analysis, visualization, and collaboration.</a:t>
          </a:r>
        </a:p>
      </dsp:txBody>
      <dsp:txXfrm>
        <a:off x="1091776" y="1183441"/>
        <a:ext cx="10063903" cy="945260"/>
      </dsp:txXfrm>
    </dsp:sp>
    <dsp:sp modelId="{0FD1C619-8ABB-42D0-9462-3B2B00484564}">
      <dsp:nvSpPr>
        <dsp:cNvPr id="0" name=""/>
        <dsp:cNvSpPr/>
      </dsp:nvSpPr>
      <dsp:spPr>
        <a:xfrm>
          <a:off x="0" y="2365017"/>
          <a:ext cx="11155680" cy="9452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FFB13-A46D-4D55-BEF2-F3569FC664E2}">
      <dsp:nvSpPr>
        <dsp:cNvPr id="0" name=""/>
        <dsp:cNvSpPr/>
      </dsp:nvSpPr>
      <dsp:spPr>
        <a:xfrm>
          <a:off x="285941" y="2577700"/>
          <a:ext cx="519893" cy="5198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476FE-994E-4088-B4A5-0EFC5260CFAF}">
      <dsp:nvSpPr>
        <dsp:cNvPr id="0" name=""/>
        <dsp:cNvSpPr/>
      </dsp:nvSpPr>
      <dsp:spPr>
        <a:xfrm>
          <a:off x="1091776" y="2365017"/>
          <a:ext cx="10063903" cy="945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0" tIns="100040" rIns="100040" bIns="10004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Bierstadt"/>
            </a:rPr>
            <a:t>Real-World Impact</a:t>
          </a:r>
          <a:br>
            <a:rPr lang="en-US" sz="2000" b="0" kern="1200">
              <a:latin typeface="Bierstadt"/>
            </a:rPr>
          </a:br>
          <a:r>
            <a:rPr lang="en-US" sz="2000" b="0" kern="1200">
              <a:latin typeface="Bierstadt"/>
            </a:rPr>
            <a:t>Gained insight into how consulting firms like </a:t>
          </a:r>
          <a:r>
            <a:rPr lang="en-US" sz="2000" b="0" kern="1200" err="1">
              <a:latin typeface="Bierstadt"/>
            </a:rPr>
            <a:t>AArete</a:t>
          </a:r>
          <a:r>
            <a:rPr lang="en-US" sz="2000" b="0" kern="1200">
              <a:latin typeface="Bierstadt"/>
            </a:rPr>
            <a:t> drive health and economic outcomes.</a:t>
          </a:r>
          <a:endParaRPr lang="en-US" sz="2000" kern="1200"/>
        </a:p>
      </dsp:txBody>
      <dsp:txXfrm>
        <a:off x="1091776" y="2365017"/>
        <a:ext cx="10063903" cy="945260"/>
      </dsp:txXfrm>
    </dsp:sp>
    <dsp:sp modelId="{70F6B8CE-6B48-4E3B-8AE4-F67E33825113}">
      <dsp:nvSpPr>
        <dsp:cNvPr id="0" name=""/>
        <dsp:cNvSpPr/>
      </dsp:nvSpPr>
      <dsp:spPr>
        <a:xfrm>
          <a:off x="0" y="3546593"/>
          <a:ext cx="11155680" cy="9452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9C6A0-4281-4D3F-8219-C451313383CF}">
      <dsp:nvSpPr>
        <dsp:cNvPr id="0" name=""/>
        <dsp:cNvSpPr/>
      </dsp:nvSpPr>
      <dsp:spPr>
        <a:xfrm>
          <a:off x="285941" y="3759276"/>
          <a:ext cx="519893" cy="5198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91E01-7514-4403-922F-AF78440A5B40}">
      <dsp:nvSpPr>
        <dsp:cNvPr id="0" name=""/>
        <dsp:cNvSpPr/>
      </dsp:nvSpPr>
      <dsp:spPr>
        <a:xfrm>
          <a:off x="1091776" y="3546593"/>
          <a:ext cx="10063903" cy="945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0" tIns="100040" rIns="100040" bIns="10004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Data-Driven Storytelling</a:t>
          </a:r>
          <a:br>
            <a:rPr lang="en-US" sz="2000" kern="1200"/>
          </a:br>
          <a:r>
            <a:rPr lang="en-US" sz="2000" kern="1200"/>
            <a:t>Learned how structured data reveals meaningful trends in Iowa communities.</a:t>
          </a:r>
        </a:p>
      </dsp:txBody>
      <dsp:txXfrm>
        <a:off x="1091776" y="3546593"/>
        <a:ext cx="10063903" cy="945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9661-CE57-8D42-A025-F876F80E9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9F469-9F2E-3E46-8918-D27BFF3F1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3BC79-3835-BF4D-BE21-AB2B4E0E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12BD-5E38-3342-AFDD-8AD2E6FF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A9F3C-D72E-7740-9C49-2DB6552D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7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7728-E9BF-0043-A77B-B55C1E72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762EE-56C3-354E-9FF8-08040ECD2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89417-C57F-1147-BCE4-568E59B6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E48CC-956F-4943-A45A-F2EA9C7D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DF46C-62F2-684E-A1CE-A7D42BFE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5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68DC3-0C7C-A84C-8AEE-67EEC30C0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8C909-40B9-844D-90A2-750F0F059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82CA8-ECA7-1744-9D0F-BBB99527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03F07-2D97-684E-A827-52EEBBA8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BBC21-AB2F-0E4F-A8BE-1FCB3691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6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9907-9C3B-B049-97B0-588676BF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2139A-FDD6-4244-89AD-4A2C2E699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191C2-14A6-0E4D-9D48-996E4648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2C5D8-747A-6B44-8FD0-C38E049E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AD99D-3EDA-014E-BF37-EE8C5E4D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F9A8-3591-C34F-B24B-37B34013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5873F-D67C-444A-B13B-7ECE0BFCC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09986-54CF-974B-BFBC-9B07AB51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6AC7E-C793-9345-A821-0B2338A2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27109-F907-9341-89BE-977B0B9E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0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89EB-CE54-054B-A78A-3703F8C4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BABA3-82F4-0B40-8AF3-3A07C28A4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52D31-67CE-954E-A178-C23B3814D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E8730-1E5E-1945-98B2-F2F008F9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880BA-29C0-654B-A806-0BECDBD1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55978-6CEE-114C-90F5-A87D41C8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2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B8C7-BF2E-754E-A04A-8F517C3D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E2403-BC07-874B-B096-F1050BFAF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B72A2-A350-CB44-8DCE-B7869F4EC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434F6-4555-7146-9540-225BF1019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42EB3-F1DF-E24E-B9FB-9C8F54DBA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8A6BB-31AC-014F-A1E1-7874BE38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8C141-148C-D146-8703-4DD49DA5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16F09-42F9-8D4A-B4CD-2323C117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3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8FD4-D663-E945-B671-99BBDE3C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BB889-56EC-C24E-973B-FAA28D4D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6CEE5-3B63-6444-8158-9029D710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0FA48-7C2A-D744-A703-C4788ADA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1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4704D-9119-6D4E-9486-A978DE1B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4B466-8C28-164E-98DD-C7357DE4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51E88-2C5B-A242-9F28-E7ED00B8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1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FBA1-4BA8-9A48-B485-22075B49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93500-C89D-DD4E-833F-57F6B6FC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7D8A5-36B8-EC41-84DA-C2B366A06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97936-CBE0-B04D-8C08-5ED6FBA8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EAA27-FB75-2241-94A5-1A0C58B5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E937A-8DFF-BE4E-A7F8-C52D01E6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4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7F26-629B-9840-A1A5-E31CA8C2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405CE6-4848-824A-818B-532AE3034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09BAC-607A-E04B-B5A9-239D861BD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EE87D-CB86-1A4E-BEF1-6A91C4D5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B7CC7-E6BF-D84A-8DC8-73140BE6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2EF09-5D4C-844D-9C74-6250B10C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6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A4FE2-8C37-F04E-8E0E-1FF0AF98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667B3-2ED4-814E-8038-2AA650F96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05274-050A-AD41-97EB-9F1044593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3600B-A5D0-D746-9685-8C99A2B4C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E88F-E275-0444-8DD9-847E45800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1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98611-AD2C-38DD-F55C-13673723A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2D0A-AD85-6337-4E7B-2F885E6B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290A31-93F0-D16E-63B7-CE40A225A0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1208" y="1852217"/>
          <a:ext cx="11155680" cy="4493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9" name="Graphic 208" descr="Earth globe: Americas with solid fill">
            <a:extLst>
              <a:ext uri="{FF2B5EF4-FFF2-40B4-BE49-F238E27FC236}">
                <a16:creationId xmlns:a16="http://schemas.microsoft.com/office/drawing/2014/main" id="{C5D5F031-A60A-F1D6-C0F6-011D1152E7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0317" y="4456385"/>
            <a:ext cx="434866" cy="43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Bierstadt</vt:lpstr>
      <vt:lpstr>Calibri</vt:lpstr>
      <vt:lpstr>Calibri Light</vt:lpstr>
      <vt:lpstr>Office Theme</vt:lpstr>
      <vt:lpstr>Team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Takeaways</dc:title>
  <dc:creator>Riedl, Matthew L</dc:creator>
  <cp:lastModifiedBy>Riedl, Matthew L</cp:lastModifiedBy>
  <cp:revision>1</cp:revision>
  <dcterms:created xsi:type="dcterms:W3CDTF">2025-05-13T20:37:28Z</dcterms:created>
  <dcterms:modified xsi:type="dcterms:W3CDTF">2025-05-13T20:38:18Z</dcterms:modified>
</cp:coreProperties>
</file>