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762865" y="253379"/>
            <a:ext cx="9755187" cy="2766528"/>
          </a:xfrm>
        </p:spPr>
        <p:txBody>
          <a:bodyPr/>
          <a:lstStyle/>
          <a:p>
            <a:r>
              <a:rPr lang="en-US" dirty="0" smtClean="0"/>
              <a:t>Predicting Outcomes of NFL Contests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216450"/>
            <a:ext cx="9755187" cy="550333"/>
          </a:xfrm>
        </p:spPr>
        <p:txBody>
          <a:bodyPr/>
          <a:lstStyle/>
          <a:p>
            <a:r>
              <a:rPr lang="en-US" dirty="0" smtClean="0"/>
              <a:t>Springboard Capstone 1</a:t>
            </a:r>
            <a:endParaRPr lang="en-US" dirty="0"/>
          </a:p>
          <a:p>
            <a:r>
              <a:rPr lang="en-US" dirty="0" smtClean="0"/>
              <a:t>Mike 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Mathematical approach to predicting NFL over/</a:t>
            </a:r>
            <a:r>
              <a:rPr lang="en-US" sz="3300" dirty="0" err="1" smtClean="0"/>
              <a:t>unders</a:t>
            </a:r>
            <a:endParaRPr lang="en-US" sz="3300" dirty="0" smtClean="0"/>
          </a:p>
          <a:p>
            <a:r>
              <a:rPr lang="en-US" sz="3300" dirty="0" smtClean="0"/>
              <a:t>Predict total points scored in any NFL game</a:t>
            </a:r>
          </a:p>
          <a:p>
            <a:r>
              <a:rPr lang="en-US" sz="3300" dirty="0" smtClean="0"/>
              <a:t>Identify value in the betting/fantasy football markets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68150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Each team’s offensive matchups, overall matchups</a:t>
            </a:r>
          </a:p>
          <a:p>
            <a:r>
              <a:rPr lang="en-US" sz="2400" dirty="0" err="1" smtClean="0"/>
              <a:t>pff</a:t>
            </a:r>
            <a:r>
              <a:rPr lang="en-US" sz="2400" dirty="0" smtClean="0"/>
              <a:t> grades</a:t>
            </a:r>
          </a:p>
          <a:p>
            <a:r>
              <a:rPr lang="en-US" sz="2400" dirty="0" smtClean="0"/>
              <a:t>Points per game, opponent’s </a:t>
            </a:r>
            <a:r>
              <a:rPr lang="en-US" sz="2400" dirty="0" err="1" smtClean="0"/>
              <a:t>ppg</a:t>
            </a:r>
            <a:r>
              <a:rPr lang="en-US" sz="2400" dirty="0" smtClean="0"/>
              <a:t>. allowed</a:t>
            </a:r>
          </a:p>
          <a:p>
            <a:r>
              <a:rPr lang="en-US" sz="2400" dirty="0" smtClean="0"/>
              <a:t>venue data</a:t>
            </a:r>
          </a:p>
          <a:p>
            <a:r>
              <a:rPr lang="en-US" sz="2400" dirty="0" smtClean="0"/>
              <a:t>Home/Away</a:t>
            </a:r>
          </a:p>
          <a:p>
            <a:r>
              <a:rPr lang="en-US" sz="2400" dirty="0" smtClean="0"/>
              <a:t>Sportsbook totals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Built web scrapers using bs4</a:t>
            </a:r>
          </a:p>
          <a:p>
            <a:pPr lvl="1"/>
            <a:r>
              <a:rPr lang="en-US" sz="2800" dirty="0" smtClean="0"/>
              <a:t>Pro-football-reference.com</a:t>
            </a:r>
          </a:p>
          <a:p>
            <a:pPr lvl="1"/>
            <a:r>
              <a:rPr lang="en-US" sz="2800" dirty="0" smtClean="0"/>
              <a:t>Profootballfocus.com</a:t>
            </a:r>
          </a:p>
          <a:p>
            <a:pPr lvl="1"/>
            <a:r>
              <a:rPr lang="en-US" sz="2800" dirty="0" smtClean="0"/>
              <a:t>Footballoutsiders.com</a:t>
            </a:r>
          </a:p>
          <a:p>
            <a:r>
              <a:rPr lang="en-US" sz="2800" dirty="0" smtClean="0"/>
              <a:t>Using data from 2006 onward</a:t>
            </a:r>
          </a:p>
          <a:p>
            <a:r>
              <a:rPr lang="en-US" sz="2800" dirty="0" smtClean="0"/>
              <a:t>All data put into .csv files and loaded into pandas </a:t>
            </a:r>
            <a:r>
              <a:rPr lang="en-US" sz="2800" dirty="0" err="1" smtClean="0"/>
              <a:t>dataframes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09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1350 games went over, 1341 went under, 45 pushed</a:t>
            </a:r>
          </a:p>
          <a:p>
            <a:r>
              <a:rPr lang="en-US" dirty="0" smtClean="0"/>
              <a:t>In “over” games, the average score is 55.5 points</a:t>
            </a:r>
          </a:p>
          <a:p>
            <a:r>
              <a:rPr lang="en-US" dirty="0" smtClean="0"/>
              <a:t>In “under” games, the average score is 34.4 points</a:t>
            </a:r>
          </a:p>
          <a:p>
            <a:pPr lvl="1"/>
            <a:r>
              <a:rPr lang="en-US" dirty="0" smtClean="0"/>
              <a:t>Value for fantasy players</a:t>
            </a:r>
          </a:p>
          <a:p>
            <a:r>
              <a:rPr lang="en-US" dirty="0" smtClean="0"/>
              <a:t>High total games average 51.5 points</a:t>
            </a:r>
          </a:p>
          <a:p>
            <a:r>
              <a:rPr lang="en-US" dirty="0" smtClean="0"/>
              <a:t>Low total games hit “over” at 55.7%</a:t>
            </a:r>
          </a:p>
          <a:p>
            <a:r>
              <a:rPr lang="en-US" dirty="0" smtClean="0"/>
              <a:t>Under hits at 63% when away team faces elite coverage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1" y="1565049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Highest correlations to points scored for both H/A teams: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ptsMatchup</a:t>
            </a:r>
            <a:endParaRPr lang="en-US" dirty="0" smtClean="0"/>
          </a:p>
          <a:p>
            <a:pPr lvl="1"/>
            <a:r>
              <a:rPr lang="en-US" dirty="0" err="1" smtClean="0"/>
              <a:t>totalDvoaMatchup</a:t>
            </a:r>
            <a:endParaRPr lang="en-US" dirty="0" smtClean="0"/>
          </a:p>
          <a:p>
            <a:pPr lvl="1"/>
            <a:r>
              <a:rPr lang="en-US" dirty="0" err="1" smtClean="0"/>
              <a:t>offMatchup</a:t>
            </a:r>
            <a:endParaRPr lang="en-US" dirty="0" smtClean="0"/>
          </a:p>
          <a:p>
            <a:pPr lvl="1"/>
            <a:r>
              <a:rPr lang="en-US" dirty="0" err="1" smtClean="0"/>
              <a:t>passMatchp</a:t>
            </a:r>
            <a:endParaRPr lang="en-US" dirty="0" smtClean="0"/>
          </a:p>
          <a:p>
            <a:pPr lvl="1"/>
            <a:r>
              <a:rPr lang="en-US" dirty="0" err="1" smtClean="0"/>
              <a:t>ovrMatchup</a:t>
            </a:r>
            <a:endParaRPr lang="en-US" dirty="0" smtClean="0"/>
          </a:p>
          <a:p>
            <a:r>
              <a:rPr lang="en-US" dirty="0" smtClean="0"/>
              <a:t>All these correlations are between .23 and .30</a:t>
            </a:r>
          </a:p>
          <a:p>
            <a:r>
              <a:rPr lang="en-US" dirty="0" smtClean="0"/>
              <a:t>Some dependent variables are highly correlated, but none exceed .77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Tried Multiple linear regression, random forests, </a:t>
            </a:r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MLR performed best</a:t>
            </a:r>
          </a:p>
          <a:p>
            <a:pPr lvl="1"/>
            <a:r>
              <a:rPr lang="en-US" dirty="0" smtClean="0"/>
              <a:t>5-point overs rule has a 60.8% win rate</a:t>
            </a:r>
          </a:p>
          <a:p>
            <a:pPr lvl="1"/>
            <a:r>
              <a:rPr lang="en-US" dirty="0" smtClean="0"/>
              <a:t>Roughly one recommendation per week</a:t>
            </a:r>
          </a:p>
          <a:p>
            <a:pPr lvl="1"/>
            <a:r>
              <a:rPr lang="en-US" dirty="0" smtClean="0"/>
              <a:t>8.4% ROI using this system</a:t>
            </a:r>
          </a:p>
          <a:p>
            <a:endParaRPr lang="en-US" dirty="0"/>
          </a:p>
        </p:txBody>
      </p:sp>
      <p:pic>
        <p:nvPicPr>
          <p:cNvPr id="4" name="Picture 3" descr="https://lh4.googleusercontent.com/3tEMG0MSQj_vEADQOSGmToq9p3tJ22t60rkCuxablNbyd6aBKJhzc76OmaKufw8ebNlPIA_TUQhxs1ZI1CBc_47pb_XlQvLLYfr_WLyzgub5o3jkMRsyFT4eNiHIyPTuD2U08SHW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24940" r="78364" b="20046"/>
          <a:stretch/>
        </p:blipFill>
        <p:spPr bwMode="auto">
          <a:xfrm>
            <a:off x="7727092" y="685800"/>
            <a:ext cx="3353415" cy="46887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758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6089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smtClean="0"/>
              <a:t>ROI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" y="1318054"/>
            <a:ext cx="10453817" cy="4580238"/>
          </a:xfrm>
        </p:spPr>
      </p:pic>
    </p:spTree>
    <p:extLst>
      <p:ext uri="{BB962C8B-B14F-4D97-AF65-F5344CB8AC3E}">
        <p14:creationId xmlns:p14="http://schemas.microsoft.com/office/powerpoint/2010/main" val="30181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steps/Future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Collect and implement additional data into models</a:t>
            </a:r>
          </a:p>
          <a:p>
            <a:pPr lvl="1"/>
            <a:r>
              <a:rPr lang="en-US" dirty="0" smtClean="0"/>
              <a:t>In-game statistics, such as pass yards per game</a:t>
            </a:r>
          </a:p>
          <a:p>
            <a:r>
              <a:rPr lang="en-US" dirty="0" smtClean="0"/>
              <a:t>Try additional algorithms</a:t>
            </a:r>
          </a:p>
          <a:p>
            <a:r>
              <a:rPr lang="en-US" dirty="0" smtClean="0"/>
              <a:t>Pitch results to clients, friends, sportsbooks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4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52</TotalTime>
  <Words>256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Predicting Outcomes of NFL Contests</vt:lpstr>
      <vt:lpstr>Problem Statement</vt:lpstr>
      <vt:lpstr>Attributes</vt:lpstr>
      <vt:lpstr>Data Collection</vt:lpstr>
      <vt:lpstr>Preliminary Insights</vt:lpstr>
      <vt:lpstr>Inferential Statistics</vt:lpstr>
      <vt:lpstr>Machine Learning</vt:lpstr>
      <vt:lpstr>ROI</vt:lpstr>
      <vt:lpstr>Next steps/Future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Outcomes of NFL Contests</dc:title>
  <dc:creator>Michael Ries</dc:creator>
  <cp:lastModifiedBy>Michael Ries</cp:lastModifiedBy>
  <cp:revision>8</cp:revision>
  <dcterms:created xsi:type="dcterms:W3CDTF">2019-06-24T21:29:07Z</dcterms:created>
  <dcterms:modified xsi:type="dcterms:W3CDTF">2020-06-11T08:49:34Z</dcterms:modified>
</cp:coreProperties>
</file>