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DB78A697-9D75-4DE8-8C28-1296A6CF43C1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9144" y="4882896"/>
            <a:ext cx="4050792" cy="1197864"/>
          </a:xfrm>
          <a:noFill/>
        </p:spPr>
        <p:txBody>
          <a:bodyPr wrap="square" rtlCol="0">
            <a:spAutoFit/>
          </a:bodyPr>
          <a:lstStyle>
            <a:lvl1pPr>
              <a:defRPr lang="en-US" sz="5400" dirty="0"/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075A-B3CA-4308-8288-4AA3FDE33D80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4B8D-FEEF-4ACC-AE11-BD533592BCDC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6006-7E0B-4944-9FC8-8FFECA54B11C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A3413-B80B-4905-8668-7292F4C8B0D5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9662-C6A4-45F9-A235-129F0C1DEF43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B764-976A-4040-BDCA-252C91CEE939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FC935-CE77-4008-BAD9-6108F00BE393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562D5-4244-4B26-B385-E71032EABECD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967-1B7E-40AA-AAF7-BA98E0E039F7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90F-3E6A-4544-9694-22B6007FE3C6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9620-38BC-4982-922B-C904A70C41DD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56FC6-E80E-40CB-B83C-A6FFE3EF0BA6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863F-52DC-41B2-9D00-5A4E5632AC32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5614-3909-43DC-A067-7F9842F8B81D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9323-6A73-409C-86A6-9EAF0F851121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0176-F1D3-49EC-82F4-0915A3AC4184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50172865-FBF0-458A-BAFF-4F75173770F5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762865" y="253379"/>
            <a:ext cx="9755187" cy="2766528"/>
          </a:xfrm>
        </p:spPr>
        <p:txBody>
          <a:bodyPr/>
          <a:lstStyle/>
          <a:p>
            <a:r>
              <a:rPr lang="en-US" dirty="0" smtClean="0"/>
              <a:t>Predicting Outcomes of NFL Contests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3" y="3216450"/>
            <a:ext cx="9755187" cy="550333"/>
          </a:xfrm>
        </p:spPr>
        <p:txBody>
          <a:bodyPr/>
          <a:lstStyle/>
          <a:p>
            <a:r>
              <a:rPr lang="en-US" dirty="0" smtClean="0"/>
              <a:t>Springboard Capstone 1</a:t>
            </a:r>
            <a:endParaRPr lang="en-US" dirty="0"/>
          </a:p>
          <a:p>
            <a:r>
              <a:rPr lang="en-US" dirty="0" smtClean="0"/>
              <a:t>Mike 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838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3300" dirty="0" smtClean="0"/>
              <a:t>Mathematical approach to predicting NFL over/</a:t>
            </a:r>
            <a:r>
              <a:rPr lang="en-US" sz="3300" dirty="0" err="1" smtClean="0"/>
              <a:t>unders</a:t>
            </a:r>
            <a:endParaRPr lang="en-US" sz="3300" dirty="0" smtClean="0"/>
          </a:p>
          <a:p>
            <a:r>
              <a:rPr lang="en-US" sz="3300" dirty="0" smtClean="0"/>
              <a:t>Predict total points scored in any NFL game</a:t>
            </a:r>
          </a:p>
          <a:p>
            <a:r>
              <a:rPr lang="en-US" sz="3300" dirty="0" smtClean="0"/>
              <a:t>Identify value in the betting/fantasy football markets</a:t>
            </a: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3681500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Each team’s offensive matchups, overall matchups</a:t>
            </a:r>
          </a:p>
          <a:p>
            <a:r>
              <a:rPr lang="en-US" sz="2400" dirty="0" err="1" smtClean="0"/>
              <a:t>pff</a:t>
            </a:r>
            <a:r>
              <a:rPr lang="en-US" sz="2400" dirty="0" smtClean="0"/>
              <a:t> grades</a:t>
            </a:r>
          </a:p>
          <a:p>
            <a:r>
              <a:rPr lang="en-US" sz="2400" dirty="0" smtClean="0"/>
              <a:t>Points per game, opponent’s </a:t>
            </a:r>
            <a:r>
              <a:rPr lang="en-US" sz="2400" dirty="0" err="1" smtClean="0"/>
              <a:t>ppg</a:t>
            </a:r>
            <a:r>
              <a:rPr lang="en-US" sz="2400" dirty="0" smtClean="0"/>
              <a:t>. allowed</a:t>
            </a:r>
          </a:p>
          <a:p>
            <a:r>
              <a:rPr lang="en-US" sz="2400" dirty="0" smtClean="0"/>
              <a:t>venue data</a:t>
            </a:r>
          </a:p>
          <a:p>
            <a:r>
              <a:rPr lang="en-US" sz="2400" dirty="0" smtClean="0"/>
              <a:t>Home/Away</a:t>
            </a:r>
          </a:p>
          <a:p>
            <a:r>
              <a:rPr lang="en-US" sz="2400" dirty="0" smtClean="0"/>
              <a:t>Sportsbook totals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7328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Built web scrapers using bs4</a:t>
            </a:r>
          </a:p>
          <a:p>
            <a:pPr lvl="1"/>
            <a:r>
              <a:rPr lang="en-US" sz="2800" dirty="0" smtClean="0"/>
              <a:t>Pro-football-reference.com</a:t>
            </a:r>
          </a:p>
          <a:p>
            <a:pPr lvl="1"/>
            <a:r>
              <a:rPr lang="en-US" sz="2800" dirty="0" smtClean="0"/>
              <a:t>Profootballfocus.com</a:t>
            </a:r>
          </a:p>
          <a:p>
            <a:pPr lvl="1"/>
            <a:r>
              <a:rPr lang="en-US" sz="2800" dirty="0" smtClean="0"/>
              <a:t>Footballoutsiders.com</a:t>
            </a:r>
          </a:p>
          <a:p>
            <a:r>
              <a:rPr lang="en-US" sz="2800" dirty="0" smtClean="0"/>
              <a:t>Using data from 2006 onward</a:t>
            </a:r>
          </a:p>
          <a:p>
            <a:r>
              <a:rPr lang="en-US" sz="2800" dirty="0" smtClean="0"/>
              <a:t>All data put into .csv files and loaded into pandas </a:t>
            </a:r>
            <a:r>
              <a:rPr lang="en-US" sz="2800" dirty="0" err="1" smtClean="0"/>
              <a:t>dataframes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95098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1350 games went over, 1341 went under, 45 pushed</a:t>
            </a:r>
          </a:p>
          <a:p>
            <a:r>
              <a:rPr lang="en-US" dirty="0" smtClean="0"/>
              <a:t>In “over” games, the average score is 55.5 points</a:t>
            </a:r>
          </a:p>
          <a:p>
            <a:r>
              <a:rPr lang="en-US" dirty="0" smtClean="0"/>
              <a:t>In “under” games, the average score is 34.4 points</a:t>
            </a:r>
          </a:p>
          <a:p>
            <a:pPr lvl="1"/>
            <a:r>
              <a:rPr lang="en-US" dirty="0" smtClean="0"/>
              <a:t>Value for fantasy players</a:t>
            </a:r>
          </a:p>
          <a:p>
            <a:r>
              <a:rPr lang="en-US" dirty="0" smtClean="0"/>
              <a:t>High total games average 51.5 points</a:t>
            </a:r>
          </a:p>
          <a:p>
            <a:r>
              <a:rPr lang="en-US" dirty="0" smtClean="0"/>
              <a:t>Low total games hit “over” at 55.7%</a:t>
            </a:r>
          </a:p>
          <a:p>
            <a:r>
              <a:rPr lang="en-US" dirty="0" smtClean="0"/>
              <a:t>Under hits at 63% when away team faces elite coverage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281" y="1565049"/>
            <a:ext cx="4827100" cy="337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686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Inferential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Highest correlations to points scored for both H/A teams: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ptsMatchup</a:t>
            </a:r>
            <a:endParaRPr lang="en-US" dirty="0" smtClean="0"/>
          </a:p>
          <a:p>
            <a:pPr lvl="1"/>
            <a:r>
              <a:rPr lang="en-US" dirty="0" err="1" smtClean="0"/>
              <a:t>totalDvoaMatchup</a:t>
            </a:r>
            <a:endParaRPr lang="en-US" dirty="0" smtClean="0"/>
          </a:p>
          <a:p>
            <a:pPr lvl="1"/>
            <a:r>
              <a:rPr lang="en-US" dirty="0" err="1" smtClean="0"/>
              <a:t>offMatchup</a:t>
            </a:r>
            <a:endParaRPr lang="en-US" dirty="0" smtClean="0"/>
          </a:p>
          <a:p>
            <a:pPr lvl="1"/>
            <a:r>
              <a:rPr lang="en-US" dirty="0" err="1" smtClean="0"/>
              <a:t>passMatchp</a:t>
            </a:r>
            <a:endParaRPr lang="en-US" dirty="0" smtClean="0"/>
          </a:p>
          <a:p>
            <a:pPr lvl="1"/>
            <a:r>
              <a:rPr lang="en-US" dirty="0" err="1" smtClean="0"/>
              <a:t>ovrMatchup</a:t>
            </a:r>
            <a:endParaRPr lang="en-US" dirty="0" smtClean="0"/>
          </a:p>
          <a:p>
            <a:r>
              <a:rPr lang="en-US" dirty="0" smtClean="0"/>
              <a:t>All these correlations are between .23 and .30</a:t>
            </a:r>
          </a:p>
          <a:p>
            <a:r>
              <a:rPr lang="en-US" dirty="0" smtClean="0"/>
              <a:t>Some dependent variables are highly correlated, but none exceed .77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157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Tried Multiple linear regression, random forests, </a:t>
            </a:r>
            <a:r>
              <a:rPr lang="en-US" dirty="0" err="1" smtClean="0"/>
              <a:t>XGBoost</a:t>
            </a:r>
            <a:endParaRPr lang="en-US" dirty="0" smtClean="0"/>
          </a:p>
          <a:p>
            <a:r>
              <a:rPr lang="en-US" dirty="0" smtClean="0"/>
              <a:t>MLR performed best</a:t>
            </a:r>
          </a:p>
          <a:p>
            <a:pPr lvl="1"/>
            <a:r>
              <a:rPr lang="en-US" dirty="0" smtClean="0"/>
              <a:t>5-point overs rule has a 60.8% win rate</a:t>
            </a:r>
          </a:p>
          <a:p>
            <a:pPr lvl="1"/>
            <a:r>
              <a:rPr lang="en-US" dirty="0" smtClean="0"/>
              <a:t>Roughly one recommendation per week</a:t>
            </a:r>
          </a:p>
          <a:p>
            <a:pPr lvl="1"/>
            <a:r>
              <a:rPr lang="en-US" dirty="0" smtClean="0"/>
              <a:t>8.4% ROI using this system</a:t>
            </a:r>
          </a:p>
          <a:p>
            <a:endParaRPr lang="en-US" dirty="0"/>
          </a:p>
        </p:txBody>
      </p:sp>
      <p:pic>
        <p:nvPicPr>
          <p:cNvPr id="4" name="Picture 3" descr="https://lh4.googleusercontent.com/3tEMG0MSQj_vEADQOSGmToq9p3tJ22t60rkCuxablNbyd6aBKJhzc76OmaKufw8ebNlPIA_TUQhxs1ZI1CBc_47pb_XlQvLLYfr_WLyzgub5o3jkMRsyFT4eNiHIyPTuD2U08SHW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3" t="24940" r="78364" b="20046"/>
          <a:stretch/>
        </p:blipFill>
        <p:spPr bwMode="auto">
          <a:xfrm>
            <a:off x="7727092" y="685800"/>
            <a:ext cx="3353415" cy="468878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77587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steps/Future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Collect and implement additional data into models</a:t>
            </a:r>
          </a:p>
          <a:p>
            <a:pPr lvl="1"/>
            <a:r>
              <a:rPr lang="en-US" dirty="0" smtClean="0"/>
              <a:t>In-game statistics, such as pass yards per game</a:t>
            </a:r>
          </a:p>
          <a:p>
            <a:r>
              <a:rPr lang="en-US" dirty="0" smtClean="0"/>
              <a:t>Try additional algorithms</a:t>
            </a:r>
          </a:p>
          <a:p>
            <a:r>
              <a:rPr lang="en-US" dirty="0" smtClean="0"/>
              <a:t>Pitch results to clients, friends, sportsbooks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8403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346492"/>
      </a:accent1>
      <a:accent2>
        <a:srgbClr val="6DA5D4"/>
      </a:accent2>
      <a:accent3>
        <a:srgbClr val="538C79"/>
      </a:accent3>
      <a:accent4>
        <a:srgbClr val="93B75D"/>
      </a:accent4>
      <a:accent5>
        <a:srgbClr val="DEB050"/>
      </a:accent5>
      <a:accent6>
        <a:srgbClr val="BB5354"/>
      </a:accent6>
      <a:hlink>
        <a:srgbClr val="3289DD"/>
      </a:hlink>
      <a:folHlink>
        <a:srgbClr val="859EB6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E3530EC-BA5B-407C-9B36-00820F3955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49</TotalTime>
  <Words>255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Impact</vt:lpstr>
      <vt:lpstr>Main Event</vt:lpstr>
      <vt:lpstr>Predicting Outcomes of NFL Contests</vt:lpstr>
      <vt:lpstr>Problem Statement</vt:lpstr>
      <vt:lpstr>Attributes</vt:lpstr>
      <vt:lpstr>Data Collection</vt:lpstr>
      <vt:lpstr>Preliminary Insights</vt:lpstr>
      <vt:lpstr>Inferential Statistics</vt:lpstr>
      <vt:lpstr>Machine Learning</vt:lpstr>
      <vt:lpstr>Next steps/Future 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Outcomes of NFL Contests</dc:title>
  <dc:creator>Michael Ries</dc:creator>
  <cp:lastModifiedBy>Michael Ries</cp:lastModifiedBy>
  <cp:revision>7</cp:revision>
  <dcterms:created xsi:type="dcterms:W3CDTF">2019-06-24T21:29:07Z</dcterms:created>
  <dcterms:modified xsi:type="dcterms:W3CDTF">2019-07-29T22:48:34Z</dcterms:modified>
</cp:coreProperties>
</file>