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uli Bold" charset="1" panose="00000800000000000000"/>
      <p:regular r:id="rId10"/>
    </p:embeddedFont>
    <p:embeddedFont>
      <p:font typeface="Muli Bold Bold" charset="1" panose="00000900000000000000"/>
      <p:regular r:id="rId11"/>
    </p:embeddedFont>
    <p:embeddedFont>
      <p:font typeface="Muli Bold Italics" charset="1" panose="00000800000000000000"/>
      <p:regular r:id="rId12"/>
    </p:embeddedFont>
    <p:embeddedFont>
      <p:font typeface="Muli Bold Bold Italics" charset="1" panose="00000900000000000000"/>
      <p:regular r:id="rId13"/>
    </p:embeddedFont>
    <p:embeddedFont>
      <p:font typeface="Muli Regular" charset="1" panose="00000500000000000000"/>
      <p:regular r:id="rId14"/>
    </p:embeddedFont>
    <p:embeddedFont>
      <p:font typeface="Muli Regular Bold" charset="1" panose="00000700000000000000"/>
      <p:regular r:id="rId15"/>
    </p:embeddedFont>
    <p:embeddedFont>
      <p:font typeface="Muli Regular Italics" charset="1" panose="00000500000000000000"/>
      <p:regular r:id="rId16"/>
    </p:embeddedFont>
    <p:embeddedFont>
      <p:font typeface="Muli Regular Bold Italics" charset="1" panose="000007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18478" y="1725168"/>
            <a:ext cx="3407728" cy="3402276"/>
            <a:chOff x="0" y="0"/>
            <a:chExt cx="6350000" cy="6339840"/>
          </a:xfrm>
        </p:grpSpPr>
        <p:sp>
          <p:nvSpPr>
            <p:cNvPr name="Freeform 3" id="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EF3625"/>
            </a:solidFill>
          </p:spPr>
        </p:sp>
      </p:grpSp>
      <p:sp>
        <p:nvSpPr>
          <p:cNvPr name="AutoShape 4" id="4"/>
          <p:cNvSpPr/>
          <p:nvPr/>
        </p:nvSpPr>
        <p:spPr>
          <a:xfrm rot="0">
            <a:off x="14877832" y="6867861"/>
            <a:ext cx="3407728" cy="3423684"/>
          </a:xfrm>
          <a:prstGeom prst="rect">
            <a:avLst/>
          </a:prstGeom>
          <a:solidFill>
            <a:srgbClr val="FCBE04"/>
          </a:solidFill>
        </p:spPr>
      </p:sp>
      <p:grpSp>
        <p:nvGrpSpPr>
          <p:cNvPr name="Group 5" id="5"/>
          <p:cNvGrpSpPr>
            <a:grpSpLocks noChangeAspect="true"/>
          </p:cNvGrpSpPr>
          <p:nvPr/>
        </p:nvGrpSpPr>
        <p:grpSpPr>
          <a:xfrm rot="0">
            <a:off x="14916740" y="6922724"/>
            <a:ext cx="3378345" cy="3378345"/>
            <a:chOff x="6705600" y="1371600"/>
            <a:chExt cx="10972800" cy="10972800"/>
          </a:xfrm>
        </p:grpSpPr>
        <p:sp>
          <p:nvSpPr>
            <p:cNvPr name="Freeform 6" id="6"/>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141414"/>
            </a:solidFill>
          </p:spPr>
        </p:sp>
      </p:grpSp>
      <p:grpSp>
        <p:nvGrpSpPr>
          <p:cNvPr name="Group 7" id="7"/>
          <p:cNvGrpSpPr/>
          <p:nvPr/>
        </p:nvGrpSpPr>
        <p:grpSpPr>
          <a:xfrm rot="0">
            <a:off x="2081929" y="2218511"/>
            <a:ext cx="13038039" cy="5170359"/>
            <a:chOff x="0" y="0"/>
            <a:chExt cx="17384052" cy="6893812"/>
          </a:xfrm>
        </p:grpSpPr>
        <p:sp>
          <p:nvSpPr>
            <p:cNvPr name="TextBox 8" id="8"/>
            <p:cNvSpPr txBox="true"/>
            <p:nvPr/>
          </p:nvSpPr>
          <p:spPr>
            <a:xfrm rot="0">
              <a:off x="0" y="40685"/>
              <a:ext cx="17384052" cy="3454513"/>
            </a:xfrm>
            <a:prstGeom prst="rect">
              <a:avLst/>
            </a:prstGeom>
          </p:spPr>
          <p:txBody>
            <a:bodyPr anchor="t" rtlCol="false" tIns="0" lIns="0" bIns="0" rIns="0">
              <a:spAutoFit/>
            </a:bodyPr>
            <a:lstStyle/>
            <a:p>
              <a:pPr algn="ctr">
                <a:lnSpc>
                  <a:spcPts val="10145"/>
                </a:lnSpc>
              </a:pPr>
              <a:r>
                <a:rPr lang="en-US" sz="8814" u="sng">
                  <a:solidFill>
                    <a:srgbClr val="FFFFFF"/>
                  </a:solidFill>
                  <a:latin typeface="Muli Bold"/>
                </a:rPr>
                <a:t>Pemrograman berbasis objek</a:t>
              </a:r>
            </a:p>
          </p:txBody>
        </p:sp>
        <p:sp>
          <p:nvSpPr>
            <p:cNvPr name="TextBox 9" id="9"/>
            <p:cNvSpPr txBox="true"/>
            <p:nvPr/>
          </p:nvSpPr>
          <p:spPr>
            <a:xfrm rot="0">
              <a:off x="0" y="4106752"/>
              <a:ext cx="17384052" cy="2794000"/>
            </a:xfrm>
            <a:prstGeom prst="rect">
              <a:avLst/>
            </a:prstGeom>
          </p:spPr>
          <p:txBody>
            <a:bodyPr anchor="t" rtlCol="false" tIns="0" lIns="0" bIns="0" rIns="0">
              <a:spAutoFit/>
            </a:bodyPr>
            <a:lstStyle/>
            <a:p>
              <a:pPr algn="ctr">
                <a:lnSpc>
                  <a:spcPts val="3652"/>
                </a:lnSpc>
              </a:pPr>
              <a:r>
                <a:rPr lang="en-US" sz="3044">
                  <a:solidFill>
                    <a:srgbClr val="FFFFFF"/>
                  </a:solidFill>
                  <a:latin typeface="Muli Regular"/>
                </a:rPr>
                <a:t>"Aplikasi Perencanaan Proyek Kontraktor Bangunan"</a:t>
              </a:r>
            </a:p>
            <a:p>
              <a:pPr algn="ctr">
                <a:lnSpc>
                  <a:spcPts val="3292"/>
                </a:lnSpc>
              </a:pPr>
              <a:r>
                <a:rPr lang="en-US" sz="2744">
                  <a:solidFill>
                    <a:srgbClr val="5271FF"/>
                  </a:solidFill>
                  <a:latin typeface="Muli Regular"/>
                </a:rPr>
                <a:t>"https://github.com/mrifainestli7/Aplikasi-Perencanaan-Proyek-Kontraktor-Bangunan-2100018368"</a:t>
              </a:r>
            </a:p>
            <a:p>
              <a:pPr algn="ctr">
                <a:lnSpc>
                  <a:spcPts val="3292"/>
                </a:lnSpc>
              </a:pPr>
              <a:r>
                <a:rPr lang="en-US" sz="2744">
                  <a:solidFill>
                    <a:srgbClr val="FFFFFF"/>
                  </a:solidFill>
                  <a:latin typeface="Muli Regular"/>
                </a:rPr>
                <a:t>oleh </a:t>
              </a:r>
            </a:p>
            <a:p>
              <a:pPr algn="ctr">
                <a:lnSpc>
                  <a:spcPts val="3292"/>
                </a:lnSpc>
              </a:pPr>
              <a:r>
                <a:rPr lang="en-US" sz="2744">
                  <a:solidFill>
                    <a:srgbClr val="FFFFFF"/>
                  </a:solidFill>
                  <a:latin typeface="Muli Regular"/>
                </a:rPr>
                <a:t>Muhammad Rifa'i Nestli - 2100018368 - Kelas G</a:t>
              </a:r>
            </a:p>
          </p:txBody>
        </p:sp>
      </p:gr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478" y="4980"/>
            <a:ext cx="3402276" cy="1701138"/>
          </a:xfrm>
          <a:prstGeom prst="rect">
            <a:avLst/>
          </a:prstGeom>
        </p:spPr>
      </p:pic>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895249" y="5166723"/>
            <a:ext cx="3402276" cy="1701138"/>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2358431" y="513552"/>
            <a:ext cx="12877425" cy="2068542"/>
          </a:xfrm>
          <a:prstGeom prst="rect">
            <a:avLst/>
          </a:prstGeom>
        </p:spPr>
        <p:txBody>
          <a:bodyPr anchor="t" rtlCol="false" tIns="0" lIns="0" bIns="0" rIns="0">
            <a:spAutoFit/>
          </a:bodyPr>
          <a:lstStyle/>
          <a:p>
            <a:pPr algn="ctr">
              <a:lnSpc>
                <a:spcPts val="5467"/>
              </a:lnSpc>
            </a:pPr>
            <a:r>
              <a:rPr lang="en-US" sz="4754" u="sng">
                <a:solidFill>
                  <a:srgbClr val="FFFFFF"/>
                </a:solidFill>
                <a:latin typeface="Muli Bold"/>
              </a:rPr>
              <a:t>Screenshot tampilan unggahan halaman projek Github</a:t>
            </a:r>
          </a:p>
          <a:p>
            <a:pPr algn="ctr">
              <a:lnSpc>
                <a:spcPts val="5467"/>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29382" y="3423684"/>
            <a:ext cx="3402276" cy="1701138"/>
          </a:xfrm>
          <a:prstGeom prst="rect">
            <a:avLst/>
          </a:prstGeom>
        </p:spPr>
      </p:pic>
      <p:grpSp>
        <p:nvGrpSpPr>
          <p:cNvPr name="Group 4" id="4"/>
          <p:cNvGrpSpPr/>
          <p:nvPr/>
        </p:nvGrpSpPr>
        <p:grpSpPr>
          <a:xfrm rot="-5400000">
            <a:off x="14880272" y="6884724"/>
            <a:ext cx="3407728" cy="3402276"/>
            <a:chOff x="0" y="0"/>
            <a:chExt cx="6350000" cy="6339840"/>
          </a:xfrm>
        </p:grpSpPr>
        <p:sp>
          <p:nvSpPr>
            <p:cNvPr name="Freeform 5" id="5"/>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34B67C"/>
            </a:solidFill>
          </p:spPr>
        </p:sp>
      </p:grpSp>
      <p:sp>
        <p:nvSpPr>
          <p:cNvPr name="AutoShape 6" id="6"/>
          <p:cNvSpPr/>
          <p:nvPr/>
        </p:nvSpPr>
        <p:spPr>
          <a:xfrm rot="0">
            <a:off x="-29382" y="0"/>
            <a:ext cx="3407728" cy="3423684"/>
          </a:xfrm>
          <a:prstGeom prst="rect">
            <a:avLst/>
          </a:prstGeom>
          <a:solidFill>
            <a:srgbClr val="EF3625"/>
          </a:solidFill>
        </p:spPr>
      </p:sp>
      <p:grpSp>
        <p:nvGrpSpPr>
          <p:cNvPr name="Group 7" id="7"/>
          <p:cNvGrpSpPr>
            <a:grpSpLocks noChangeAspect="true"/>
          </p:cNvGrpSpPr>
          <p:nvPr/>
        </p:nvGrpSpPr>
        <p:grpSpPr>
          <a:xfrm rot="0">
            <a:off x="14719155" y="6718155"/>
            <a:ext cx="3378345" cy="3378345"/>
            <a:chOff x="6705600" y="1371600"/>
            <a:chExt cx="10972800" cy="10972800"/>
          </a:xfrm>
        </p:grpSpPr>
        <p:sp>
          <p:nvSpPr>
            <p:cNvPr name="Freeform 8" id="8"/>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CBE04"/>
            </a:solidFill>
          </p:spPr>
        </p:sp>
      </p:grpSp>
      <p:pic>
        <p:nvPicPr>
          <p:cNvPr name="Picture 9" id="9"/>
          <p:cNvPicPr>
            <a:picLocks noChangeAspect="true"/>
          </p:cNvPicPr>
          <p:nvPr/>
        </p:nvPicPr>
        <p:blipFill>
          <a:blip r:embed="rId4"/>
          <a:srcRect l="0" t="0" r="0" b="0"/>
          <a:stretch>
            <a:fillRect/>
          </a:stretch>
        </p:blipFill>
        <p:spPr>
          <a:xfrm flipH="false" flipV="false" rot="0">
            <a:off x="2392797" y="2382245"/>
            <a:ext cx="13502405" cy="7247168"/>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4598888" y="4624438"/>
            <a:ext cx="9090224" cy="1076225"/>
          </a:xfrm>
          <a:prstGeom prst="rect">
            <a:avLst/>
          </a:prstGeom>
        </p:spPr>
        <p:txBody>
          <a:bodyPr anchor="t" rtlCol="false" tIns="0" lIns="0" bIns="0" rIns="0">
            <a:spAutoFit/>
          </a:bodyPr>
          <a:lstStyle/>
          <a:p>
            <a:pPr algn="ctr">
              <a:lnSpc>
                <a:spcPts val="8480"/>
              </a:lnSpc>
            </a:pPr>
            <a:r>
              <a:rPr lang="en-US" sz="7374" u="sng">
                <a:solidFill>
                  <a:srgbClr val="FFFFFF"/>
                </a:solidFill>
                <a:latin typeface="Muli Bold"/>
              </a:rPr>
              <a:t>Terimakasih</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0" y="3420958"/>
            <a:ext cx="3402276" cy="1701138"/>
          </a:xfrm>
          <a:prstGeom prst="rect">
            <a:avLst/>
          </a:prstGeom>
        </p:spPr>
      </p:pic>
      <p:grpSp>
        <p:nvGrpSpPr>
          <p:cNvPr name="Group 4" id="4"/>
          <p:cNvGrpSpPr/>
          <p:nvPr/>
        </p:nvGrpSpPr>
        <p:grpSpPr>
          <a:xfrm rot="-5400000">
            <a:off x="14909655" y="6881998"/>
            <a:ext cx="3407728" cy="3402276"/>
            <a:chOff x="0" y="0"/>
            <a:chExt cx="6350000" cy="6339840"/>
          </a:xfrm>
        </p:grpSpPr>
        <p:sp>
          <p:nvSpPr>
            <p:cNvPr name="Freeform 5" id="5"/>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0C2AFC"/>
            </a:solidFill>
          </p:spPr>
        </p:sp>
      </p:grpSp>
      <p:grpSp>
        <p:nvGrpSpPr>
          <p:cNvPr name="Group 6" id="6"/>
          <p:cNvGrpSpPr>
            <a:grpSpLocks noChangeAspect="true"/>
          </p:cNvGrpSpPr>
          <p:nvPr/>
        </p:nvGrpSpPr>
        <p:grpSpPr>
          <a:xfrm rot="0">
            <a:off x="23930" y="0"/>
            <a:ext cx="3378345" cy="3378345"/>
            <a:chOff x="6705600" y="1371600"/>
            <a:chExt cx="10972800" cy="10972800"/>
          </a:xfrm>
        </p:grpSpPr>
        <p:sp>
          <p:nvSpPr>
            <p:cNvPr name="Freeform 7" id="7"/>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CBE04"/>
            </a:solidFill>
          </p:spPr>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028700" y="1190637"/>
            <a:ext cx="8115300" cy="715645"/>
          </a:xfrm>
          <a:prstGeom prst="rect">
            <a:avLst/>
          </a:prstGeom>
        </p:spPr>
        <p:txBody>
          <a:bodyPr anchor="t" rtlCol="false" tIns="0" lIns="0" bIns="0" rIns="0">
            <a:spAutoFit/>
          </a:bodyPr>
          <a:lstStyle/>
          <a:p>
            <a:pPr>
              <a:lnSpc>
                <a:spcPts val="5720"/>
              </a:lnSpc>
            </a:pPr>
            <a:r>
              <a:rPr lang="en-US" sz="4400" u="sng">
                <a:solidFill>
                  <a:srgbClr val="FFFFFF"/>
                </a:solidFill>
                <a:latin typeface="Muli Bold"/>
              </a:rPr>
              <a:t>DESKRIPSI </a:t>
            </a:r>
          </a:p>
        </p:txBody>
      </p:sp>
      <p:sp>
        <p:nvSpPr>
          <p:cNvPr name="TextBox 3" id="3"/>
          <p:cNvSpPr txBox="true"/>
          <p:nvPr/>
        </p:nvSpPr>
        <p:spPr>
          <a:xfrm rot="0">
            <a:off x="840809" y="6287770"/>
            <a:ext cx="8960002" cy="1967230"/>
          </a:xfrm>
          <a:prstGeom prst="rect">
            <a:avLst/>
          </a:prstGeom>
        </p:spPr>
        <p:txBody>
          <a:bodyPr anchor="t" rtlCol="false" tIns="0" lIns="0" bIns="0" rIns="0">
            <a:spAutoFit/>
          </a:bodyPr>
          <a:lstStyle/>
          <a:p>
            <a:pPr marL="604519" indent="-302260" lvl="1">
              <a:lnSpc>
                <a:spcPts val="3919"/>
              </a:lnSpc>
              <a:buFont typeface="Arial"/>
              <a:buChar char="•"/>
            </a:pPr>
            <a:r>
              <a:rPr lang="en-US" sz="2799">
                <a:solidFill>
                  <a:srgbClr val="FFFFFF"/>
                </a:solidFill>
                <a:latin typeface="Muli Regular"/>
              </a:rPr>
              <a:t>Penginputan atribut Proyek</a:t>
            </a:r>
          </a:p>
          <a:p>
            <a:pPr marL="604519" indent="-302260" lvl="1">
              <a:lnSpc>
                <a:spcPts val="3919"/>
              </a:lnSpc>
              <a:buFont typeface="Arial"/>
              <a:buChar char="•"/>
            </a:pPr>
            <a:r>
              <a:rPr lang="en-US" sz="2799">
                <a:solidFill>
                  <a:srgbClr val="FFFFFF"/>
                </a:solidFill>
                <a:latin typeface="Muli Regular"/>
              </a:rPr>
              <a:t>Penginputan atribut Jadwal, Lokasi, dan anggaran</a:t>
            </a:r>
          </a:p>
          <a:p>
            <a:pPr marL="604519" indent="-302260" lvl="1">
              <a:lnSpc>
                <a:spcPts val="3919"/>
              </a:lnSpc>
              <a:buFont typeface="Arial"/>
              <a:buChar char="•"/>
            </a:pPr>
            <a:r>
              <a:rPr lang="en-US" sz="2799">
                <a:solidFill>
                  <a:srgbClr val="FFFFFF"/>
                </a:solidFill>
                <a:latin typeface="Muli Regular"/>
              </a:rPr>
              <a:t>Penginputan atribut divisi</a:t>
            </a:r>
          </a:p>
          <a:p>
            <a:pPr marL="604519" indent="-302260" lvl="1">
              <a:lnSpc>
                <a:spcPts val="3919"/>
              </a:lnSpc>
              <a:buFont typeface="Arial"/>
              <a:buChar char="•"/>
            </a:pPr>
            <a:r>
              <a:rPr lang="en-US" sz="2799">
                <a:solidFill>
                  <a:srgbClr val="FFFFFF"/>
                </a:solidFill>
                <a:latin typeface="Muli Regular"/>
              </a:rPr>
              <a:t>Menampilkan semua data proyek</a:t>
            </a:r>
          </a:p>
        </p:txBody>
      </p:sp>
      <p:sp>
        <p:nvSpPr>
          <p:cNvPr name="AutoShape 4" id="4"/>
          <p:cNvSpPr/>
          <p:nvPr/>
        </p:nvSpPr>
        <p:spPr>
          <a:xfrm rot="0">
            <a:off x="13152415" y="0"/>
            <a:ext cx="5135585" cy="5159632"/>
          </a:xfrm>
          <a:prstGeom prst="rect">
            <a:avLst/>
          </a:prstGeom>
          <a:solidFill>
            <a:srgbClr val="FCBE04"/>
          </a:solidFill>
        </p:spPr>
      </p:sp>
      <p:grpSp>
        <p:nvGrpSpPr>
          <p:cNvPr name="Group 5" id="5"/>
          <p:cNvGrpSpPr>
            <a:grpSpLocks noChangeAspect="true"/>
          </p:cNvGrpSpPr>
          <p:nvPr/>
        </p:nvGrpSpPr>
        <p:grpSpPr>
          <a:xfrm rot="0">
            <a:off x="13174555" y="34164"/>
            <a:ext cx="5091305" cy="5091305"/>
            <a:chOff x="6705600" y="1371600"/>
            <a:chExt cx="10972800" cy="10972800"/>
          </a:xfrm>
        </p:grpSpPr>
        <p:sp>
          <p:nvSpPr>
            <p:cNvPr name="Freeform 6" id="6"/>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141414"/>
            </a:solidFill>
          </p:spPr>
        </p:sp>
      </p:grpSp>
      <p:grpSp>
        <p:nvGrpSpPr>
          <p:cNvPr name="Group 7" id="7"/>
          <p:cNvGrpSpPr/>
          <p:nvPr/>
        </p:nvGrpSpPr>
        <p:grpSpPr>
          <a:xfrm rot="0">
            <a:off x="13152415" y="5159632"/>
            <a:ext cx="5113445" cy="5105263"/>
            <a:chOff x="0" y="0"/>
            <a:chExt cx="6350000" cy="6339840"/>
          </a:xfrm>
        </p:grpSpPr>
        <p:sp>
          <p:nvSpPr>
            <p:cNvPr name="Freeform 8" id="8"/>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EF3625"/>
            </a:solidFill>
          </p:spPr>
        </p:sp>
      </p:grpSp>
      <p:sp>
        <p:nvSpPr>
          <p:cNvPr name="TextBox 9" id="9"/>
          <p:cNvSpPr txBox="true"/>
          <p:nvPr/>
        </p:nvSpPr>
        <p:spPr>
          <a:xfrm rot="0">
            <a:off x="1028700" y="5362575"/>
            <a:ext cx="8115300" cy="715645"/>
          </a:xfrm>
          <a:prstGeom prst="rect">
            <a:avLst/>
          </a:prstGeom>
        </p:spPr>
        <p:txBody>
          <a:bodyPr anchor="t" rtlCol="false" tIns="0" lIns="0" bIns="0" rIns="0">
            <a:spAutoFit/>
          </a:bodyPr>
          <a:lstStyle/>
          <a:p>
            <a:pPr>
              <a:lnSpc>
                <a:spcPts val="5720"/>
              </a:lnSpc>
            </a:pPr>
            <a:r>
              <a:rPr lang="en-US" sz="4400" u="sng">
                <a:solidFill>
                  <a:srgbClr val="FFFFFF"/>
                </a:solidFill>
                <a:latin typeface="Muli Bold"/>
              </a:rPr>
              <a:t>FITUR APLIKASI</a:t>
            </a:r>
          </a:p>
        </p:txBody>
      </p:sp>
      <p:sp>
        <p:nvSpPr>
          <p:cNvPr name="TextBox 10" id="10"/>
          <p:cNvSpPr txBox="true"/>
          <p:nvPr/>
        </p:nvSpPr>
        <p:spPr>
          <a:xfrm rot="0">
            <a:off x="1028700" y="2121743"/>
            <a:ext cx="11355618" cy="2446086"/>
          </a:xfrm>
          <a:prstGeom prst="rect">
            <a:avLst/>
          </a:prstGeom>
        </p:spPr>
        <p:txBody>
          <a:bodyPr anchor="t" rtlCol="false" tIns="0" lIns="0" bIns="0" rIns="0">
            <a:spAutoFit/>
          </a:bodyPr>
          <a:lstStyle/>
          <a:p>
            <a:pPr>
              <a:lnSpc>
                <a:spcPts val="3920"/>
              </a:lnSpc>
            </a:pPr>
            <a:r>
              <a:rPr lang="en-US" sz="2800">
                <a:solidFill>
                  <a:srgbClr val="FFFFFF"/>
                </a:solidFill>
                <a:latin typeface="Muli Regular"/>
              </a:rPr>
              <a:t>Aplikasi merupakan penginputan data dari berbagai aspek proyek mulai dari Proyek, Jadwal, Anggaran, Lokasi, dan Divisi yang terlibat dengan mengaplikasikan interface didalamnya. kemudian aplikasi akan menyimpan data tersebut untuk kemudian ditampilkan kepada user.</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7218113" y="971550"/>
            <a:ext cx="8115300" cy="1834233"/>
          </a:xfrm>
          <a:prstGeom prst="rect">
            <a:avLst/>
          </a:prstGeom>
        </p:spPr>
        <p:txBody>
          <a:bodyPr anchor="t" rtlCol="false" tIns="0" lIns="0" bIns="0" rIns="0">
            <a:spAutoFit/>
          </a:bodyPr>
          <a:lstStyle/>
          <a:p>
            <a:pPr>
              <a:lnSpc>
                <a:spcPts val="7279"/>
              </a:lnSpc>
            </a:pPr>
            <a:r>
              <a:rPr lang="en-US" sz="5599">
                <a:solidFill>
                  <a:srgbClr val="FFFFFF"/>
                </a:solidFill>
                <a:latin typeface="Muli Bold"/>
              </a:rPr>
              <a:t>ALUR KERJA</a:t>
            </a:r>
          </a:p>
          <a:p>
            <a:pPr>
              <a:lnSpc>
                <a:spcPts val="7279"/>
              </a:lnSpc>
            </a:pPr>
            <a:r>
              <a:rPr lang="en-US" sz="5599">
                <a:solidFill>
                  <a:srgbClr val="FFFFFF"/>
                </a:solidFill>
                <a:latin typeface="Muli Bold"/>
              </a:rPr>
              <a:t>APLIKASI</a:t>
            </a:r>
          </a:p>
        </p:txBody>
      </p:sp>
      <p:sp>
        <p:nvSpPr>
          <p:cNvPr name="TextBox 3" id="3"/>
          <p:cNvSpPr txBox="true"/>
          <p:nvPr/>
        </p:nvSpPr>
        <p:spPr>
          <a:xfrm rot="0">
            <a:off x="7218113" y="3475450"/>
            <a:ext cx="10041187" cy="4915668"/>
          </a:xfrm>
          <a:prstGeom prst="rect">
            <a:avLst/>
          </a:prstGeom>
        </p:spPr>
        <p:txBody>
          <a:bodyPr anchor="t" rtlCol="false" tIns="0" lIns="0" bIns="0" rIns="0">
            <a:spAutoFit/>
          </a:bodyPr>
          <a:lstStyle/>
          <a:p>
            <a:pPr>
              <a:lnSpc>
                <a:spcPts val="3920"/>
              </a:lnSpc>
            </a:pPr>
            <a:r>
              <a:rPr lang="en-US" sz="2800">
                <a:solidFill>
                  <a:srgbClr val="FFFFFF"/>
                </a:solidFill>
                <a:latin typeface="Muli Regular"/>
              </a:rPr>
              <a:t>Pertama Program akan menginput atribut dari beberapa class seperti Proyek, Anggaran, Lokasi, Jadwal, Divisi yang memiliki class nya masing-masing. Dalam penentuan divisi akan ditentukan melalui kode, 1 untuk kontruksi, 2 untuk bahan, 3 untuk pengawasan yang memiliki gaji dan spesialis yang berbeda.</a:t>
            </a:r>
          </a:p>
          <a:p>
            <a:pPr>
              <a:lnSpc>
                <a:spcPts val="3920"/>
              </a:lnSpc>
            </a:pPr>
            <a:r>
              <a:rPr lang="en-US" sz="2800">
                <a:solidFill>
                  <a:srgbClr val="FFFFFF"/>
                </a:solidFill>
                <a:latin typeface="Muli Regular"/>
              </a:rPr>
              <a:t> Setelah itu semua class yang memiliki atribut tersebut dihubungkan ke class proyek yang akan menampung data dari berbagai class sebelumnya. Setelah di output maka akan muncul rincian dari data yang telah dimasukkan</a:t>
            </a:r>
          </a:p>
        </p:txBody>
      </p:sp>
      <p:grpSp>
        <p:nvGrpSpPr>
          <p:cNvPr name="Group 4" id="4"/>
          <p:cNvGrpSpPr/>
          <p:nvPr/>
        </p:nvGrpSpPr>
        <p:grpSpPr>
          <a:xfrm rot="-5400000">
            <a:off x="-2771" y="45"/>
            <a:ext cx="5169009" cy="5160739"/>
            <a:chOff x="0" y="0"/>
            <a:chExt cx="6350000" cy="6339840"/>
          </a:xfrm>
        </p:grpSpPr>
        <p:sp>
          <p:nvSpPr>
            <p:cNvPr name="Freeform 5" id="5"/>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34B67C"/>
            </a:solidFill>
          </p:spPr>
        </p:sp>
      </p:grpSp>
      <p:grpSp>
        <p:nvGrpSpPr>
          <p:cNvPr name="Group 6" id="6"/>
          <p:cNvGrpSpPr>
            <a:grpSpLocks noChangeAspect="true"/>
          </p:cNvGrpSpPr>
          <p:nvPr/>
        </p:nvGrpSpPr>
        <p:grpSpPr>
          <a:xfrm rot="0">
            <a:off x="9078" y="5162550"/>
            <a:ext cx="5143500" cy="5143500"/>
            <a:chOff x="6705600" y="1371600"/>
            <a:chExt cx="10972800" cy="10972800"/>
          </a:xfrm>
        </p:grpSpPr>
        <p:sp>
          <p:nvSpPr>
            <p:cNvPr name="Freeform 7" id="7"/>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0C2AFC"/>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0" y="0"/>
            <a:ext cx="10303486" cy="10287000"/>
            <a:chOff x="0" y="0"/>
            <a:chExt cx="6350000" cy="6339840"/>
          </a:xfrm>
        </p:grpSpPr>
        <p:sp>
          <p:nvSpPr>
            <p:cNvPr name="Freeform 3" id="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0C2AFC"/>
            </a:solidFill>
          </p:spPr>
        </p:sp>
      </p:grpSp>
      <p:sp>
        <p:nvSpPr>
          <p:cNvPr name="TextBox 4" id="4"/>
          <p:cNvSpPr txBox="true"/>
          <p:nvPr/>
        </p:nvSpPr>
        <p:spPr>
          <a:xfrm rot="0">
            <a:off x="1744855" y="331470"/>
            <a:ext cx="14264976" cy="697230"/>
          </a:xfrm>
          <a:prstGeom prst="rect">
            <a:avLst/>
          </a:prstGeom>
        </p:spPr>
        <p:txBody>
          <a:bodyPr anchor="t" rtlCol="false" tIns="0" lIns="0" bIns="0" rIns="0">
            <a:spAutoFit/>
          </a:bodyPr>
          <a:lstStyle/>
          <a:p>
            <a:pPr algn="ctr">
              <a:lnSpc>
                <a:spcPts val="5520"/>
              </a:lnSpc>
            </a:pPr>
            <a:r>
              <a:rPr lang="en-US" sz="4800" u="sng">
                <a:solidFill>
                  <a:srgbClr val="FFFFFF"/>
                </a:solidFill>
                <a:latin typeface="Muli Bold"/>
              </a:rPr>
              <a:t>Diagram Rancangan Aplikasi</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895249" y="0"/>
            <a:ext cx="3402276" cy="1701138"/>
          </a:xfrm>
          <a:prstGeom prst="rect">
            <a:avLst/>
          </a:prstGeom>
        </p:spPr>
      </p:pic>
      <p:pic>
        <p:nvPicPr>
          <p:cNvPr name="Picture 6" id="6"/>
          <p:cNvPicPr>
            <a:picLocks noChangeAspect="true"/>
          </p:cNvPicPr>
          <p:nvPr/>
        </p:nvPicPr>
        <p:blipFill>
          <a:blip r:embed="rId4"/>
          <a:srcRect l="315" t="0" r="0" b="0"/>
          <a:stretch>
            <a:fillRect/>
          </a:stretch>
        </p:blipFill>
        <p:spPr>
          <a:xfrm flipH="false" flipV="false" rot="0">
            <a:off x="3628669" y="1272850"/>
            <a:ext cx="10202085" cy="8637049"/>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5400000">
            <a:off x="7992757" y="-8243"/>
            <a:ext cx="10303486" cy="10287000"/>
            <a:chOff x="0" y="0"/>
            <a:chExt cx="6350000" cy="6339840"/>
          </a:xfrm>
        </p:grpSpPr>
        <p:sp>
          <p:nvSpPr>
            <p:cNvPr name="Freeform 3" id="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34B67C"/>
            </a:solidFill>
          </p:spPr>
        </p:sp>
      </p:grpSp>
      <p:pic>
        <p:nvPicPr>
          <p:cNvPr name="Picture 4" id="4"/>
          <p:cNvPicPr>
            <a:picLocks noChangeAspect="true"/>
          </p:cNvPicPr>
          <p:nvPr/>
        </p:nvPicPr>
        <p:blipFill>
          <a:blip r:embed="rId2"/>
          <a:srcRect l="0" t="0" r="0" b="6495"/>
          <a:stretch>
            <a:fillRect/>
          </a:stretch>
        </p:blipFill>
        <p:spPr>
          <a:xfrm flipH="false" flipV="false" rot="0">
            <a:off x="12347013" y="2290372"/>
            <a:ext cx="5310479" cy="2259039"/>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9016217" y="5369264"/>
            <a:ext cx="8256566" cy="3889036"/>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751041" y="3729703"/>
            <a:ext cx="7360480" cy="5745328"/>
          </a:xfrm>
          <a:prstGeom prst="rect">
            <a:avLst/>
          </a:prstGeom>
        </p:spPr>
      </p:pic>
      <p:pic>
        <p:nvPicPr>
          <p:cNvPr name="Picture 7" id="7"/>
          <p:cNvPicPr>
            <a:picLocks noChangeAspect="true"/>
          </p:cNvPicPr>
          <p:nvPr/>
        </p:nvPicPr>
        <p:blipFill>
          <a:blip r:embed="rId5"/>
          <a:srcRect l="0" t="0" r="0" b="0"/>
          <a:stretch>
            <a:fillRect/>
          </a:stretch>
        </p:blipFill>
        <p:spPr>
          <a:xfrm flipH="false" flipV="false" rot="0">
            <a:off x="6779588" y="2290372"/>
            <a:ext cx="5242676" cy="2259039"/>
          </a:xfrm>
          <a:prstGeom prst="rect">
            <a:avLst/>
          </a:prstGeom>
        </p:spPr>
      </p:pic>
      <p:sp>
        <p:nvSpPr>
          <p:cNvPr name="TextBox 8" id="8"/>
          <p:cNvSpPr txBox="true"/>
          <p:nvPr/>
        </p:nvSpPr>
        <p:spPr>
          <a:xfrm rot="0">
            <a:off x="603674" y="539251"/>
            <a:ext cx="6415544" cy="1466850"/>
          </a:xfrm>
          <a:prstGeom prst="rect">
            <a:avLst/>
          </a:prstGeom>
        </p:spPr>
        <p:txBody>
          <a:bodyPr anchor="t" rtlCol="false" tIns="0" lIns="0" bIns="0" rIns="0">
            <a:spAutoFit/>
          </a:bodyPr>
          <a:lstStyle/>
          <a:p>
            <a:pPr algn="just">
              <a:lnSpc>
                <a:spcPts val="5850"/>
              </a:lnSpc>
            </a:pPr>
            <a:r>
              <a:rPr lang="en-US" sz="4500" u="sng">
                <a:solidFill>
                  <a:srgbClr val="FFFFFF"/>
                </a:solidFill>
                <a:latin typeface="Muli Bold"/>
              </a:rPr>
              <a:t>SCREENSHOT CODINGAN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AutoShape 2" id="2"/>
          <p:cNvSpPr/>
          <p:nvPr/>
        </p:nvSpPr>
        <p:spPr>
          <a:xfrm rot="0">
            <a:off x="14880272" y="3408989"/>
            <a:ext cx="3407728" cy="3423684"/>
          </a:xfrm>
          <a:prstGeom prst="rect">
            <a:avLst/>
          </a:prstGeom>
          <a:solidFill>
            <a:srgbClr val="34B67C"/>
          </a:solidFill>
        </p:spPr>
      </p:sp>
      <p:grpSp>
        <p:nvGrpSpPr>
          <p:cNvPr name="Group 3" id="3"/>
          <p:cNvGrpSpPr/>
          <p:nvPr/>
        </p:nvGrpSpPr>
        <p:grpSpPr>
          <a:xfrm rot="0">
            <a:off x="14880272" y="3408989"/>
            <a:ext cx="3407728" cy="3402276"/>
            <a:chOff x="0" y="0"/>
            <a:chExt cx="6350000" cy="6339840"/>
          </a:xfrm>
        </p:grpSpPr>
        <p:sp>
          <p:nvSpPr>
            <p:cNvPr name="Freeform 4" id="4"/>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FCBE04"/>
            </a:solidFill>
          </p:spPr>
        </p:sp>
      </p:grpSp>
      <p:grpSp>
        <p:nvGrpSpPr>
          <p:cNvPr name="Group 5" id="5"/>
          <p:cNvGrpSpPr>
            <a:grpSpLocks noChangeAspect="true"/>
          </p:cNvGrpSpPr>
          <p:nvPr/>
        </p:nvGrpSpPr>
        <p:grpSpPr>
          <a:xfrm rot="0">
            <a:off x="14880272" y="0"/>
            <a:ext cx="3378345" cy="3378345"/>
            <a:chOff x="6705600" y="1371600"/>
            <a:chExt cx="10972800" cy="10972800"/>
          </a:xfrm>
        </p:grpSpPr>
        <p:sp>
          <p:nvSpPr>
            <p:cNvPr name="Freeform 6" id="6"/>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0C2AFC"/>
            </a:solidFill>
          </p:spPr>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850569" y="7735293"/>
            <a:ext cx="3402276" cy="1701138"/>
          </a:xfrm>
          <a:prstGeom prst="rect">
            <a:avLst/>
          </a:prstGeom>
        </p:spPr>
      </p:pic>
      <p:grpSp>
        <p:nvGrpSpPr>
          <p:cNvPr name="Group 8" id="8"/>
          <p:cNvGrpSpPr/>
          <p:nvPr/>
        </p:nvGrpSpPr>
        <p:grpSpPr>
          <a:xfrm rot="0">
            <a:off x="-2726" y="3430397"/>
            <a:ext cx="3407728" cy="3402276"/>
            <a:chOff x="0" y="0"/>
            <a:chExt cx="6350000" cy="6339840"/>
          </a:xfrm>
        </p:grpSpPr>
        <p:sp>
          <p:nvSpPr>
            <p:cNvPr name="Freeform 9" id="9"/>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34B67C"/>
            </a:solidFill>
          </p:spPr>
        </p:sp>
      </p:grpSp>
      <p:pic>
        <p:nvPicPr>
          <p:cNvPr name="Picture 10" id="10"/>
          <p:cNvPicPr>
            <a:picLocks noChangeAspect="true"/>
          </p:cNvPicPr>
          <p:nvPr/>
        </p:nvPicPr>
        <p:blipFill>
          <a:blip r:embed="rId4"/>
          <a:srcRect l="0" t="0" r="0" b="0"/>
          <a:stretch>
            <a:fillRect/>
          </a:stretch>
        </p:blipFill>
        <p:spPr>
          <a:xfrm flipH="false" flipV="false" rot="0">
            <a:off x="1158212" y="144175"/>
            <a:ext cx="6854296" cy="4628683"/>
          </a:xfrm>
          <a:prstGeom prst="rect">
            <a:avLst/>
          </a:prstGeom>
        </p:spPr>
      </p:pic>
      <p:pic>
        <p:nvPicPr>
          <p:cNvPr name="Picture 11" id="11"/>
          <p:cNvPicPr>
            <a:picLocks noChangeAspect="true"/>
          </p:cNvPicPr>
          <p:nvPr/>
        </p:nvPicPr>
        <p:blipFill>
          <a:blip r:embed="rId5"/>
          <a:srcRect l="0" t="0" r="0" b="0"/>
          <a:stretch>
            <a:fillRect/>
          </a:stretch>
        </p:blipFill>
        <p:spPr>
          <a:xfrm flipH="false" flipV="false" rot="0">
            <a:off x="1701138" y="4960749"/>
            <a:ext cx="6311370" cy="5121464"/>
          </a:xfrm>
          <a:prstGeom prst="rect">
            <a:avLst/>
          </a:prstGeom>
        </p:spPr>
      </p:pic>
      <p:pic>
        <p:nvPicPr>
          <p:cNvPr name="Picture 12" id="12"/>
          <p:cNvPicPr>
            <a:picLocks noChangeAspect="true"/>
          </p:cNvPicPr>
          <p:nvPr/>
        </p:nvPicPr>
        <p:blipFill>
          <a:blip r:embed="rId6"/>
          <a:srcRect l="0" t="0" r="0" b="0"/>
          <a:stretch>
            <a:fillRect/>
          </a:stretch>
        </p:blipFill>
        <p:spPr>
          <a:xfrm flipH="false" flipV="false" rot="0">
            <a:off x="8602952" y="1689173"/>
            <a:ext cx="7981184" cy="6601032"/>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0" y="3420958"/>
            <a:ext cx="3402276" cy="1701138"/>
          </a:xfrm>
          <a:prstGeom prst="rect">
            <a:avLst/>
          </a:prstGeom>
        </p:spPr>
      </p:pic>
      <p:grpSp>
        <p:nvGrpSpPr>
          <p:cNvPr name="Group 3" id="3"/>
          <p:cNvGrpSpPr/>
          <p:nvPr/>
        </p:nvGrpSpPr>
        <p:grpSpPr>
          <a:xfrm rot="-5400000">
            <a:off x="14909655" y="6881998"/>
            <a:ext cx="3407728" cy="3402276"/>
            <a:chOff x="0" y="0"/>
            <a:chExt cx="6350000" cy="6339840"/>
          </a:xfrm>
        </p:grpSpPr>
        <p:sp>
          <p:nvSpPr>
            <p:cNvPr name="Freeform 4" id="4"/>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0C2AFC"/>
            </a:solidFill>
          </p:spPr>
        </p:sp>
      </p:grpSp>
      <p:grpSp>
        <p:nvGrpSpPr>
          <p:cNvPr name="Group 5" id="5"/>
          <p:cNvGrpSpPr>
            <a:grpSpLocks noChangeAspect="true"/>
          </p:cNvGrpSpPr>
          <p:nvPr/>
        </p:nvGrpSpPr>
        <p:grpSpPr>
          <a:xfrm rot="0">
            <a:off x="23930" y="0"/>
            <a:ext cx="3378345" cy="3378345"/>
            <a:chOff x="6705600" y="1371600"/>
            <a:chExt cx="10972800" cy="10972800"/>
          </a:xfrm>
        </p:grpSpPr>
        <p:sp>
          <p:nvSpPr>
            <p:cNvPr name="Freeform 6" id="6"/>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CBE04"/>
            </a:solidFill>
          </p:spPr>
        </p:sp>
      </p:grpSp>
      <p:pic>
        <p:nvPicPr>
          <p:cNvPr name="Picture 7" id="7"/>
          <p:cNvPicPr>
            <a:picLocks noChangeAspect="true"/>
          </p:cNvPicPr>
          <p:nvPr/>
        </p:nvPicPr>
        <p:blipFill>
          <a:blip r:embed="rId4"/>
          <a:srcRect l="0" t="0" r="0" b="0"/>
          <a:stretch>
            <a:fillRect/>
          </a:stretch>
        </p:blipFill>
        <p:spPr>
          <a:xfrm flipH="false" flipV="false" rot="0">
            <a:off x="535485" y="2088267"/>
            <a:ext cx="7937584" cy="6110467"/>
          </a:xfrm>
          <a:prstGeom prst="rect">
            <a:avLst/>
          </a:prstGeom>
        </p:spPr>
      </p:pic>
      <p:pic>
        <p:nvPicPr>
          <p:cNvPr name="Picture 8" id="8"/>
          <p:cNvPicPr>
            <a:picLocks noChangeAspect="true"/>
          </p:cNvPicPr>
          <p:nvPr/>
        </p:nvPicPr>
        <p:blipFill>
          <a:blip r:embed="rId5"/>
          <a:srcRect l="0" t="0" r="2747" b="0"/>
          <a:stretch>
            <a:fillRect/>
          </a:stretch>
        </p:blipFill>
        <p:spPr>
          <a:xfrm flipH="false" flipV="false" rot="0">
            <a:off x="8918020" y="2060610"/>
            <a:ext cx="9144313" cy="6122972"/>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AutoShape 2" id="2"/>
          <p:cNvSpPr/>
          <p:nvPr/>
        </p:nvSpPr>
        <p:spPr>
          <a:xfrm rot="0">
            <a:off x="14880272" y="3408989"/>
            <a:ext cx="3407728" cy="3423684"/>
          </a:xfrm>
          <a:prstGeom prst="rect">
            <a:avLst/>
          </a:prstGeom>
          <a:solidFill>
            <a:srgbClr val="FCBE04"/>
          </a:solidFill>
        </p:spPr>
      </p:sp>
      <p:grpSp>
        <p:nvGrpSpPr>
          <p:cNvPr name="Group 3" id="3"/>
          <p:cNvGrpSpPr/>
          <p:nvPr/>
        </p:nvGrpSpPr>
        <p:grpSpPr>
          <a:xfrm rot="0">
            <a:off x="0" y="6884724"/>
            <a:ext cx="3407728" cy="3402276"/>
            <a:chOff x="0" y="0"/>
            <a:chExt cx="6350000" cy="6339840"/>
          </a:xfrm>
        </p:grpSpPr>
        <p:sp>
          <p:nvSpPr>
            <p:cNvPr name="Freeform 4" id="4"/>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0C2AFC"/>
            </a:solidFill>
          </p:spPr>
        </p:sp>
      </p:grpSp>
      <p:grpSp>
        <p:nvGrpSpPr>
          <p:cNvPr name="Group 5" id="5"/>
          <p:cNvGrpSpPr>
            <a:grpSpLocks noChangeAspect="true"/>
          </p:cNvGrpSpPr>
          <p:nvPr/>
        </p:nvGrpSpPr>
        <p:grpSpPr>
          <a:xfrm rot="0">
            <a:off x="14880272" y="0"/>
            <a:ext cx="3378345" cy="3378345"/>
            <a:chOff x="6705600" y="1371600"/>
            <a:chExt cx="10972800" cy="10972800"/>
          </a:xfrm>
        </p:grpSpPr>
        <p:sp>
          <p:nvSpPr>
            <p:cNvPr name="Freeform 6" id="6"/>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EF3625"/>
            </a:solidFill>
          </p:spPr>
        </p:sp>
      </p:grpSp>
      <p:pic>
        <p:nvPicPr>
          <p:cNvPr name="Picture 7" id="7"/>
          <p:cNvPicPr>
            <a:picLocks noChangeAspect="true"/>
          </p:cNvPicPr>
          <p:nvPr/>
        </p:nvPicPr>
        <p:blipFill>
          <a:blip r:embed="rId2"/>
          <a:srcRect l="0" t="0" r="61339" b="0"/>
          <a:stretch>
            <a:fillRect/>
          </a:stretch>
        </p:blipFill>
        <p:spPr>
          <a:xfrm flipH="false" flipV="false" rot="0">
            <a:off x="2358430" y="2470708"/>
            <a:ext cx="5271436" cy="7307922"/>
          </a:xfrm>
          <a:prstGeom prst="rect">
            <a:avLst/>
          </a:prstGeom>
        </p:spPr>
      </p:pic>
      <p:pic>
        <p:nvPicPr>
          <p:cNvPr name="Picture 8" id="8"/>
          <p:cNvPicPr>
            <a:picLocks noChangeAspect="true"/>
          </p:cNvPicPr>
          <p:nvPr/>
        </p:nvPicPr>
        <p:blipFill>
          <a:blip r:embed="rId3"/>
          <a:srcRect l="0" t="0" r="61366" b="0"/>
          <a:stretch>
            <a:fillRect/>
          </a:stretch>
        </p:blipFill>
        <p:spPr>
          <a:xfrm flipH="false" flipV="false" rot="0">
            <a:off x="9612437" y="2470708"/>
            <a:ext cx="5267835" cy="7307922"/>
          </a:xfrm>
          <a:prstGeom prst="rect">
            <a:avLst/>
          </a:prstGeom>
        </p:spPr>
      </p:pic>
      <p:sp>
        <p:nvSpPr>
          <p:cNvPr name="TextBox 9" id="9"/>
          <p:cNvSpPr txBox="true"/>
          <p:nvPr/>
        </p:nvSpPr>
        <p:spPr>
          <a:xfrm rot="0">
            <a:off x="603674" y="539251"/>
            <a:ext cx="6415544" cy="1466850"/>
          </a:xfrm>
          <a:prstGeom prst="rect">
            <a:avLst/>
          </a:prstGeom>
        </p:spPr>
        <p:txBody>
          <a:bodyPr anchor="t" rtlCol="false" tIns="0" lIns="0" bIns="0" rIns="0">
            <a:spAutoFit/>
          </a:bodyPr>
          <a:lstStyle/>
          <a:p>
            <a:pPr algn="just">
              <a:lnSpc>
                <a:spcPts val="5850"/>
              </a:lnSpc>
            </a:pPr>
            <a:r>
              <a:rPr lang="en-US" sz="4500" u="sng">
                <a:solidFill>
                  <a:srgbClr val="FFFFFF"/>
                </a:solidFill>
                <a:latin typeface="Muli Bold"/>
              </a:rPr>
              <a:t>TAMPILAN </a:t>
            </a:r>
          </a:p>
          <a:p>
            <a:pPr algn="just">
              <a:lnSpc>
                <a:spcPts val="5850"/>
              </a:lnSpc>
            </a:pPr>
            <a:r>
              <a:rPr lang="en-US" sz="4500" u="sng">
                <a:solidFill>
                  <a:srgbClr val="FFFFFF"/>
                </a:solidFill>
                <a:latin typeface="Muli Bold"/>
              </a:rPr>
              <a:t>LUARAN PROGRAM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AutoShape 2" id="2"/>
          <p:cNvSpPr/>
          <p:nvPr/>
        </p:nvSpPr>
        <p:spPr>
          <a:xfrm rot="0">
            <a:off x="14880272" y="3408989"/>
            <a:ext cx="3407728" cy="3423684"/>
          </a:xfrm>
          <a:prstGeom prst="rect">
            <a:avLst/>
          </a:prstGeom>
          <a:solidFill>
            <a:srgbClr val="34B67C"/>
          </a:solidFill>
        </p:spPr>
      </p:sp>
      <p:grpSp>
        <p:nvGrpSpPr>
          <p:cNvPr name="Group 3" id="3"/>
          <p:cNvGrpSpPr/>
          <p:nvPr/>
        </p:nvGrpSpPr>
        <p:grpSpPr>
          <a:xfrm rot="0">
            <a:off x="14880272" y="3408989"/>
            <a:ext cx="3407728" cy="3402276"/>
            <a:chOff x="0" y="0"/>
            <a:chExt cx="6350000" cy="6339840"/>
          </a:xfrm>
        </p:grpSpPr>
        <p:sp>
          <p:nvSpPr>
            <p:cNvPr name="Freeform 4" id="4"/>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FCBE04"/>
            </a:solidFill>
          </p:spPr>
        </p:sp>
      </p:grpSp>
      <p:grpSp>
        <p:nvGrpSpPr>
          <p:cNvPr name="Group 5" id="5"/>
          <p:cNvGrpSpPr>
            <a:grpSpLocks noChangeAspect="true"/>
          </p:cNvGrpSpPr>
          <p:nvPr/>
        </p:nvGrpSpPr>
        <p:grpSpPr>
          <a:xfrm rot="0">
            <a:off x="14880272" y="0"/>
            <a:ext cx="3378345" cy="3378345"/>
            <a:chOff x="6705600" y="1371600"/>
            <a:chExt cx="10972800" cy="10972800"/>
          </a:xfrm>
        </p:grpSpPr>
        <p:sp>
          <p:nvSpPr>
            <p:cNvPr name="Freeform 6" id="6"/>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0C2AFC"/>
            </a:solidFill>
          </p:spPr>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850569" y="7735293"/>
            <a:ext cx="3402276" cy="1701138"/>
          </a:xfrm>
          <a:prstGeom prst="rect">
            <a:avLst/>
          </a:prstGeom>
        </p:spPr>
      </p:pic>
      <p:grpSp>
        <p:nvGrpSpPr>
          <p:cNvPr name="Group 8" id="8"/>
          <p:cNvGrpSpPr/>
          <p:nvPr/>
        </p:nvGrpSpPr>
        <p:grpSpPr>
          <a:xfrm rot="0">
            <a:off x="-2726" y="3430397"/>
            <a:ext cx="3407728" cy="3402276"/>
            <a:chOff x="0" y="0"/>
            <a:chExt cx="6350000" cy="6339840"/>
          </a:xfrm>
        </p:grpSpPr>
        <p:sp>
          <p:nvSpPr>
            <p:cNvPr name="Freeform 9" id="9"/>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34B67C"/>
            </a:solidFill>
          </p:spPr>
        </p:sp>
      </p:grpSp>
      <p:pic>
        <p:nvPicPr>
          <p:cNvPr name="Picture 10" id="10"/>
          <p:cNvPicPr>
            <a:picLocks noChangeAspect="true"/>
          </p:cNvPicPr>
          <p:nvPr/>
        </p:nvPicPr>
        <p:blipFill>
          <a:blip r:embed="rId4"/>
          <a:srcRect l="225" t="0" r="68981" b="0"/>
          <a:stretch>
            <a:fillRect/>
          </a:stretch>
        </p:blipFill>
        <p:spPr>
          <a:xfrm flipH="false" flipV="false" rot="0">
            <a:off x="11932745" y="1410963"/>
            <a:ext cx="4263024" cy="7419736"/>
          </a:xfrm>
          <a:prstGeom prst="rect">
            <a:avLst/>
          </a:prstGeom>
        </p:spPr>
      </p:pic>
      <p:pic>
        <p:nvPicPr>
          <p:cNvPr name="Picture 11" id="11"/>
          <p:cNvPicPr>
            <a:picLocks noChangeAspect="true"/>
          </p:cNvPicPr>
          <p:nvPr/>
        </p:nvPicPr>
        <p:blipFill>
          <a:blip r:embed="rId5"/>
          <a:srcRect l="0" t="0" r="69878" b="0"/>
          <a:stretch>
            <a:fillRect/>
          </a:stretch>
        </p:blipFill>
        <p:spPr>
          <a:xfrm flipH="false" flipV="false" rot="0">
            <a:off x="6983163" y="1433632"/>
            <a:ext cx="4157268" cy="7397066"/>
          </a:xfrm>
          <a:prstGeom prst="rect">
            <a:avLst/>
          </a:prstGeom>
        </p:spPr>
      </p:pic>
      <p:pic>
        <p:nvPicPr>
          <p:cNvPr name="Picture 12" id="12"/>
          <p:cNvPicPr>
            <a:picLocks noChangeAspect="true"/>
          </p:cNvPicPr>
          <p:nvPr/>
        </p:nvPicPr>
        <p:blipFill>
          <a:blip r:embed="rId6"/>
          <a:srcRect l="0" t="0" r="70093" b="0"/>
          <a:stretch>
            <a:fillRect/>
          </a:stretch>
        </p:blipFill>
        <p:spPr>
          <a:xfrm flipH="false" flipV="false" rot="0">
            <a:off x="2063311" y="1444967"/>
            <a:ext cx="4127537" cy="739706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DAFW6dvN8F4</dc:identifier>
  <dcterms:modified xsi:type="dcterms:W3CDTF">2011-08-01T06:04:30Z</dcterms:modified>
  <cp:revision>1</cp:revision>
  <dc:title>Hitam dan Putih Geometris Teknologi Tema Utama Presentasi</dc:title>
</cp:coreProperties>
</file>