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handoutMasterIdLst>
    <p:handoutMasterId r:id="rId28"/>
  </p:handoutMasterIdLst>
  <p:sldIdLst>
    <p:sldId id="256" r:id="rId5"/>
    <p:sldId id="2147375589" r:id="rId6"/>
    <p:sldId id="4848" r:id="rId7"/>
    <p:sldId id="2147375597" r:id="rId8"/>
    <p:sldId id="2147375600" r:id="rId9"/>
    <p:sldId id="2147375601" r:id="rId10"/>
    <p:sldId id="2147375615" r:id="rId11"/>
    <p:sldId id="2147375616" r:id="rId12"/>
    <p:sldId id="2147375602" r:id="rId13"/>
    <p:sldId id="2147375603" r:id="rId14"/>
    <p:sldId id="2147375604" r:id="rId15"/>
    <p:sldId id="2147375605" r:id="rId16"/>
    <p:sldId id="2147375606" r:id="rId17"/>
    <p:sldId id="2147375607" r:id="rId18"/>
    <p:sldId id="2147375608" r:id="rId19"/>
    <p:sldId id="2147375609" r:id="rId20"/>
    <p:sldId id="2147375610" r:id="rId21"/>
    <p:sldId id="2147375611" r:id="rId22"/>
    <p:sldId id="2147375612" r:id="rId23"/>
    <p:sldId id="2147375613" r:id="rId24"/>
    <p:sldId id="2147375614" r:id="rId25"/>
    <p:sldId id="1633" r:id="rId26"/>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p:scale>
          <a:sx n="50" d="100"/>
          <a:sy n="50" d="100"/>
        </p:scale>
        <p:origin x="1284" y="380"/>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commentAuthors" Target="commentAuthors.xml"/><Relationship Id="rId35" Type="http://schemas.microsoft.com/office/2018/10/relationships/authors" Targe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9/6/2024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06/09/2024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3.jpe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22.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22.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35.jpe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22.emf"/></Relationships>
</file>

<file path=ppt/slides/_rels/slide13.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38.jpeg"/><Relationship Id="rId3" Type="http://schemas.openxmlformats.org/officeDocument/2006/relationships/oleObject" Target="../embeddings/oleObject11.bin"/><Relationship Id="rId7" Type="http://schemas.openxmlformats.org/officeDocument/2006/relationships/image" Target="../media/image37.sv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6.png"/><Relationship Id="rId5" Type="http://schemas.openxmlformats.org/officeDocument/2006/relationships/hyperlink" Target="https://github.com/mrigaarora/Unext.TechBootcamp/blob/main/JourneyPPT2.MrigaArora.pptx" TargetMode="External"/><Relationship Id="rId4" Type="http://schemas.openxmlformats.org/officeDocument/2006/relationships/image" Target="../media/image22.emf"/></Relationships>
</file>

<file path=ppt/slides/_rels/slide15.xml.rels><?xml version="1.0" encoding="UTF-8" standalone="yes"?>
<Relationships xmlns="http://schemas.openxmlformats.org/package/2006/relationships"><Relationship Id="rId8" Type="http://schemas.openxmlformats.org/officeDocument/2006/relationships/image" Target="../media/image39.jpeg"/><Relationship Id="rId3" Type="http://schemas.openxmlformats.org/officeDocument/2006/relationships/oleObject" Target="../embeddings/oleObject12.bin"/><Relationship Id="rId7" Type="http://schemas.openxmlformats.org/officeDocument/2006/relationships/image" Target="../media/image37.sv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6.png"/><Relationship Id="rId5" Type="http://schemas.openxmlformats.org/officeDocument/2006/relationships/hyperlink" Target="https://github.com/mrigaarora/Unext.TechBootcamp/blob/main/JourneyPPT1.MrigaArora.pptx" TargetMode="External"/><Relationship Id="rId4" Type="http://schemas.openxmlformats.org/officeDocument/2006/relationships/image" Target="../media/image22.emf"/></Relationships>
</file>

<file path=ppt/slides/_rels/slide16.xml.rels><?xml version="1.0" encoding="UTF-8" standalone="yes"?>
<Relationships xmlns="http://schemas.openxmlformats.org/package/2006/relationships"><Relationship Id="rId8" Type="http://schemas.openxmlformats.org/officeDocument/2006/relationships/image" Target="../media/image40.jpeg"/><Relationship Id="rId3" Type="http://schemas.openxmlformats.org/officeDocument/2006/relationships/oleObject" Target="../embeddings/oleObject13.bin"/><Relationship Id="rId7" Type="http://schemas.openxmlformats.org/officeDocument/2006/relationships/image" Target="../media/image37.sv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36.png"/><Relationship Id="rId5" Type="http://schemas.openxmlformats.org/officeDocument/2006/relationships/hyperlink" Target="https://github.com/mrigaarora/Unext.TechBootcamp/blob/main/JourneyPPT1.MrigaArora.pptx" TargetMode="External"/><Relationship Id="rId4" Type="http://schemas.openxmlformats.org/officeDocument/2006/relationships/image" Target="../media/image22.emf"/></Relationships>
</file>

<file path=ppt/slides/_rels/slide17.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22.emf"/></Relationships>
</file>

<file path=ppt/slides/_rels/slide19.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3.jpeg"/><Relationship Id="rId4" Type="http://schemas.openxmlformats.org/officeDocument/2006/relationships/image" Target="../media/image22.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5.bin"/><Relationship Id="rId7" Type="http://schemas.openxmlformats.org/officeDocument/2006/relationships/image" Target="../media/image45.jpeg"/><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22.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22.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6.jpe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7.jpe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8.jpe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emf"/></Relationships>
</file>

<file path=ppt/slides/_rels/slide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oleObject" Target="../embeddings/oleObject7.bin"/><Relationship Id="rId7" Type="http://schemas.openxmlformats.org/officeDocument/2006/relationships/hyperlink" Target="https://github.com/mrigaarora/UnextCaseStudy" TargetMode="Externa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emf"/></Relationships>
</file>

<file path=ppt/slides/_rels/slide9.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2 </a:t>
            </a:r>
          </a:p>
        </p:txBody>
      </p:sp>
      <p:sp>
        <p:nvSpPr>
          <p:cNvPr id="12" name="TextBox 11">
            <a:extLst>
              <a:ext uri="{FF2B5EF4-FFF2-40B4-BE49-F238E27FC236}">
                <a16:creationId xmlns:a16="http://schemas.microsoft.com/office/drawing/2014/main" id="{8A24547F-8A92-CDC5-A578-3733390534F2}"/>
              </a:ext>
            </a:extLst>
          </p:cNvPr>
          <p:cNvSpPr txBox="1"/>
          <p:nvPr/>
        </p:nvSpPr>
        <p:spPr>
          <a:xfrm>
            <a:off x="2354782" y="4663762"/>
            <a:ext cx="8299182" cy="523220"/>
          </a:xfrm>
          <a:prstGeom prst="rect">
            <a:avLst/>
          </a:prstGeom>
          <a:noFill/>
        </p:spPr>
        <p:txBody>
          <a:bodyPr wrap="square" rtlCol="0">
            <a:spAutoFit/>
          </a:bodyPr>
          <a:lstStyle/>
          <a:p>
            <a:r>
              <a:rPr lang="en-US" sz="2800" b="1" dirty="0">
                <a:solidFill>
                  <a:schemeClr val="bg1"/>
                </a:solidFill>
              </a:rPr>
              <a:t>Mriga Arora</a:t>
            </a:r>
          </a:p>
        </p:txBody>
      </p:sp>
      <p:sp>
        <p:nvSpPr>
          <p:cNvPr id="13" name="TextBox 12">
            <a:extLst>
              <a:ext uri="{FF2B5EF4-FFF2-40B4-BE49-F238E27FC236}">
                <a16:creationId xmlns:a16="http://schemas.microsoft.com/office/drawing/2014/main" id="{C48F8DD6-A1B3-8126-FAC3-218B712C7FFB}"/>
              </a:ext>
            </a:extLst>
          </p:cNvPr>
          <p:cNvSpPr txBox="1"/>
          <p:nvPr/>
        </p:nvSpPr>
        <p:spPr>
          <a:xfrm>
            <a:off x="2354782" y="5375882"/>
            <a:ext cx="7469623" cy="523220"/>
          </a:xfrm>
          <a:prstGeom prst="rect">
            <a:avLst/>
          </a:prstGeom>
          <a:noFill/>
        </p:spPr>
        <p:txBody>
          <a:bodyPr wrap="square" rtlCol="0">
            <a:spAutoFit/>
          </a:bodyPr>
          <a:lstStyle/>
          <a:p>
            <a:r>
              <a:rPr lang="en-IN" sz="2800" b="1" dirty="0">
                <a:solidFill>
                  <a:schemeClr val="bg1"/>
                </a:solidFill>
              </a:rPr>
              <a:t>Date : 6th-Sep-2024</a:t>
            </a:r>
          </a:p>
        </p:txBody>
      </p:sp>
      <p:pic>
        <p:nvPicPr>
          <p:cNvPr id="3" name="Picture 2" descr="A person with dark hair wearing a black shirt&#10;&#10;Description automatically generated">
            <a:extLst>
              <a:ext uri="{FF2B5EF4-FFF2-40B4-BE49-F238E27FC236}">
                <a16:creationId xmlns:a16="http://schemas.microsoft.com/office/drawing/2014/main" id="{07822D42-4680-2570-F476-4394F0A396DE}"/>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816142" y="4413504"/>
            <a:ext cx="1397669" cy="1924756"/>
          </a:xfrm>
          <a:prstGeom prst="rect">
            <a:avLst/>
          </a:prstGeom>
        </p:spPr>
      </p:pic>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and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0" i="0" dirty="0">
                <a:solidFill>
                  <a:srgbClr val="111111"/>
                </a:solidFill>
                <a:effectLst/>
                <a:latin typeface="-apple-system"/>
              </a:rPr>
              <a:t>Shell can leverage Azure DevOps to streamline its CI/CD processes, enhance collaboration, and scale development efforts. By integrating automated, performance, and security testing within Azure DevOps, Shell ensures robust and secure software. Effective bug report management and analytics help in promptly addressing issues and improving software quality. Comprehensive test documentation supports regulatory compliance, knowledge sharing, and provides an audit trail, ultimately enhancing the overall software development lifecycle and ensuring reliable, high-quality products</a:t>
            </a:r>
            <a:endParaRPr lang="en-US" sz="18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4098" name="Picture 2" descr="Must-Have Bug Report Templates With Samples And Examples">
            <a:extLst>
              <a:ext uri="{FF2B5EF4-FFF2-40B4-BE49-F238E27FC236}">
                <a16:creationId xmlns:a16="http://schemas.microsoft.com/office/drawing/2014/main" id="{157DA48E-52D8-6E58-A7E5-A7A5453FC45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31508" y="1941742"/>
            <a:ext cx="5292319" cy="3963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512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and 4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11</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None/>
            </a:pPr>
            <a:r>
              <a:rPr lang="en-US" sz="2000" b="0" i="0" dirty="0">
                <a:solidFill>
                  <a:srgbClr val="111111"/>
                </a:solidFill>
                <a:effectLst/>
                <a:latin typeface="-apple-system"/>
              </a:rPr>
              <a:t>Shell can utilize Database Management Systems (DBMS) to efficiently store, manage, and retrieve vast amounts of data, ensuring data integrity and accessibility for critical operations. By deploying Azure Virtual Machines, Shell can create scalable, flexible, and secure environments for running applications and databases, enabling rapid provisioning and management of resources. Integrating DBMS with Azure VMs allows Shell to optimize performance, enhance data security, and support disaster recovery, ultimately improving operational efficiency and reliability. </a:t>
            </a:r>
            <a:endParaRPr lang="en-US" sz="18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a:extLst>
              <a:ext uri="{FF2B5EF4-FFF2-40B4-BE49-F238E27FC236}">
                <a16:creationId xmlns:a16="http://schemas.microsoft.com/office/drawing/2014/main" id="{637825E8-9594-AD56-0BF4-91D017ECC380}"/>
              </a:ext>
            </a:extLst>
          </p:cNvPr>
          <p:cNvPicPr>
            <a:picLocks noChangeAspect="1"/>
          </p:cNvPicPr>
          <p:nvPr/>
        </p:nvPicPr>
        <p:blipFill>
          <a:blip r:embed="rId7"/>
          <a:stretch>
            <a:fillRect/>
          </a:stretch>
        </p:blipFill>
        <p:spPr>
          <a:xfrm>
            <a:off x="6527299" y="2132115"/>
            <a:ext cx="5097705" cy="3459754"/>
          </a:xfrm>
          <a:prstGeom prst="rect">
            <a:avLst/>
          </a:prstGeom>
        </p:spPr>
      </p:pic>
      <p:sp>
        <p:nvSpPr>
          <p:cNvPr id="8" name="Rectangle 7">
            <a:extLst>
              <a:ext uri="{FF2B5EF4-FFF2-40B4-BE49-F238E27FC236}">
                <a16:creationId xmlns:a16="http://schemas.microsoft.com/office/drawing/2014/main" id="{BC542355-A34C-87B6-53E0-F778505B5135}"/>
              </a:ext>
            </a:extLst>
          </p:cNvPr>
          <p:cNvSpPr/>
          <p:nvPr/>
        </p:nvSpPr>
        <p:spPr>
          <a:xfrm>
            <a:off x="7276698" y="5351647"/>
            <a:ext cx="2021306" cy="962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9805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5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39883" y="1860991"/>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The case study conducted by </a:t>
            </a:r>
            <a:r>
              <a:rPr lang="en-US" sz="2000" dirty="0" err="1"/>
              <a:t>Unext</a:t>
            </a:r>
            <a:r>
              <a:rPr lang="en-US" sz="2000" dirty="0"/>
              <a:t> helped us to apply all the topics that were taught to us, which will in turn help us to apply the learning in the Shell IT environment. </a:t>
            </a:r>
          </a:p>
          <a:p>
            <a:pPr marL="0" indent="0">
              <a:buNone/>
            </a:pP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5122" name="Picture 2">
            <a:extLst>
              <a:ext uri="{FF2B5EF4-FFF2-40B4-BE49-F238E27FC236}">
                <a16:creationId xmlns:a16="http://schemas.microsoft.com/office/drawing/2014/main" id="{045C0FAD-7818-6D8C-6E21-AD7676606312}"/>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218681" y="1834681"/>
            <a:ext cx="5505147" cy="4128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366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 and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None/>
            </a:pPr>
            <a:endParaRPr lang="en-US" sz="2000" dirty="0"/>
          </a:p>
          <a:p>
            <a:pPr marL="0" indent="0">
              <a:buNone/>
            </a:pPr>
            <a:r>
              <a:rPr lang="en-US" sz="2000" dirty="0"/>
              <a:t>Challenge faced: Multiple test types and levels were discussed which felt hard to remember</a:t>
            </a:r>
          </a:p>
          <a:p>
            <a:pPr marL="0" indent="0">
              <a:buNone/>
            </a:pPr>
            <a:r>
              <a:rPr lang="en-US" sz="2000" dirty="0"/>
              <a:t>Solution: Multiple examples and scenarios given by MS Abbasi sir helped to understand and memorize the types better</a:t>
            </a:r>
          </a:p>
          <a:p>
            <a:pPr marL="0" indent="0">
              <a:buNone/>
            </a:pPr>
            <a:r>
              <a:rPr lang="en-US" sz="2000" dirty="0">
                <a:hlinkClick r:id="rId5"/>
              </a:rPr>
              <a:t>https://github.com/mrigaarora/Unext.TechBootcamp/blob/main</a:t>
            </a:r>
            <a:r>
              <a:rPr lang="en-US" sz="2000">
                <a:hlinkClick r:id="rId5"/>
              </a:rPr>
              <a:t>/JourneyPPT2.</a:t>
            </a:r>
            <a:r>
              <a:rPr lang="en-US" sz="2000" dirty="0">
                <a:hlinkClick r:id="rId5"/>
              </a:rPr>
              <a:t>MrigaArora.pptx</a:t>
            </a: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63741" y="168741"/>
            <a:ext cx="1125557" cy="1125557"/>
          </a:xfrm>
          <a:prstGeom prst="rect">
            <a:avLst/>
          </a:prstGeom>
        </p:spPr>
      </p:pic>
      <p:pic>
        <p:nvPicPr>
          <p:cNvPr id="6146" name="Picture 2">
            <a:extLst>
              <a:ext uri="{FF2B5EF4-FFF2-40B4-BE49-F238E27FC236}">
                <a16:creationId xmlns:a16="http://schemas.microsoft.com/office/drawing/2014/main" id="{45190A87-19C4-1081-A0A1-D178D5BB395C}"/>
              </a:ext>
            </a:extLst>
          </p:cNvPr>
          <p:cNvPicPr>
            <a:picLocks noChangeAspect="1" noChangeArrowheads="1"/>
          </p:cNvPicPr>
          <p:nvPr/>
        </p:nvPicPr>
        <p:blipFill rotWithShape="1">
          <a:blip r:embed="rId8" cstate="screen">
            <a:extLst>
              <a:ext uri="{28A0092B-C50C-407E-A947-70E740481C1C}">
                <a14:useLocalDpi xmlns:a14="http://schemas.microsoft.com/office/drawing/2010/main" val="0"/>
              </a:ext>
            </a:extLst>
          </a:blip>
          <a:srcRect t="12683" b="38567"/>
          <a:stretch/>
        </p:blipFill>
        <p:spPr bwMode="auto">
          <a:xfrm>
            <a:off x="6693118" y="2480285"/>
            <a:ext cx="4365625" cy="283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0944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 and 4</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15</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Challenge faced: Team activities had a few conflicts which were hard to maintain the decorum</a:t>
            </a:r>
          </a:p>
          <a:p>
            <a:pPr marL="0" indent="0">
              <a:buNone/>
            </a:pPr>
            <a:r>
              <a:rPr lang="en-US" sz="2000" dirty="0"/>
              <a:t>Solution: The conflict management and patience taught to us during soft skills helped us here</a:t>
            </a:r>
          </a:p>
          <a:p>
            <a:pPr marL="0" indent="0">
              <a:buNone/>
            </a:pPr>
            <a:r>
              <a:rPr lang="en-US" sz="2000" dirty="0">
                <a:hlinkClick r:id="rId5"/>
              </a:rPr>
              <a:t>https://github.com/mrigaarora/Unext.TechBootcamp/blob/main/JourneyPPT2.MrigaArora.pptx</a:t>
            </a: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evidence of what you did to overcome this challenge]</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63741" y="168741"/>
            <a:ext cx="1125557" cy="1125557"/>
          </a:xfrm>
          <a:prstGeom prst="rect">
            <a:avLst/>
          </a:prstGeom>
        </p:spPr>
      </p:pic>
      <p:pic>
        <p:nvPicPr>
          <p:cNvPr id="7170" name="Picture 2">
            <a:extLst>
              <a:ext uri="{FF2B5EF4-FFF2-40B4-BE49-F238E27FC236}">
                <a16:creationId xmlns:a16="http://schemas.microsoft.com/office/drawing/2014/main" id="{A3B8E362-A9A0-ABBF-E0B2-412D3BF13A89}"/>
              </a:ext>
            </a:extLst>
          </p:cNvPr>
          <p:cNvPicPr>
            <a:picLocks noChangeAspect="1" noChangeArrowheads="1"/>
          </p:cNvPicPr>
          <p:nvPr/>
        </p:nvPicPr>
        <p:blipFill>
          <a:blip r:embed="rId8" cstate="screen">
            <a:extLst>
              <a:ext uri="{28A0092B-C50C-407E-A947-70E740481C1C}">
                <a14:useLocalDpi xmlns:a14="http://schemas.microsoft.com/office/drawing/2010/main" val="0"/>
              </a:ext>
            </a:extLst>
          </a:blip>
          <a:srcRect/>
          <a:stretch>
            <a:fillRect/>
          </a:stretch>
        </p:blipFill>
        <p:spPr bwMode="auto">
          <a:xfrm>
            <a:off x="6400798" y="1860993"/>
            <a:ext cx="5323029" cy="3992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9148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5</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Challenge Faced: Virtual machine creation and heavy documentation within less period of time</a:t>
            </a:r>
          </a:p>
          <a:p>
            <a:pPr marL="0" indent="0">
              <a:buNone/>
            </a:pPr>
            <a:r>
              <a:rPr lang="en-US" sz="2000" dirty="0"/>
              <a:t>Solution: Help from </a:t>
            </a:r>
            <a:r>
              <a:rPr lang="en-US" sz="2000" dirty="0" err="1"/>
              <a:t>Unext</a:t>
            </a:r>
            <a:r>
              <a:rPr lang="en-US" sz="2000" dirty="0"/>
              <a:t> team and team members helped to finish the task. </a:t>
            </a:r>
          </a:p>
          <a:p>
            <a:pPr marL="0" indent="0">
              <a:buNone/>
            </a:pPr>
            <a:r>
              <a:rPr lang="en-US" sz="2000" dirty="0"/>
              <a:t> </a:t>
            </a:r>
            <a:r>
              <a:rPr lang="en-US" sz="2000" dirty="0">
                <a:hlinkClick r:id="rId5"/>
              </a:rPr>
              <a:t>https://github.com/mrigaarora/Unext.TechBootcamp/blob/main/JourneyPPT2.MrigaArora.pptx</a:t>
            </a: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63741" y="168741"/>
            <a:ext cx="1125557" cy="1125557"/>
          </a:xfrm>
          <a:prstGeom prst="rect">
            <a:avLst/>
          </a:prstGeom>
        </p:spPr>
      </p:pic>
      <p:pic>
        <p:nvPicPr>
          <p:cNvPr id="8194" name="Picture 2" descr="61,819 Running Paper Images, Stock Photos &amp; Vectors | Shutterstock">
            <a:extLst>
              <a:ext uri="{FF2B5EF4-FFF2-40B4-BE49-F238E27FC236}">
                <a16:creationId xmlns:a16="http://schemas.microsoft.com/office/drawing/2014/main" id="{A746C261-84C1-4199-DDF9-A0B19F932077}"/>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b="10391"/>
          <a:stretch/>
        </p:blipFill>
        <p:spPr bwMode="auto">
          <a:xfrm>
            <a:off x="6876413" y="1941742"/>
            <a:ext cx="4087328" cy="3944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204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endParaRPr lang="en-US" sz="2000" dirty="0">
              <a:effectLst>
                <a:outerShdw blurRad="38100" dist="38100" dir="2700000" algn="tl">
                  <a:srgbClr val="000000">
                    <a:alpha val="43137"/>
                  </a:srgbClr>
                </a:outerShdw>
              </a:effectLst>
            </a:endParaRPr>
          </a:p>
          <a:p>
            <a:pPr marL="457200" indent="-457200">
              <a:buFont typeface="+mj-lt"/>
              <a:buAutoNum type="arabicPeriod"/>
            </a:pPr>
            <a:r>
              <a:rPr lang="en-US" sz="2000" dirty="0">
                <a:effectLst>
                  <a:outerShdw blurRad="38100" dist="38100" dir="2700000" algn="tl">
                    <a:srgbClr val="000000">
                      <a:alpha val="43137"/>
                    </a:srgbClr>
                  </a:outerShdw>
                </a:effectLst>
              </a:rPr>
              <a:t>Reading and reviewing all the notes and activities done during Technical bootcamp</a:t>
            </a:r>
          </a:p>
          <a:p>
            <a:pPr marL="0" indent="0">
              <a:buNone/>
            </a:pPr>
            <a:endParaRPr lang="en-US" sz="2000" dirty="0">
              <a:effectLst>
                <a:outerShdw blurRad="38100" dist="38100" dir="2700000" algn="tl">
                  <a:srgbClr val="000000">
                    <a:alpha val="43137"/>
                  </a:srgbClr>
                </a:outerShdw>
              </a:effectLst>
            </a:endParaRP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Saturday: Brush up concepts of Day 3 and 4.</a:t>
            </a:r>
          </a:p>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Sunday: Go through concepts done till Day 7</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Implement all the learning in working journey in Shell</a:t>
            </a: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Great men are not born great, they are made great. – </a:t>
            </a:r>
            <a:r>
              <a:rPr lang="en-US" sz="2000" i="1" dirty="0"/>
              <a:t>Don Vito Corleone</a:t>
            </a:r>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Please share an image / visual that best represents you</a:t>
            </a:r>
          </a:p>
        </p:txBody>
      </p:sp>
      <p:pic>
        <p:nvPicPr>
          <p:cNvPr id="1026" name="Picture 2" descr="I AM DEAD INSIDE - Michael Scott React to ME3 Ending - quickmeme">
            <a:extLst>
              <a:ext uri="{FF2B5EF4-FFF2-40B4-BE49-F238E27FC236}">
                <a16:creationId xmlns:a16="http://schemas.microsoft.com/office/drawing/2014/main" id="{18D35A6D-08FC-76FF-5D43-07466A2D16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5014" y="1831738"/>
            <a:ext cx="5374791" cy="4076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20</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r>
              <a:rPr lang="en-US" sz="2000" dirty="0"/>
              <a:t>MS Abassi sir simplified technical concepts with real world scenarios, making learning both  effective and “cool” as to say. </a:t>
            </a:r>
          </a:p>
          <a:p>
            <a:r>
              <a:rPr lang="en-US" sz="2000" dirty="0"/>
              <a:t>The case study to make a virtual machine, not only helped me to learn the way around it but also collaborative skills to resolve the issues with multiple team members and teachers from </a:t>
            </a:r>
            <a:r>
              <a:rPr lang="en-US" sz="2000" dirty="0" err="1"/>
              <a:t>Unext</a:t>
            </a:r>
            <a:r>
              <a:rPr lang="en-US" sz="2000" dirty="0"/>
              <a:t>. </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[Add a graphic or a picture of how you/your team enjoyed the new learning]</a:t>
            </a:r>
          </a:p>
        </p:txBody>
      </p:sp>
      <p:pic>
        <p:nvPicPr>
          <p:cNvPr id="10242" name="Picture 2">
            <a:extLst>
              <a:ext uri="{FF2B5EF4-FFF2-40B4-BE49-F238E27FC236}">
                <a16:creationId xmlns:a16="http://schemas.microsoft.com/office/drawing/2014/main" id="{E2562E11-A63C-FB2F-E464-6A7000DBA9C1}"/>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601769" y="2146150"/>
            <a:ext cx="4948767" cy="371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8838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21</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pPr>
            <a:endParaRPr lang="en-US" sz="1800" dirty="0"/>
          </a:p>
        </p:txBody>
      </p:sp>
      <p:sp>
        <p:nvSpPr>
          <p:cNvPr id="11" name="TextBox 10">
            <a:extLst>
              <a:ext uri="{FF2B5EF4-FFF2-40B4-BE49-F238E27FC236}">
                <a16:creationId xmlns:a16="http://schemas.microsoft.com/office/drawing/2014/main" id="{E09919DA-D2EB-D8D8-4A0E-60ABE235E9A2}"/>
              </a:ext>
            </a:extLst>
          </p:cNvPr>
          <p:cNvSpPr txBox="1"/>
          <p:nvPr/>
        </p:nvSpPr>
        <p:spPr>
          <a:xfrm>
            <a:off x="728133" y="1397000"/>
            <a:ext cx="9643534" cy="3693319"/>
          </a:xfrm>
          <a:prstGeom prst="rect">
            <a:avLst/>
          </a:prstGeom>
          <a:noFill/>
        </p:spPr>
        <p:txBody>
          <a:bodyPr wrap="square" rtlCol="0">
            <a:spAutoFit/>
          </a:bodyPr>
          <a:lstStyle/>
          <a:p>
            <a:r>
              <a:rPr kumimoji="0" lang="en-US" altLang="en-US" sz="1800" b="0" i="0" u="none" strike="noStrike" cap="none" normalizeH="0" baseline="0" dirty="0">
                <a:ln>
                  <a:noFill/>
                </a:ln>
                <a:solidFill>
                  <a:schemeClr val="tx1"/>
                </a:solidFill>
                <a:effectLst/>
                <a:latin typeface="Arial" panose="020B0604020202020204" pitchFamily="34" charset="0"/>
              </a:rPr>
              <a:t>Through my journey, I’ve learned how to leverage Azure DevOps to streamline CI/CD processes, enhance collaboration, and scale development efforts. By integrating automated, performance, and security testing within Azure DevOps, I ensure robust and secure software. Effective bug report management and analytics help in promptly addressing issues and improving software quality. Comprehensive test documentation supports regulatory compliance, knowledge sharing, and provides an audit trail, ultimately enhancing the overall software development lifecycle and ensuring reliable, high-quality products. Additionally, I learned to utilize Database Management Systems (DBMS) to efficiently manage data, and deploy Azure Virtual Machines to create scalable, flexible, and secure environments for running applications and databases. A case study on GitHub Actions demonstrated how automated workflows can significantly improve efficiency and collaboration in software development. Thank you to the </a:t>
            </a:r>
            <a:r>
              <a:rPr kumimoji="0" lang="en-US" altLang="en-US" sz="1800" b="0" i="0" u="none" strike="noStrike" cap="none" normalizeH="0" baseline="0" dirty="0" err="1">
                <a:ln>
                  <a:noFill/>
                </a:ln>
                <a:solidFill>
                  <a:schemeClr val="tx1"/>
                </a:solidFill>
                <a:effectLst/>
                <a:latin typeface="Arial" panose="020B0604020202020204" pitchFamily="34" charset="0"/>
              </a:rPr>
              <a:t>uNext</a:t>
            </a:r>
            <a:r>
              <a:rPr kumimoji="0" lang="en-US" altLang="en-US" sz="1800" b="0" i="0" u="none" strike="noStrike" cap="none" normalizeH="0" baseline="0" dirty="0">
                <a:ln>
                  <a:noFill/>
                </a:ln>
                <a:solidFill>
                  <a:schemeClr val="tx1"/>
                </a:solidFill>
                <a:effectLst/>
                <a:latin typeface="Arial" panose="020B0604020202020204" pitchFamily="34" charset="0"/>
              </a:rPr>
              <a:t> team for your support and collaboration in these initiatives.</a:t>
            </a:r>
            <a:endParaRPr lang="en-US" dirty="0"/>
          </a:p>
        </p:txBody>
      </p:sp>
    </p:spTree>
    <p:extLst>
      <p:ext uri="{BB962C8B-B14F-4D97-AF65-F5344CB8AC3E}">
        <p14:creationId xmlns:p14="http://schemas.microsoft.com/office/powerpoint/2010/main" val="3865850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r>
              <a:rPr lang="en-US" sz="2000" b="1" u="sng" dirty="0"/>
              <a:t>Day 3 of Technical Bootcamp: 2</a:t>
            </a:r>
            <a:r>
              <a:rPr lang="en-US" sz="2000" b="1" u="sng" baseline="30000" dirty="0"/>
              <a:t>nd</a:t>
            </a:r>
            <a:r>
              <a:rPr lang="en-US" sz="2000" b="1" u="sng" dirty="0"/>
              <a:t> September, 2024</a:t>
            </a:r>
          </a:p>
          <a:p>
            <a:pPr marL="0" indent="0">
              <a:buNone/>
            </a:pPr>
            <a:endParaRPr lang="en-US" sz="2000" dirty="0"/>
          </a:p>
          <a:p>
            <a:r>
              <a:rPr lang="en-US" sz="2000" dirty="0"/>
              <a:t>Azure DevOps: Project Management tool</a:t>
            </a:r>
          </a:p>
          <a:p>
            <a:r>
              <a:rPr lang="en-US" sz="2000" dirty="0"/>
              <a:t>Types of testing: Whitebox, Blackbox, </a:t>
            </a:r>
            <a:r>
              <a:rPr lang="en-US" sz="2000" dirty="0" err="1"/>
              <a:t>Greybox</a:t>
            </a:r>
            <a:r>
              <a:rPr lang="en-US" sz="2000" dirty="0"/>
              <a:t>, Smoke, Regression, Performance, </a:t>
            </a:r>
            <a:r>
              <a:rPr lang="en-US" sz="2000" dirty="0" err="1"/>
              <a:t>etc</a:t>
            </a:r>
            <a:endParaRPr lang="en-US" sz="2000" dirty="0"/>
          </a:p>
          <a:p>
            <a:r>
              <a:rPr lang="en-US" sz="2000" dirty="0"/>
              <a:t>Levels of Testing: Unit, Integration, System, Acceptance</a:t>
            </a:r>
          </a:p>
          <a:p>
            <a:pPr marL="0" indent="0">
              <a:buNone/>
            </a:pPr>
            <a:endParaRPr lang="en-US" sz="2000" dirty="0"/>
          </a:p>
          <a:p>
            <a:pPr marL="0" indent="0">
              <a:buNone/>
            </a:pPr>
            <a:endParaRPr lang="en-US" sz="2000" dirty="0"/>
          </a:p>
          <a:p>
            <a:pPr marL="0" indent="0">
              <a:buFont typeface="Arial" panose="020B0604020202020204" pitchFamily="34" charset="0"/>
              <a:buNone/>
            </a:pPr>
            <a:endParaRPr lang="en-US" sz="2000" dirty="0"/>
          </a:p>
        </p:txBody>
      </p:sp>
      <p:pic>
        <p:nvPicPr>
          <p:cNvPr id="1026" name="Picture 2" descr="Levels Of Testing | Software Testing Material">
            <a:extLst>
              <a:ext uri="{FF2B5EF4-FFF2-40B4-BE49-F238E27FC236}">
                <a16:creationId xmlns:a16="http://schemas.microsoft.com/office/drawing/2014/main" id="{12C3F095-F9F0-4085-E504-7CD5125C12DA}"/>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333991" y="2375915"/>
            <a:ext cx="5415815" cy="3046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Day 4 of Technical bootcamp: 3</a:t>
            </a:r>
            <a:r>
              <a:rPr lang="en-US" sz="2000" b="1" u="sng" baseline="30000" dirty="0"/>
              <a:t>rd</a:t>
            </a:r>
            <a:r>
              <a:rPr lang="en-US" sz="2000" b="1" u="sng" dirty="0"/>
              <a:t> September, 2024</a:t>
            </a:r>
            <a:endParaRPr lang="en-US" sz="2000" dirty="0"/>
          </a:p>
          <a:p>
            <a:r>
              <a:rPr lang="en-US" sz="2000" dirty="0"/>
              <a:t>Software Testing Life Cycle (STLC)</a:t>
            </a:r>
          </a:p>
          <a:p>
            <a:r>
              <a:rPr lang="en-US" sz="2000" dirty="0"/>
              <a:t>Test plan document</a:t>
            </a:r>
          </a:p>
          <a:p>
            <a:r>
              <a:rPr lang="en-US" sz="2000" dirty="0"/>
              <a:t>QA testers’ log</a:t>
            </a:r>
          </a:p>
          <a:p>
            <a:r>
              <a:rPr lang="en-US" sz="2000" dirty="0"/>
              <a:t>BDD, TDD (</a:t>
            </a:r>
            <a:r>
              <a:rPr lang="en-US" sz="2000" dirty="0" err="1"/>
              <a:t>fitnesse</a:t>
            </a:r>
            <a:r>
              <a:rPr lang="en-US" sz="2000" dirty="0"/>
              <a:t>), DDT</a:t>
            </a:r>
          </a:p>
          <a:p>
            <a:r>
              <a:rPr lang="en-US" sz="2000" dirty="0"/>
              <a:t>Test Environments</a:t>
            </a:r>
          </a:p>
          <a:p>
            <a:r>
              <a:rPr lang="en-US" sz="2000" dirty="0"/>
              <a:t>Bug reports: Priority and Severity categorization</a:t>
            </a:r>
          </a:p>
          <a:p>
            <a:r>
              <a:rPr lang="en-US" sz="2000" dirty="0"/>
              <a:t>Bug life cycle</a:t>
            </a:r>
          </a:p>
          <a:p>
            <a:endParaRPr lang="en-US" sz="2000" dirty="0"/>
          </a:p>
        </p:txBody>
      </p:sp>
      <p:pic>
        <p:nvPicPr>
          <p:cNvPr id="2" name="Picture 2">
            <a:extLst>
              <a:ext uri="{FF2B5EF4-FFF2-40B4-BE49-F238E27FC236}">
                <a16:creationId xmlns:a16="http://schemas.microsoft.com/office/drawing/2014/main" id="{652501FD-E55F-EF51-464A-302B7E59FD19}"/>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366065" y="1899428"/>
            <a:ext cx="5383741" cy="4037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Day 5 of Technical Bootcamp: 4</a:t>
            </a:r>
            <a:r>
              <a:rPr lang="en-US" sz="2000" b="1" u="sng" baseline="30000" dirty="0"/>
              <a:t>th</a:t>
            </a:r>
            <a:r>
              <a:rPr lang="en-US" sz="2000" b="1" u="sng" dirty="0"/>
              <a:t> September, 2024</a:t>
            </a:r>
          </a:p>
          <a:p>
            <a:pPr marL="0" indent="0">
              <a:buNone/>
            </a:pPr>
            <a:endParaRPr lang="en-US" sz="2000" dirty="0"/>
          </a:p>
          <a:p>
            <a:r>
              <a:rPr lang="en-US" sz="2000" dirty="0"/>
              <a:t>Tier architectures</a:t>
            </a:r>
          </a:p>
          <a:p>
            <a:r>
              <a:rPr lang="en-US" sz="2000" dirty="0"/>
              <a:t>REST and SOAP</a:t>
            </a:r>
          </a:p>
          <a:p>
            <a:r>
              <a:rPr lang="en-US" sz="2000" dirty="0"/>
              <a:t>Stateless and stateful applications</a:t>
            </a:r>
          </a:p>
          <a:p>
            <a:r>
              <a:rPr lang="en-US" sz="2000" dirty="0"/>
              <a:t>DevOps: CI/CD, Build management tool</a:t>
            </a:r>
          </a:p>
          <a:p>
            <a:r>
              <a:rPr lang="en-US" sz="2000" dirty="0"/>
              <a:t>Cloud</a:t>
            </a:r>
          </a:p>
          <a:p>
            <a:r>
              <a:rPr lang="en-US" sz="2000" dirty="0"/>
              <a:t>PostgreSQL</a:t>
            </a:r>
          </a:p>
          <a:p>
            <a:pPr marL="0" indent="0">
              <a:buNone/>
            </a:pPr>
            <a:endParaRPr lang="en-US" sz="2000" dirty="0"/>
          </a:p>
          <a:p>
            <a:pPr marL="0" indent="0">
              <a:buFont typeface="Arial" panose="020B0604020202020204" pitchFamily="34" charset="0"/>
              <a:buNone/>
            </a:pPr>
            <a:endParaRPr lang="en-US" sz="2000" dirty="0"/>
          </a:p>
        </p:txBody>
      </p:sp>
      <p:pic>
        <p:nvPicPr>
          <p:cNvPr id="3074" name="Picture 2">
            <a:extLst>
              <a:ext uri="{FF2B5EF4-FFF2-40B4-BE49-F238E27FC236}">
                <a16:creationId xmlns:a16="http://schemas.microsoft.com/office/drawing/2014/main" id="{2D71733D-E947-3831-113E-6337CCC1D0BD}"/>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423603" y="1868936"/>
            <a:ext cx="5326203" cy="399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4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7</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Day 6 of Technical Bootcamp: 5</a:t>
            </a:r>
            <a:r>
              <a:rPr lang="en-US" sz="2000" b="1" u="sng" baseline="30000" dirty="0"/>
              <a:t>th</a:t>
            </a:r>
            <a:r>
              <a:rPr lang="en-US" sz="2000" b="1" u="sng" dirty="0"/>
              <a:t> September, 2024</a:t>
            </a:r>
          </a:p>
          <a:p>
            <a:pPr marL="0" indent="0">
              <a:buNone/>
            </a:pPr>
            <a:endParaRPr lang="en-US" sz="2000" dirty="0"/>
          </a:p>
          <a:p>
            <a:pPr marL="0" indent="0">
              <a:buNone/>
            </a:pPr>
            <a:endParaRPr lang="en-US" sz="2000" dirty="0"/>
          </a:p>
          <a:p>
            <a:r>
              <a:rPr lang="en-US" sz="2000" dirty="0"/>
              <a:t>Practice to make a virtual machine</a:t>
            </a:r>
          </a:p>
          <a:p>
            <a:r>
              <a:rPr lang="en-US" sz="2000" dirty="0"/>
              <a:t>DBMS</a:t>
            </a:r>
          </a:p>
          <a:p>
            <a:r>
              <a:rPr lang="en-US" sz="2000" dirty="0"/>
              <a:t>QUERY writing</a:t>
            </a:r>
          </a:p>
          <a:p>
            <a:pPr marL="0" indent="0">
              <a:buNone/>
            </a:pPr>
            <a:endParaRPr lang="en-US" sz="2000" dirty="0"/>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t>[Add a graphic that provides evidence of what you learned]</a:t>
            </a:r>
          </a:p>
          <a:p>
            <a:pPr marL="0" indent="0">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2269DCE7-62E5-B11B-F4AB-38C25002F3C7}"/>
              </a:ext>
            </a:extLst>
          </p:cNvPr>
          <p:cNvPicPr>
            <a:picLocks noChangeAspect="1"/>
          </p:cNvPicPr>
          <p:nvPr/>
        </p:nvPicPr>
        <p:blipFill>
          <a:blip r:embed="rId7"/>
          <a:stretch>
            <a:fillRect/>
          </a:stretch>
        </p:blipFill>
        <p:spPr>
          <a:xfrm>
            <a:off x="6471437" y="2438190"/>
            <a:ext cx="5209430" cy="3131859"/>
          </a:xfrm>
          <a:prstGeom prst="rect">
            <a:avLst/>
          </a:prstGeom>
        </p:spPr>
      </p:pic>
    </p:spTree>
    <p:extLst>
      <p:ext uri="{BB962C8B-B14F-4D97-AF65-F5344CB8AC3E}">
        <p14:creationId xmlns:p14="http://schemas.microsoft.com/office/powerpoint/2010/main" val="3559098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5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Day 7 of Technical Bootcamp: 6</a:t>
            </a:r>
            <a:r>
              <a:rPr lang="en-US" sz="2000" b="1" u="sng" baseline="30000" dirty="0"/>
              <a:t>th</a:t>
            </a:r>
            <a:r>
              <a:rPr lang="en-US" sz="2000" b="1" u="sng" dirty="0"/>
              <a:t> September, 2024</a:t>
            </a:r>
          </a:p>
          <a:p>
            <a:pPr marL="0" indent="0">
              <a:buNone/>
            </a:pPr>
            <a:endParaRPr lang="en-US" sz="2000" dirty="0"/>
          </a:p>
          <a:p>
            <a:pPr marL="0" indent="0">
              <a:buNone/>
            </a:pPr>
            <a:endParaRPr lang="en-US" sz="2000" dirty="0"/>
          </a:p>
          <a:p>
            <a:pPr marL="0" indent="0">
              <a:buNone/>
            </a:pPr>
            <a:r>
              <a:rPr lang="en-US" sz="2000" dirty="0"/>
              <a:t>CASE STUDY:</a:t>
            </a:r>
          </a:p>
          <a:p>
            <a:pPr marL="457200" indent="-457200">
              <a:buAutoNum type="arabicPeriod"/>
            </a:pPr>
            <a:r>
              <a:rPr lang="en-US" sz="2000" dirty="0"/>
              <a:t>Product and sprint backlogs, user stories, test cases and bug reports</a:t>
            </a:r>
          </a:p>
          <a:p>
            <a:pPr marL="457200" indent="-457200">
              <a:buAutoNum type="arabicPeriod"/>
            </a:pPr>
            <a:r>
              <a:rPr lang="en-US" sz="2000" dirty="0"/>
              <a:t>Virtual Machine</a:t>
            </a:r>
          </a:p>
          <a:p>
            <a:pPr marL="457200" indent="-457200">
              <a:buAutoNum type="arabicPeriod"/>
            </a:pPr>
            <a:r>
              <a:rPr lang="en-US" sz="2000" dirty="0" err="1"/>
              <a:t>Github</a:t>
            </a:r>
            <a:r>
              <a:rPr lang="en-US" sz="2000" dirty="0"/>
              <a:t> actions</a:t>
            </a:r>
          </a:p>
          <a:p>
            <a:pPr marL="0" indent="0">
              <a:buNone/>
            </a:pPr>
            <a:r>
              <a:rPr lang="en-US" sz="2000" dirty="0"/>
              <a:t>Link: </a:t>
            </a:r>
            <a:r>
              <a:rPr lang="en-US" sz="2000" dirty="0">
                <a:hlinkClick r:id="rId7"/>
              </a:rPr>
              <a:t>https://github.com/mrigaarora/UnextCaseStudy</a:t>
            </a:r>
            <a:endParaRPr lang="en-US" sz="2000" dirty="0"/>
          </a:p>
          <a:p>
            <a:pPr marL="0" indent="0">
              <a:buNone/>
            </a:pPr>
            <a:endParaRPr lang="en-US" sz="2000" dirty="0"/>
          </a:p>
          <a:p>
            <a:pPr marL="457200" indent="-457200">
              <a:buAutoNum type="arabicPeriod"/>
            </a:pPr>
            <a:endParaRPr lang="en-US" sz="2000" dirty="0"/>
          </a:p>
          <a:p>
            <a:pPr marL="0" indent="0">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DAC84D1C-901F-DE3E-1CE1-88B596FF552C}"/>
              </a:ext>
            </a:extLst>
          </p:cNvPr>
          <p:cNvPicPr>
            <a:picLocks noChangeAspect="1"/>
          </p:cNvPicPr>
          <p:nvPr/>
        </p:nvPicPr>
        <p:blipFill>
          <a:blip r:embed="rId8"/>
          <a:stretch>
            <a:fillRect/>
          </a:stretch>
        </p:blipFill>
        <p:spPr>
          <a:xfrm>
            <a:off x="6463146" y="1941742"/>
            <a:ext cx="5262474" cy="3477281"/>
          </a:xfrm>
          <a:prstGeom prst="rect">
            <a:avLst/>
          </a:prstGeom>
        </p:spPr>
      </p:pic>
    </p:spTree>
    <p:extLst>
      <p:ext uri="{BB962C8B-B14F-4D97-AF65-F5344CB8AC3E}">
        <p14:creationId xmlns:p14="http://schemas.microsoft.com/office/powerpoint/2010/main" val="912234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1617EF-9A33-49DD-BF18-3F75C7B3CC29}">
  <ds:schemaRefs>
    <ds:schemaRef ds:uri="http://schemas.microsoft.com/sharepoint/v3/contenttype/forms"/>
  </ds:schemaRefs>
</ds:datastoreItem>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
  <TotalTime>19946</TotalTime>
  <Words>1063</Words>
  <Application>Microsoft Office PowerPoint</Application>
  <PresentationFormat>Widescreen</PresentationFormat>
  <Paragraphs>116</Paragraphs>
  <Slides>22</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7" baseType="lpstr">
      <vt:lpstr>-apple-system</vt: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Learning 4 | My takeaways</vt:lpstr>
      <vt:lpstr>Learning 5 | My takeaways</vt:lpstr>
      <vt:lpstr>PowerPoint Presentation</vt:lpstr>
      <vt:lpstr>Learning 1 and 2 | Relevance for Shell</vt:lpstr>
      <vt:lpstr>Learning 3 and 4 | Relevance for Shell</vt:lpstr>
      <vt:lpstr>Learning 5 | Relevance for Shell</vt:lpstr>
      <vt:lpstr>PowerPoint Presentation</vt:lpstr>
      <vt:lpstr>Challenge faced while implementing Learning 1 and 2</vt:lpstr>
      <vt:lpstr>Challenge faced while implementing Learning 3 and 4</vt:lpstr>
      <vt:lpstr>Challenge faced while implementing Learning 5</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Arora, Mriga SBOBNG-PTIY/BFB</cp:lastModifiedBy>
  <cp:revision>508</cp:revision>
  <dcterms:created xsi:type="dcterms:W3CDTF">2022-01-18T12:35:56Z</dcterms:created>
  <dcterms:modified xsi:type="dcterms:W3CDTF">2024-09-06T11:40:31Z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