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oleObject" Target="../embeddings/oleObject9.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oleObject" Target="../embeddings/oleObject10.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11.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Agile methodology offers numerous benefits, including cost reduction, quality improvement, shorter timelines, risk mitigation, enhanced flexibility and continuous improvement. Shell adopts a Scrum-based Agile approach as told by my Team lead, which significantly enhances the efficiency and effectiveness of its work processes. </a:t>
            </a:r>
          </a:p>
          <a:p>
            <a:pPr marL="0" indent="0">
              <a:buNone/>
            </a:pPr>
            <a:endParaRPr lang="en-US" sz="2000" dirty="0"/>
          </a:p>
          <a:p>
            <a:pPr marL="0" indent="0">
              <a:buNone/>
            </a:pPr>
            <a:r>
              <a:rPr lang="en-US" sz="2000" dirty="0"/>
              <a:t>The SRS and BRD documentation learnings will make it easier for me to read and maybe document them in my journey in Shell.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What is Agile? What is Scrum?">
            <a:extLst>
              <a:ext uri="{FF2B5EF4-FFF2-40B4-BE49-F238E27FC236}">
                <a16:creationId xmlns:a16="http://schemas.microsoft.com/office/drawing/2014/main" id="{B44A1738-B83F-8203-DB7E-84EBA9C3AA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290" y="2040785"/>
            <a:ext cx="5301516" cy="371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r>
              <a:rPr lang="en-US" sz="2000" dirty="0"/>
              <a:t>Challenge faced: Interaction and initiative was less on the first day as everyone was new to each other and could not open up.</a:t>
            </a:r>
          </a:p>
          <a:p>
            <a:pPr marL="0" indent="0">
              <a:buNone/>
            </a:pPr>
            <a:r>
              <a:rPr lang="en-US" sz="2000" dirty="0"/>
              <a:t>Solution: Games and interactive sessions were conducted to resolve this.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122" name="Picture 2" descr="Businessman Standing Alone in Spotlight and Feeling Awkward. Stock ...">
            <a:extLst>
              <a:ext uri="{FF2B5EF4-FFF2-40B4-BE49-F238E27FC236}">
                <a16:creationId xmlns:a16="http://schemas.microsoft.com/office/drawing/2014/main" id="{4DA7CB57-3125-ACF3-36AE-65C5E0167F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4550" y="1860992"/>
            <a:ext cx="4303203"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Stakeholder management was a dry and tough topic to get through. The presentation activity required us to thoroughly read material and present according to our audience analysis. </a:t>
            </a:r>
          </a:p>
          <a:p>
            <a:pPr marL="0" indent="0">
              <a:buNone/>
            </a:pPr>
            <a:r>
              <a:rPr lang="en-US" sz="2000" dirty="0"/>
              <a:t>Solution: Engaging activities and thorough teaching by the teacher Nitya made it easier to work around the challenges. </a:t>
            </a:r>
          </a:p>
          <a:p>
            <a:pPr marL="0" indent="0">
              <a:buNone/>
            </a:pPr>
            <a:r>
              <a:rPr lang="en-US" sz="2000" dirty="0">
                <a:hlinkClick r:id="rId5"/>
              </a:rPr>
              <a:t>https://github.com/mrigaarora/Unext.TechBootcamp/blob/main/JourneyPPT1.MrigaArora.pptx</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4098" name="Picture 2">
            <a:extLst>
              <a:ext uri="{FF2B5EF4-FFF2-40B4-BE49-F238E27FC236}">
                <a16:creationId xmlns:a16="http://schemas.microsoft.com/office/drawing/2014/main" id="{FAEE3D61-EA97-F3E9-7D89-3DEF9471DB4E}"/>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49607" y="1941742"/>
            <a:ext cx="5274221" cy="39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Though SRS Documentation was taught to us in college, the implementation of it made it seem hard. </a:t>
            </a:r>
          </a:p>
          <a:p>
            <a:pPr marL="0" indent="0">
              <a:buNone/>
            </a:pPr>
            <a:r>
              <a:rPr lang="en-US" sz="2000" dirty="0"/>
              <a:t>Solution: Engaging team activity to document both the SRS and BRD document with the help of the teacher MS Abbasi made it easier to understand.</a:t>
            </a:r>
          </a:p>
          <a:p>
            <a:pPr marL="0" indent="0">
              <a:buNone/>
            </a:pPr>
            <a:r>
              <a:rPr lang="en-US" sz="2000" dirty="0">
                <a:hlinkClick r:id="rId5"/>
              </a:rPr>
              <a:t>https://github.com/mrigaarora/Unext.TechBootcamp/blob/main/JourneyPPT1.MrigaArora.pptx</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60F447F-9F26-5A13-3937-7D8E1E758CAC}"/>
              </a:ext>
            </a:extLst>
          </p:cNvPr>
          <p:cNvPicPr>
            <a:picLocks noChangeAspect="1"/>
          </p:cNvPicPr>
          <p:nvPr/>
        </p:nvPicPr>
        <p:blipFill>
          <a:blip r:embed="rId8"/>
          <a:stretch>
            <a:fillRect/>
          </a:stretch>
        </p:blipFill>
        <p:spPr>
          <a:xfrm>
            <a:off x="6447651" y="2358157"/>
            <a:ext cx="5475503" cy="289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Soft Skills bootcamp</a:t>
            </a:r>
          </a:p>
          <a:p>
            <a:pPr marL="457200" indent="-457200">
              <a:buFont typeface="+mj-lt"/>
              <a:buAutoNum type="arabicPeriod"/>
            </a:pPr>
            <a:r>
              <a:rPr lang="en-US" sz="2000" dirty="0">
                <a:effectLst>
                  <a:outerShdw blurRad="38100" dist="38100" dir="2700000" algn="tl">
                    <a:srgbClr val="000000">
                      <a:alpha val="43137"/>
                    </a:srgbClr>
                  </a:outerShdw>
                </a:effectLst>
              </a:rPr>
              <a:t>1.  Reviewing the concepts covered in Business Analytics </a:t>
            </a:r>
          </a:p>
          <a:p>
            <a:pPr marL="457200" indent="-457200">
              <a:buFont typeface="+mj-lt"/>
              <a:buAutoNum type="arabicPeriod"/>
            </a:pPr>
            <a:r>
              <a:rPr lang="en-US" sz="2000" dirty="0">
                <a:effectLst>
                  <a:outerShdw blurRad="38100" dist="38100" dir="2700000" algn="tl">
                    <a:srgbClr val="000000">
                      <a:alpha val="43137"/>
                    </a:srgbClr>
                  </a:outerShdw>
                </a:effectLst>
              </a:rPr>
              <a:t>Gaining a clear understanding of the Agile process and SCRUM workflow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Business Analytics and SDLC Models.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the SCRUM framework and practice a few soft skills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Nitya Ma’am was a fun and engaging teacher who made soft skills session enjoyable, leaving a lasting impact. Even made the efforts to talk to us one on one. </a:t>
            </a:r>
          </a:p>
          <a:p>
            <a:r>
              <a:rPr lang="en-US" sz="2000" dirty="0"/>
              <a:t>MS Abassi sir simplified technical concept with real world scenarios, making learning both  effective and “cool” as to say. </a:t>
            </a:r>
          </a:p>
          <a:p>
            <a:r>
              <a:rPr lang="en-US" sz="2000" dirty="0"/>
              <a:t>The activity to make a product logo, name and tagline to wake us up from sleep was done through making a product logo based on sleep which in turn woke us up and made us interested in the topics even more.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6146" name="Picture 2">
            <a:extLst>
              <a:ext uri="{FF2B5EF4-FFF2-40B4-BE49-F238E27FC236}">
                <a16:creationId xmlns:a16="http://schemas.microsoft.com/office/drawing/2014/main" id="{0DDC961D-ABFD-C2D4-FE08-01D0C8162F0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1442" y="2048141"/>
            <a:ext cx="5302386" cy="390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effectLst/>
                <a:latin typeface="Calibri" panose="020F0502020204030204" pitchFamily="34" charset="0"/>
                <a:ea typeface="Times New Roman" panose="02020603050405020304" pitchFamily="18" charset="0"/>
              </a:rPr>
              <a:t>This week, I gained a strong understanding of essential concepts like the Power Interest Grid, Neuroplasticity, teamwork and the key elements of delivering effective presentations. Learned the concepts and working of business analytics and </a:t>
            </a:r>
            <a:r>
              <a:rPr lang="en-US" sz="1800" dirty="0">
                <a:latin typeface="Calibri" panose="020F0502020204030204" pitchFamily="34" charset="0"/>
                <a:ea typeface="Times New Roman" panose="02020603050405020304" pitchFamily="18" charset="0"/>
              </a:rPr>
              <a:t>product owner, </a:t>
            </a:r>
            <a:r>
              <a:rPr lang="en-US" sz="1800" dirty="0">
                <a:effectLst/>
                <a:latin typeface="Calibri" panose="020F0502020204030204" pitchFamily="34" charset="0"/>
                <a:ea typeface="Times New Roman" panose="02020603050405020304" pitchFamily="18" charset="0"/>
              </a:rPr>
              <a:t>I also delved into the Software Development Life Cycle and explored its different models. I believe these insights will be instrumental in both my professional and personal life.</a:t>
            </a:r>
          </a:p>
          <a:p>
            <a:pPr marL="457200" indent="-457200">
              <a:lnSpc>
                <a:spcPct val="100000"/>
              </a:lnSpc>
            </a:pPr>
            <a:r>
              <a:rPr lang="en-US" sz="1800" dirty="0">
                <a:effectLst/>
                <a:latin typeface="Calibri" panose="020F0502020204030204" pitchFamily="34" charset="0"/>
                <a:ea typeface="Times New Roman" panose="02020603050405020304" pitchFamily="18" charset="0"/>
              </a:rPr>
              <a:t> As I look forward to the next set of topics, including the Scrum Agile model, hands-on experience with Azure DevOps, and testing practices, I see how crucial they will be for my future role as a Software Engineer. These topics are pivotal in building my expertise in software development.</a:t>
            </a:r>
          </a:p>
          <a:p>
            <a:pPr marL="457200" indent="-457200">
              <a:lnSpc>
                <a:spcPct val="100000"/>
              </a:lnSpc>
            </a:pPr>
            <a:r>
              <a:rPr lang="en-US" sz="1800" dirty="0">
                <a:effectLst/>
                <a:latin typeface="Calibri" panose="020F0502020204030204" pitchFamily="34" charset="0"/>
                <a:ea typeface="Times New Roman" panose="02020603050405020304" pitchFamily="18" charset="0"/>
              </a:rPr>
              <a:t> The knowledge I’ve acquired about documentation and Software models and the functions of a Business Analyst this week forms a strong foundation for the upcoming material. These concepts are closely intertwined with software engineering and will be key as I move forward.</a:t>
            </a:r>
            <a:endParaRPr lang="en-US" sz="1800" dirty="0">
              <a:effectLst/>
              <a:latin typeface="Calibri" panose="020F0502020204030204" pitchFamily="34" charset="0"/>
              <a:ea typeface="Calibri" panose="020F0502020204030204" pitchFamily="34" charset="0"/>
            </a:endParaRP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Soft Skills Day 1: 26</a:t>
            </a:r>
            <a:r>
              <a:rPr lang="en-US" sz="2000" b="1" u="sng" baseline="30000" dirty="0"/>
              <a:t>th</a:t>
            </a:r>
            <a:r>
              <a:rPr lang="en-US" sz="2000" b="1" u="sng" dirty="0"/>
              <a:t> August 2024</a:t>
            </a:r>
          </a:p>
          <a:p>
            <a:pPr marL="0" indent="0">
              <a:buNone/>
            </a:pPr>
            <a:endParaRPr lang="en-US" sz="2000" dirty="0"/>
          </a:p>
          <a:p>
            <a:r>
              <a:rPr lang="en-US" sz="2000" dirty="0"/>
              <a:t>Types of performers (CART Analogy)</a:t>
            </a:r>
          </a:p>
          <a:p>
            <a:r>
              <a:rPr lang="en-US" sz="2000" dirty="0"/>
              <a:t>Neuroplasticity [Fixed mindset Vs Growth mindset]</a:t>
            </a:r>
          </a:p>
          <a:p>
            <a:r>
              <a:rPr lang="en-US" sz="2000" dirty="0"/>
              <a:t>POWER technique</a:t>
            </a:r>
          </a:p>
          <a:p>
            <a:r>
              <a:rPr lang="en-US" sz="2000" dirty="0"/>
              <a:t>Etiquettes</a:t>
            </a:r>
          </a:p>
          <a:p>
            <a:r>
              <a:rPr lang="en-US" sz="2000" dirty="0"/>
              <a:t>Qualities and attributes of a professional</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D148131-1794-5397-8D94-5BF1D07E1C74}"/>
              </a:ext>
            </a:extLst>
          </p:cNvPr>
          <p:cNvPicPr>
            <a:picLocks noChangeAspect="1"/>
          </p:cNvPicPr>
          <p:nvPr/>
        </p:nvPicPr>
        <p:blipFill>
          <a:blip r:embed="rId7"/>
          <a:stretch>
            <a:fillRect/>
          </a:stretch>
        </p:blipFill>
        <p:spPr>
          <a:xfrm>
            <a:off x="6400799" y="2324621"/>
            <a:ext cx="5323029" cy="301359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 Skills Day 2 and Day 3: 27</a:t>
            </a:r>
            <a:r>
              <a:rPr lang="en-US" sz="2000" b="1" u="sng" baseline="30000" dirty="0"/>
              <a:t>th</a:t>
            </a:r>
            <a:r>
              <a:rPr lang="en-US" sz="2000" b="1" u="sng" dirty="0"/>
              <a:t> August 2024 to 28</a:t>
            </a:r>
            <a:r>
              <a:rPr lang="en-US" sz="2000" b="1" u="sng" baseline="30000" dirty="0"/>
              <a:t>th</a:t>
            </a:r>
            <a:r>
              <a:rPr lang="en-US" sz="2000" b="1" u="sng" dirty="0"/>
              <a:t> August 2024.</a:t>
            </a:r>
          </a:p>
          <a:p>
            <a:pPr marL="0" indent="0">
              <a:buFont typeface="Arial" panose="020B0604020202020204" pitchFamily="34" charset="0"/>
              <a:buNone/>
            </a:pPr>
            <a:endParaRPr lang="en-US" sz="2000" dirty="0"/>
          </a:p>
          <a:p>
            <a:r>
              <a:rPr lang="en-US" sz="2000" dirty="0"/>
              <a:t>Email etiquettes </a:t>
            </a:r>
          </a:p>
          <a:p>
            <a:r>
              <a:rPr lang="en-US" sz="2000" dirty="0"/>
              <a:t>Stakeholder management </a:t>
            </a:r>
          </a:p>
          <a:p>
            <a:r>
              <a:rPr lang="en-US" sz="2000" dirty="0"/>
              <a:t>Tucker Model</a:t>
            </a:r>
          </a:p>
          <a:p>
            <a:r>
              <a:rPr lang="en-US" sz="2000" dirty="0"/>
              <a:t>Self Orientation</a:t>
            </a:r>
          </a:p>
          <a:p>
            <a:r>
              <a:rPr lang="en-US" sz="2000" dirty="0"/>
              <a:t>Grooming</a:t>
            </a:r>
          </a:p>
          <a:p>
            <a:r>
              <a:rPr lang="en-US" sz="2000" dirty="0"/>
              <a:t>Presentation skills</a:t>
            </a:r>
          </a:p>
          <a:p>
            <a:r>
              <a:rPr lang="en-US" sz="2000" dirty="0"/>
              <a:t>Team work</a:t>
            </a:r>
          </a:p>
        </p:txBody>
      </p:sp>
      <p:pic>
        <p:nvPicPr>
          <p:cNvPr id="2050" name="Picture 2">
            <a:extLst>
              <a:ext uri="{FF2B5EF4-FFF2-40B4-BE49-F238E27FC236}">
                <a16:creationId xmlns:a16="http://schemas.microsoft.com/office/drawing/2014/main" id="{F64ECFB3-361C-08BB-7888-50998F81F988}"/>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49623" y="1800210"/>
            <a:ext cx="5434988" cy="40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Technical Boot Camp Day 4 and Day 5: 29</a:t>
            </a:r>
            <a:r>
              <a:rPr lang="en-US" sz="2000" b="1" u="sng" baseline="30000" dirty="0"/>
              <a:t>th</a:t>
            </a:r>
            <a:r>
              <a:rPr lang="en-US" sz="2000" b="1" u="sng" dirty="0"/>
              <a:t> August 2024 to 30</a:t>
            </a:r>
            <a:r>
              <a:rPr lang="en-US" sz="2000" b="1" u="sng" baseline="30000" dirty="0"/>
              <a:t>th</a:t>
            </a:r>
            <a:r>
              <a:rPr lang="en-US" sz="2000" b="1" u="sng" dirty="0"/>
              <a:t> August 2024</a:t>
            </a:r>
          </a:p>
          <a:p>
            <a:pPr marL="0" indent="0">
              <a:buNone/>
            </a:pPr>
            <a:endParaRPr lang="en-US" sz="2000" dirty="0"/>
          </a:p>
          <a:p>
            <a:r>
              <a:rPr lang="en-US" sz="2000" dirty="0"/>
              <a:t>Introduction to Business Analytics</a:t>
            </a:r>
          </a:p>
          <a:p>
            <a:r>
              <a:rPr lang="en-US" sz="2000" dirty="0"/>
              <a:t>SDLC and its models</a:t>
            </a:r>
          </a:p>
          <a:p>
            <a:r>
              <a:rPr lang="en-US" sz="2000" dirty="0"/>
              <a:t>Requirement Analysis</a:t>
            </a:r>
          </a:p>
          <a:p>
            <a:r>
              <a:rPr lang="en-US" sz="2000" dirty="0"/>
              <a:t>Requirement Elicitation </a:t>
            </a:r>
          </a:p>
          <a:p>
            <a:r>
              <a:rPr lang="en-US" sz="2000" dirty="0"/>
              <a:t>Requirement Management </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1026" name="Picture 2" descr="SDLC (Software Development Life Cycle)Phases, Process. What is SDLC">
            <a:extLst>
              <a:ext uri="{FF2B5EF4-FFF2-40B4-BE49-F238E27FC236}">
                <a16:creationId xmlns:a16="http://schemas.microsoft.com/office/drawing/2014/main" id="{733F2013-91E6-1324-289E-598498B1A7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55440" y="2598668"/>
            <a:ext cx="5268388" cy="284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examples to give how Shell implements Day 1 learnings can be: CART analogy to identify and support top performers while helping others reach their potential. The POWER technique could be embedded in Shell’s communication training to ensure clarity and effectiveness in interactions.</a:t>
            </a:r>
          </a:p>
          <a:p>
            <a:pPr marL="0" indent="0">
              <a:buNone/>
            </a:pPr>
            <a:r>
              <a:rPr lang="en-US" sz="2000" dirty="0"/>
              <a:t>By fostering a growth mindset and professional qualities, Shell enhances employee performance, innovation and overall productivity. This culture of continuous improvement can lead to better problem-solving increased efficiency, and a more engaged workforce, ultimately contributing to Shell’s success.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GROWTH MINDSET BRAIN POSTER! Bright visual Change your mindset poster.">
            <a:extLst>
              <a:ext uri="{FF2B5EF4-FFF2-40B4-BE49-F238E27FC236}">
                <a16:creationId xmlns:a16="http://schemas.microsoft.com/office/drawing/2014/main" id="{3665D349-8C57-1ABF-5571-E68F90AB4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9249" y="1860993"/>
            <a:ext cx="5653806" cy="398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GTKYs method held in Shell emphasizes on Shell’s communication and network capabilities. They follow a safe and open culture for everyone to feel included. </a:t>
            </a:r>
          </a:p>
          <a:p>
            <a:pPr marL="0" indent="0">
              <a:buNone/>
            </a:pPr>
            <a:endParaRPr lang="en-US" sz="2000" dirty="0"/>
          </a:p>
          <a:p>
            <a:pPr marL="0" indent="0">
              <a:buNone/>
            </a:pPr>
            <a:r>
              <a:rPr lang="en-US" sz="2000" dirty="0"/>
              <a:t>Stakeholder management is highly relevant for Shell due to the complex and multifaceted nature of its operations, which involves internal and external stakeholder.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19814</TotalTime>
  <Words>1079</Words>
  <Application>Microsoft Office PowerPoint</Application>
  <PresentationFormat>Widescreen</PresentationFormat>
  <Paragraphs>106</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504</cp:revision>
  <dcterms:created xsi:type="dcterms:W3CDTF">2022-01-18T12:35:56Z</dcterms:created>
  <dcterms:modified xsi:type="dcterms:W3CDTF">2024-09-01T08:39:11Z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