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ontserrat"/>
      <p:regular r:id="rId26"/>
      <p:bold r:id="rId27"/>
      <p:italic r:id="rId28"/>
      <p:boldItalic r:id="rId29"/>
    </p:embeddedFont>
    <p:embeddedFont>
      <p:font typeface="La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regular.fntdata"/><Relationship Id="rId25" Type="http://schemas.openxmlformats.org/officeDocument/2006/relationships/slide" Target="slides/slide21.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35" Type="http://schemas.openxmlformats.org/officeDocument/2006/relationships/font" Target="fonts/Merriweather-bold.fntdata"/><Relationship Id="rId12" Type="http://schemas.openxmlformats.org/officeDocument/2006/relationships/slide" Target="slides/slide8.xml"/><Relationship Id="rId34" Type="http://schemas.openxmlformats.org/officeDocument/2006/relationships/font" Target="fonts/Merriweather-regular.fntdata"/><Relationship Id="rId15" Type="http://schemas.openxmlformats.org/officeDocument/2006/relationships/slide" Target="slides/slide11.xml"/><Relationship Id="rId37" Type="http://schemas.openxmlformats.org/officeDocument/2006/relationships/font" Target="fonts/Merriweather-boldItalic.fntdata"/><Relationship Id="rId14" Type="http://schemas.openxmlformats.org/officeDocument/2006/relationships/slide" Target="slides/slide10.xml"/><Relationship Id="rId36" Type="http://schemas.openxmlformats.org/officeDocument/2006/relationships/font" Target="fonts/Merriweather-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ue.com/blog/accept-cryptocurrency-busines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Keylogger" TargetMode="External"/><Relationship Id="rId3" Type="http://schemas.openxmlformats.org/officeDocument/2006/relationships/hyperlink" Target="https://en.wikipedia.org/wiki/Computer_virus" TargetMode="External"/><Relationship Id="rId4" Type="http://schemas.openxmlformats.org/officeDocument/2006/relationships/hyperlink" Target="https://en.wikipedia.org/wiki/Botnet" TargetMode="External"/><Relationship Id="rId5" Type="http://schemas.openxmlformats.org/officeDocument/2006/relationships/hyperlink" Target="https://en.wikipedia.org/wiki/Botnet" TargetMode="External"/><Relationship Id="rId6" Type="http://schemas.openxmlformats.org/officeDocument/2006/relationships/hyperlink" Target="https://en.wikipedia.org/wiki/Cryptocurrency_and_security#cite_note-47" TargetMode="External"/><Relationship Id="rId7" Type="http://schemas.openxmlformats.org/officeDocument/2006/relationships/hyperlink" Target="https://en.wikipedia.org/wiki/Trojan_horse_(comput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pfolio.com/ultimate-cryptocurrency-guide" TargetMode="External"/><Relationship Id="rId3" Type="http://schemas.openxmlformats.org/officeDocument/2006/relationships/hyperlink" Target="https://www.upfolio.com/ultimate-cryptocurrency-guid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a5127a1b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a5127a1b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939817c99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939817c99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939817c99_5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939817c99_5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939817c99_5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939817c99_5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39700" marR="292100" rtl="0" algn="l">
              <a:lnSpc>
                <a:spcPct val="112500"/>
              </a:lnSpc>
              <a:spcBef>
                <a:spcPts val="0"/>
              </a:spcBef>
              <a:spcAft>
                <a:spcPts val="0"/>
              </a:spcAft>
              <a:buNone/>
            </a:pPr>
            <a:r>
              <a:rPr lang="en" sz="900">
                <a:solidFill>
                  <a:srgbClr val="4A4A4A"/>
                </a:solidFill>
                <a:latin typeface="Montserrat"/>
                <a:ea typeface="Montserrat"/>
                <a:cs typeface="Montserrat"/>
                <a:sym typeface="Montserrat"/>
              </a:rPr>
              <a:t>The goal is to make cryptocurrency ready for millions of everyday transactions.</a:t>
            </a:r>
            <a:endParaRPr sz="900">
              <a:solidFill>
                <a:srgbClr val="4A4A4A"/>
              </a:solidFill>
              <a:latin typeface="Montserrat"/>
              <a:ea typeface="Montserrat"/>
              <a:cs typeface="Montserrat"/>
              <a:sym typeface="Montserrat"/>
            </a:endParaRPr>
          </a:p>
          <a:p>
            <a:pPr indent="0" lvl="0" marL="139700" marR="292100" rtl="0" algn="l">
              <a:lnSpc>
                <a:spcPct val="112500"/>
              </a:lnSpc>
              <a:spcBef>
                <a:spcPts val="0"/>
              </a:spcBef>
              <a:spcAft>
                <a:spcPts val="0"/>
              </a:spcAft>
              <a:buNone/>
            </a:pPr>
            <a:r>
              <a:rPr lang="en" sz="1050">
                <a:solidFill>
                  <a:srgbClr val="3C4043"/>
                </a:solidFill>
                <a:highlight>
                  <a:srgbClr val="FFFFFF"/>
                </a:highlight>
              </a:rPr>
              <a:t> It also enables instant payments to anyone in the world and that can be efficiently mined with consumer-grade hardware.</a:t>
            </a:r>
            <a:endParaRPr sz="900">
              <a:solidFill>
                <a:srgbClr val="4A4A4A"/>
              </a:solidFill>
              <a:latin typeface="Montserrat"/>
              <a:ea typeface="Montserrat"/>
              <a:cs typeface="Montserrat"/>
              <a:sym typeface="Montserrat"/>
            </a:endParaRPr>
          </a:p>
          <a:p>
            <a:pPr indent="0" lvl="0" marL="0" rtl="0" algn="l">
              <a:spcBef>
                <a:spcPts val="0"/>
              </a:spcBef>
              <a:spcAft>
                <a:spcPts val="0"/>
              </a:spcAft>
              <a:buNone/>
            </a:pPr>
            <a:r>
              <a:t/>
            </a:r>
            <a:endParaRPr sz="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939817c99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939817c99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a57516e86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a57516e86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939817c99_5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39817c99_5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939817c99_5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939817c99_5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ASIC - </a:t>
            </a:r>
            <a:r>
              <a:rPr lang="en" sz="1300">
                <a:solidFill>
                  <a:srgbClr val="111111"/>
                </a:solidFill>
                <a:highlight>
                  <a:srgbClr val="FFFFFF"/>
                </a:highlight>
              </a:rPr>
              <a:t>Because cryptocurrency mining is essentially guesswork, arriving at the right answer before another miner has almost everything to do with how fast your computer can produce hashes. Just a decade ago, bitcoin mining could be performed competitively on normal desktop computers. Over time, however, miners realized that graphics cards commonly used for video games were more effective at mining than desktops and graphics processing units (GPU) came to dominate the game. In 2013, bitcoin miners began to use computers designed specifically for mining cryptocurrency as efficiently as possible, called Application-Specific Integrated Circuits (ASIC).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939817c99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939817c99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22222"/>
                </a:solidFill>
                <a:highlight>
                  <a:srgbClr val="FFFFFF"/>
                </a:highlight>
              </a:rPr>
              <a:t>Although it's designed to be more secure through encryption, there are still risks of using cryptocurrency.</a:t>
            </a:r>
            <a:endParaRPr b="1" sz="1200">
              <a:solidFill>
                <a:srgbClr val="222222"/>
              </a:solidFill>
              <a:highlight>
                <a:srgbClr val="FFFFFF"/>
              </a:highlight>
            </a:endParaRPr>
          </a:p>
          <a:p>
            <a:pPr indent="0" lvl="0" marL="0" rtl="0" algn="l">
              <a:spcBef>
                <a:spcPts val="0"/>
              </a:spcBef>
              <a:spcAft>
                <a:spcPts val="0"/>
              </a:spcAft>
              <a:buNone/>
            </a:pPr>
            <a:r>
              <a:rPr b="1" lang="en" sz="1300" u="sng">
                <a:solidFill>
                  <a:srgbClr val="222222"/>
                </a:solidFill>
                <a:highlight>
                  <a:srgbClr val="FFFFFF"/>
                </a:highlight>
              </a:rPr>
              <a:t>Instability of values</a:t>
            </a:r>
            <a:r>
              <a:rPr b="1" lang="en" sz="1200">
                <a:solidFill>
                  <a:srgbClr val="222222"/>
                </a:solidFill>
                <a:highlight>
                  <a:srgbClr val="FFFFFF"/>
                </a:highlight>
              </a:rPr>
              <a:t>:-  Using Cryptocurrency such as bitcoin to purchase goods carries certain amount of risk, for instance it has gone from zero to $20,000 in Dec 2017</a:t>
            </a:r>
            <a:endParaRPr b="1" sz="1200">
              <a:solidFill>
                <a:srgbClr val="222222"/>
              </a:solidFill>
              <a:highlight>
                <a:srgbClr val="FFFFFF"/>
              </a:highlight>
            </a:endParaRPr>
          </a:p>
          <a:p>
            <a:pPr indent="0" lvl="0" marL="0" rtl="0" algn="l">
              <a:spcBef>
                <a:spcPts val="0"/>
              </a:spcBef>
              <a:spcAft>
                <a:spcPts val="0"/>
              </a:spcAft>
              <a:buNone/>
            </a:pPr>
            <a:r>
              <a:rPr b="1" lang="en" sz="1200" u="sng">
                <a:solidFill>
                  <a:srgbClr val="222222"/>
                </a:solidFill>
                <a:highlight>
                  <a:srgbClr val="FFFFFF"/>
                </a:highlight>
              </a:rPr>
              <a:t>Lack of acceptence</a:t>
            </a:r>
            <a:r>
              <a:rPr b="1" lang="en" sz="1200">
                <a:solidFill>
                  <a:srgbClr val="222222"/>
                </a:solidFill>
                <a:highlight>
                  <a:srgbClr val="FFFFFF"/>
                </a:highlight>
              </a:rPr>
              <a:t>:-  </a:t>
            </a:r>
            <a:r>
              <a:rPr lang="en" sz="1050">
                <a:highlight>
                  <a:srgbClr val="FFFFFF"/>
                </a:highlight>
              </a:rPr>
              <a:t>A </a:t>
            </a:r>
            <a:r>
              <a:rPr lang="en" sz="1050">
                <a:solidFill>
                  <a:schemeClr val="hlink"/>
                </a:solidFill>
                <a:uFill>
                  <a:noFill/>
                </a:uFill>
                <a:hlinkClick r:id="rId2"/>
              </a:rPr>
              <a:t>lack of acceptance</a:t>
            </a:r>
            <a:r>
              <a:rPr lang="en" sz="1050">
                <a:highlight>
                  <a:srgbClr val="FFFFFF"/>
                </a:highlight>
              </a:rPr>
              <a:t> is another risk involved while using cryptocurrency. Some  fear it due to the change in its value, Additionally it is not classified as leagal tender in US </a:t>
            </a:r>
            <a:endParaRPr sz="1050">
              <a:highlight>
                <a:srgbClr val="FFFFFF"/>
              </a:highlight>
            </a:endParaRPr>
          </a:p>
          <a:p>
            <a:pPr indent="0" lvl="0" marL="0" rtl="0" algn="l">
              <a:spcBef>
                <a:spcPts val="0"/>
              </a:spcBef>
              <a:spcAft>
                <a:spcPts val="0"/>
              </a:spcAft>
              <a:buNone/>
            </a:pPr>
            <a:r>
              <a:rPr b="1" lang="en" sz="1150" u="sng">
                <a:highlight>
                  <a:srgbClr val="FFFFFF"/>
                </a:highlight>
              </a:rPr>
              <a:t>Transactional errors:- </a:t>
            </a:r>
            <a:r>
              <a:rPr lang="en" sz="1150">
                <a:highlight>
                  <a:srgbClr val="FFFFFF"/>
                </a:highlight>
              </a:rPr>
              <a:t> as humans we are bound to do mistakes, </a:t>
            </a:r>
            <a:r>
              <a:rPr lang="en" sz="1050">
                <a:highlight>
                  <a:srgbClr val="FFFFFF"/>
                </a:highlight>
              </a:rPr>
              <a:t>What if an exchange is taking place and the wrong wallet address is entered? You could lose thousands if not tens of thousands or more.</a:t>
            </a:r>
            <a:endParaRPr sz="1050">
              <a:highlight>
                <a:srgbClr val="FFFFFF"/>
              </a:highlight>
            </a:endParaRPr>
          </a:p>
          <a:p>
            <a:pPr indent="0" lvl="0" marL="0" rtl="0" algn="l">
              <a:spcBef>
                <a:spcPts val="0"/>
              </a:spcBef>
              <a:spcAft>
                <a:spcPts val="0"/>
              </a:spcAft>
              <a:buNone/>
            </a:pPr>
            <a:r>
              <a:rPr b="1" lang="en" sz="1350" u="sng">
                <a:highlight>
                  <a:srgbClr val="FFFFFF"/>
                </a:highlight>
              </a:rPr>
              <a:t>Theft ;- </a:t>
            </a:r>
            <a:endParaRPr b="1" sz="1350" u="sng">
              <a:highlight>
                <a:srgbClr val="FFFFFF"/>
              </a:highlight>
            </a:endParaRPr>
          </a:p>
          <a:p>
            <a:pPr indent="0" lvl="0" marL="0" rtl="0" algn="l">
              <a:spcBef>
                <a:spcPts val="0"/>
              </a:spcBef>
              <a:spcAft>
                <a:spcPts val="0"/>
              </a:spcAft>
              <a:buNone/>
            </a:pPr>
            <a:r>
              <a:rPr lang="en" sz="1050">
                <a:highlight>
                  <a:srgbClr val="FFFFFF"/>
                </a:highlight>
              </a:rPr>
              <a:t>Even with encryption to protect cryptocurrency transactions there have been hacks resulting in notable losses. This is another of the risks of using cryptocurrency.</a:t>
            </a:r>
            <a:endParaRPr sz="1050">
              <a:highlight>
                <a:srgbClr val="FFFFFF"/>
              </a:highlight>
            </a:endParaRPr>
          </a:p>
          <a:p>
            <a:pPr indent="0" lvl="0" marL="0" rtl="0" algn="l">
              <a:spcBef>
                <a:spcPts val="0"/>
              </a:spcBef>
              <a:spcAft>
                <a:spcPts val="0"/>
              </a:spcAft>
              <a:buNone/>
            </a:pPr>
            <a:r>
              <a:t/>
            </a:r>
            <a:endParaRPr b="1" sz="1350" u="sng">
              <a:highlight>
                <a:srgbClr val="FFFFFF"/>
              </a:highlight>
            </a:endParaRPr>
          </a:p>
          <a:p>
            <a:pPr indent="0" lvl="0" marL="0" rtl="0" algn="l">
              <a:spcBef>
                <a:spcPts val="0"/>
              </a:spcBef>
              <a:spcAft>
                <a:spcPts val="0"/>
              </a:spcAft>
              <a:buNone/>
            </a:pPr>
            <a:r>
              <a:t/>
            </a:r>
            <a:endParaRPr b="1" sz="1200">
              <a:solidFill>
                <a:srgbClr val="222222"/>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7a5127a1b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7a5127a1b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Malware:- Some malware can steal private keys for bitcoin wallets allowing the bitcoins themselves to be stolen. The most common type searches computers for cryptocurrency wallets to upload to a remote server where they can be cracked and their coins stolen. </a:t>
            </a:r>
            <a:r>
              <a:rPr lang="en" sz="1050">
                <a:solidFill>
                  <a:srgbClr val="0B0080"/>
                </a:solidFill>
                <a:highlight>
                  <a:srgbClr val="FFFFFF"/>
                </a:highlight>
                <a:uFill>
                  <a:noFill/>
                </a:uFill>
                <a:hlinkClick r:id="rId2">
                  <a:extLst>
                    <a:ext uri="{A12FA001-AC4F-418D-AE19-62706E023703}">
                      <ahyp:hlinkClr val="tx"/>
                    </a:ext>
                  </a:extLst>
                </a:hlinkClick>
              </a:rPr>
              <a:t>log keystrokes</a:t>
            </a:r>
            <a:r>
              <a:rPr lang="en" sz="1050">
                <a:solidFill>
                  <a:srgbClr val="222222"/>
                </a:solidFill>
                <a:highlight>
                  <a:srgbClr val="FFFFFF"/>
                </a:highlight>
              </a:rPr>
              <a:t> to record passwords, often avoiding the need to crack the keys.One </a:t>
            </a:r>
            <a:r>
              <a:rPr lang="en" sz="1050">
                <a:solidFill>
                  <a:srgbClr val="0B0080"/>
                </a:solidFill>
                <a:highlight>
                  <a:srgbClr val="FFFFFF"/>
                </a:highlight>
                <a:uFill>
                  <a:noFill/>
                </a:uFill>
                <a:hlinkClick r:id="rId3">
                  <a:extLst>
                    <a:ext uri="{A12FA001-AC4F-418D-AE19-62706E023703}">
                      <ahyp:hlinkClr val="tx"/>
                    </a:ext>
                  </a:extLst>
                </a:hlinkClick>
              </a:rPr>
              <a:t>virus</a:t>
            </a:r>
            <a:r>
              <a:rPr lang="en" sz="1050">
                <a:solidFill>
                  <a:srgbClr val="222222"/>
                </a:solidFill>
                <a:highlight>
                  <a:srgbClr val="FFFFFF"/>
                </a:highlight>
              </a:rPr>
              <a:t>, spread through the Pony </a:t>
            </a:r>
            <a:r>
              <a:rPr lang="en" sz="1050">
                <a:solidFill>
                  <a:srgbClr val="0B0080"/>
                </a:solidFill>
                <a:highlight>
                  <a:srgbClr val="FFFFFF"/>
                </a:highlight>
                <a:uFill>
                  <a:noFill/>
                </a:uFill>
                <a:hlinkClick r:id="rId4">
                  <a:extLst>
                    <a:ext uri="{A12FA001-AC4F-418D-AE19-62706E023703}">
                      <ahyp:hlinkClr val="tx"/>
                    </a:ext>
                  </a:extLst>
                </a:hlinkClick>
              </a:rPr>
              <a:t>botnet</a:t>
            </a:r>
            <a:r>
              <a:rPr lang="en" sz="1050">
                <a:solidFill>
                  <a:srgbClr val="222222"/>
                </a:solidFill>
                <a:highlight>
                  <a:srgbClr val="FFFFFF"/>
                </a:highlight>
              </a:rPr>
              <a:t>, was reported in February 2014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Ransomeware:- demand payment in bitcoin</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Uanuthorized mining :-  </a:t>
            </a:r>
            <a:r>
              <a:rPr lang="en" sz="1050">
                <a:solidFill>
                  <a:srgbClr val="0B0080"/>
                </a:solidFill>
                <a:highlight>
                  <a:srgbClr val="FFFFFF"/>
                </a:highlight>
                <a:uFill>
                  <a:noFill/>
                </a:uFill>
                <a:hlinkClick r:id="rId5">
                  <a:extLst>
                    <a:ext uri="{A12FA001-AC4F-418D-AE19-62706E023703}">
                      <ahyp:hlinkClr val="tx"/>
                    </a:ext>
                  </a:extLst>
                </a:hlinkClick>
              </a:rPr>
              <a:t>botnets</a:t>
            </a:r>
            <a:r>
              <a:rPr lang="en" sz="1050">
                <a:solidFill>
                  <a:srgbClr val="222222"/>
                </a:solidFill>
                <a:highlight>
                  <a:srgbClr val="FFFFFF"/>
                </a:highlight>
              </a:rPr>
              <a:t> could mine covertly for bitcoins. average PC with an integrated graphics processor is virtually useless for bitcoin mining, but combining many computer could produce some result.  August 2011, bitcoin mining botnets were detected,</a:t>
            </a:r>
            <a:r>
              <a:rPr baseline="30000" lang="en" sz="1400">
                <a:solidFill>
                  <a:srgbClr val="0B0080"/>
                </a:solidFill>
                <a:highlight>
                  <a:srgbClr val="FFFFFF"/>
                </a:highlight>
                <a:uFill>
                  <a:noFill/>
                </a:uFill>
                <a:hlinkClick r:id="rId6">
                  <a:extLst>
                    <a:ext uri="{A12FA001-AC4F-418D-AE19-62706E023703}">
                      <ahyp:hlinkClr val="tx"/>
                    </a:ext>
                  </a:extLst>
                </a:hlinkClick>
              </a:rPr>
              <a:t>[47]</a:t>
            </a:r>
            <a:r>
              <a:rPr lang="en" sz="1050">
                <a:solidFill>
                  <a:srgbClr val="222222"/>
                </a:solidFill>
                <a:highlight>
                  <a:srgbClr val="FFFFFF"/>
                </a:highlight>
              </a:rPr>
              <a:t> and less than three months later, bitcoin mining </a:t>
            </a:r>
            <a:r>
              <a:rPr lang="en" sz="1050">
                <a:solidFill>
                  <a:srgbClr val="0B0080"/>
                </a:solidFill>
                <a:highlight>
                  <a:srgbClr val="FFFFFF"/>
                </a:highlight>
                <a:uFill>
                  <a:noFill/>
                </a:uFill>
                <a:hlinkClick r:id="rId7">
                  <a:extLst>
                    <a:ext uri="{A12FA001-AC4F-418D-AE19-62706E023703}">
                      <ahyp:hlinkClr val="tx"/>
                    </a:ext>
                  </a:extLst>
                </a:hlinkClick>
              </a:rPr>
              <a:t>trojans</a:t>
            </a:r>
            <a:r>
              <a:rPr lang="en" sz="1050">
                <a:solidFill>
                  <a:srgbClr val="222222"/>
                </a:solidFill>
                <a:highlight>
                  <a:srgbClr val="FFFFFF"/>
                </a:highlight>
              </a:rPr>
              <a:t> had infected Mac OS X</a:t>
            </a:r>
            <a:endParaRPr sz="1050">
              <a:solidFill>
                <a:srgbClr val="222222"/>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939817c9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939817c9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https://www.upfolio.com/</a:t>
            </a:r>
            <a:r>
              <a:rPr lang="en" u="sng">
                <a:solidFill>
                  <a:schemeClr val="hlink"/>
                </a:solidFill>
                <a:hlinkClick r:id="rId3"/>
              </a:rPr>
              <a:t>ultimate-cryptocurrency-guide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a5202c6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a5202c6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a57516e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a57516e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7939817c9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939817c9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Easy transferable:- easy to transfer ownership from one person  to another </a:t>
            </a:r>
            <a:endParaRPr/>
          </a:p>
          <a:p>
            <a:pPr indent="0" lvl="0" marL="0" rtl="0" algn="l">
              <a:spcBef>
                <a:spcPts val="0"/>
              </a:spcBef>
              <a:spcAft>
                <a:spcPts val="0"/>
              </a:spcAft>
              <a:buNone/>
            </a:pPr>
            <a:r>
              <a:rPr lang="en"/>
              <a:t>Divisible:- can be divided into smaller units of money</a:t>
            </a:r>
            <a:endParaRPr/>
          </a:p>
          <a:p>
            <a:pPr indent="0" lvl="0" marL="0" rtl="0" algn="l">
              <a:spcBef>
                <a:spcPts val="0"/>
              </a:spcBef>
              <a:spcAft>
                <a:spcPts val="0"/>
              </a:spcAft>
              <a:buNone/>
            </a:pPr>
            <a:r>
              <a:rPr lang="en"/>
              <a:t>Fungible:- One unit of money can be substitute with other  </a:t>
            </a:r>
            <a:endParaRPr/>
          </a:p>
          <a:p>
            <a:pPr indent="0" lvl="0" marL="0" rtl="0" algn="l">
              <a:lnSpc>
                <a:spcPct val="115000"/>
              </a:lnSpc>
              <a:spcBef>
                <a:spcPts val="0"/>
              </a:spcBef>
              <a:spcAft>
                <a:spcPts val="1600"/>
              </a:spcAft>
              <a:buNone/>
            </a:pPr>
            <a:r>
              <a:rPr lang="en"/>
              <a:t>More </a:t>
            </a:r>
            <a:r>
              <a:rPr lang="en"/>
              <a:t>confidential</a:t>
            </a:r>
            <a:r>
              <a:rPr lang="en"/>
              <a:t> transaction:-  </a:t>
            </a:r>
            <a:r>
              <a:rPr lang="en">
                <a:highlight>
                  <a:srgbClr val="FFFFFF"/>
                </a:highlight>
              </a:rPr>
              <a:t>each transaction you make is a unique exchange between two parties, the terms of which may be negotiated and agreed in each case.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939817c99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939817c99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939817c99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939817c99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A4A4A"/>
                </a:solidFill>
                <a:highlight>
                  <a:srgbClr val="FFFFFF"/>
                </a:highlight>
                <a:latin typeface="Montserrat"/>
                <a:ea typeface="Montserrat"/>
                <a:cs typeface="Montserrat"/>
                <a:sym typeface="Montserrat"/>
              </a:rPr>
              <a:t>Satoshi could be a woman, a man, or a group of people. Nobody knows! What we do know is that the bitcoin.org domain was registered in August 2008. Then, in November, Satoshi posted the famous Bitcoin Whitepaper. The first bitcoin were issued in January 2009.</a:t>
            </a:r>
            <a:endParaRPr sz="1200">
              <a:solidFill>
                <a:srgbClr val="4A4A4A"/>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lang="en" sz="1200">
                <a:solidFill>
                  <a:srgbClr val="4A4A4A"/>
                </a:solidFill>
                <a:highlight>
                  <a:srgbClr val="FFFFFF"/>
                </a:highlight>
                <a:latin typeface="Montserrat"/>
                <a:ea typeface="Montserrat"/>
                <a:cs typeface="Montserrat"/>
                <a:sym typeface="Montserrat"/>
              </a:rPr>
              <a:t>Embedded in the first Bitcoin code was the message “Chancellor on Brink of Second Bailout for Banks.” - hinting at Bitcoin’s creation because of the 2008 financial crisis.</a:t>
            </a:r>
            <a:endParaRPr sz="1200">
              <a:solidFill>
                <a:srgbClr val="4A4A4A"/>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200">
              <a:solidFill>
                <a:srgbClr val="4A4A4A"/>
              </a:solidFill>
              <a:highlight>
                <a:srgbClr val="FFFFFF"/>
              </a:highlight>
              <a:latin typeface="Montserrat"/>
              <a:ea typeface="Montserrat"/>
              <a:cs typeface="Montserrat"/>
              <a:sym typeface="Montserra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939817c99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939817c99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a5127a1b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a5127a1b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a57516e86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a57516e86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a5127a1b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a5127a1b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upfolio.com/ultimate-cryptocurrency-guide" TargetMode="External"/><Relationship Id="rId4" Type="http://schemas.openxmlformats.org/officeDocument/2006/relationships/hyperlink" Target="https://ethereum.org/" TargetMode="External"/><Relationship Id="rId5" Type="http://schemas.openxmlformats.org/officeDocument/2006/relationships/hyperlink" Target="https://www.investopedia.com/terms/b/bitcoin-mining.asp" TargetMode="External"/><Relationship Id="rId6" Type="http://schemas.openxmlformats.org/officeDocument/2006/relationships/hyperlink" Target="https://en.wikipedia.org/wiki/Cryptocurrency_and_security#Malware" TargetMode="External"/><Relationship Id="rId7" Type="http://schemas.openxmlformats.org/officeDocument/2006/relationships/hyperlink" Target="https://litecoin.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47225" y="1578400"/>
            <a:ext cx="53073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CRYPTOCURRENCY &amp; ITS SECURITY  </a:t>
            </a:r>
            <a:endParaRPr/>
          </a:p>
        </p:txBody>
      </p:sp>
      <p:sp>
        <p:nvSpPr>
          <p:cNvPr id="135" name="Google Shape;135;p13"/>
          <p:cNvSpPr txBox="1"/>
          <p:nvPr>
            <p:ph idx="1" type="subTitle"/>
          </p:nvPr>
        </p:nvSpPr>
        <p:spPr>
          <a:xfrm>
            <a:off x="5083825" y="3515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Meet  Guleria                                  1271815</a:t>
            </a:r>
            <a:endParaRPr/>
          </a:p>
          <a:p>
            <a:pPr indent="0" lvl="0" marL="0" rtl="0" algn="l">
              <a:spcBef>
                <a:spcPts val="0"/>
              </a:spcBef>
              <a:spcAft>
                <a:spcPts val="0"/>
              </a:spcAft>
              <a:buNone/>
            </a:pPr>
            <a:r>
              <a:rPr lang="en"/>
              <a:t>Mrigakshi Goel                               1265566</a:t>
            </a:r>
            <a:endParaRPr/>
          </a:p>
          <a:p>
            <a:pPr indent="0" lvl="0" marL="0" rtl="0" algn="l">
              <a:spcBef>
                <a:spcPts val="0"/>
              </a:spcBef>
              <a:spcAft>
                <a:spcPts val="0"/>
              </a:spcAft>
              <a:buNone/>
            </a:pPr>
            <a:r>
              <a:rPr lang="en"/>
              <a:t>Smita Jahan                                      1270465</a:t>
            </a:r>
            <a:endParaRPr/>
          </a:p>
          <a:p>
            <a:pPr indent="0" lvl="0" marL="0" rtl="0" algn="l">
              <a:spcBef>
                <a:spcPts val="0"/>
              </a:spcBef>
              <a:spcAft>
                <a:spcPts val="0"/>
              </a:spcAft>
              <a:buNone/>
            </a:pPr>
            <a:r>
              <a:rPr lang="en"/>
              <a:t>Mohammed Rayees Ali Khan 1269414</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1311375" y="518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Ethereum</a:t>
            </a:r>
            <a:endParaRPr sz="2900"/>
          </a:p>
        </p:txBody>
      </p:sp>
      <p:sp>
        <p:nvSpPr>
          <p:cNvPr id="193" name="Google Shape;193;p22"/>
          <p:cNvSpPr txBox="1"/>
          <p:nvPr>
            <p:ph idx="1" type="body"/>
          </p:nvPr>
        </p:nvSpPr>
        <p:spPr>
          <a:xfrm>
            <a:off x="936050" y="170657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b="1" lang="en" sz="1400">
                <a:solidFill>
                  <a:srgbClr val="FFFFFF"/>
                </a:solidFill>
              </a:rPr>
              <a:t>Open source like bitcoin</a:t>
            </a:r>
            <a:endParaRPr b="1" sz="1400">
              <a:solidFill>
                <a:srgbClr val="FFFFFF"/>
              </a:solidFill>
            </a:endParaRPr>
          </a:p>
          <a:p>
            <a:pPr indent="-317500" lvl="0" marL="457200" rtl="0" algn="l">
              <a:spcBef>
                <a:spcPts val="0"/>
              </a:spcBef>
              <a:spcAft>
                <a:spcPts val="0"/>
              </a:spcAft>
              <a:buClr>
                <a:srgbClr val="FFFFFF"/>
              </a:buClr>
              <a:buSzPts val="1400"/>
              <a:buChar char="●"/>
            </a:pPr>
            <a:r>
              <a:rPr b="1" lang="en" sz="1400">
                <a:solidFill>
                  <a:srgbClr val="FFFFFF"/>
                </a:solidFill>
              </a:rPr>
              <a:t>Public blockchain no one owns or controls.</a:t>
            </a:r>
            <a:endParaRPr b="1" sz="1400">
              <a:solidFill>
                <a:srgbClr val="FFFFFF"/>
              </a:solidFill>
            </a:endParaRPr>
          </a:p>
          <a:p>
            <a:pPr indent="-317500" lvl="0" marL="457200" rtl="0" algn="l">
              <a:spcBef>
                <a:spcPts val="0"/>
              </a:spcBef>
              <a:spcAft>
                <a:spcPts val="0"/>
              </a:spcAft>
              <a:buClr>
                <a:srgbClr val="FFFFFF"/>
              </a:buClr>
              <a:buSzPts val="1400"/>
              <a:buChar char="●"/>
            </a:pPr>
            <a:r>
              <a:rPr b="1" lang="en" sz="1400">
                <a:solidFill>
                  <a:srgbClr val="FFFFFF"/>
                </a:solidFill>
              </a:rPr>
              <a:t>Also called “Smart Contracts.” </a:t>
            </a:r>
            <a:endParaRPr b="1" sz="1400">
              <a:solidFill>
                <a:srgbClr val="FFFFFF"/>
              </a:solidFill>
            </a:endParaRPr>
          </a:p>
          <a:p>
            <a:pPr indent="-317500" lvl="0" marL="457200" rtl="0" algn="l">
              <a:spcBef>
                <a:spcPts val="0"/>
              </a:spcBef>
              <a:spcAft>
                <a:spcPts val="0"/>
              </a:spcAft>
              <a:buClr>
                <a:srgbClr val="FFFFFF"/>
              </a:buClr>
              <a:buSzPts val="1400"/>
              <a:buChar char="●"/>
            </a:pPr>
            <a:r>
              <a:rPr b="1" lang="en" sz="1400">
                <a:solidFill>
                  <a:srgbClr val="FFFFFF"/>
                </a:solidFill>
              </a:rPr>
              <a:t>Those are computer programs that run exactly as promised - </a:t>
            </a:r>
            <a:endParaRPr b="1" sz="1400">
              <a:solidFill>
                <a:srgbClr val="FFFFFF"/>
              </a:solidFill>
            </a:endParaRPr>
          </a:p>
          <a:p>
            <a:pPr indent="-317500" lvl="0" marL="457200" rtl="0" algn="l">
              <a:spcBef>
                <a:spcPts val="0"/>
              </a:spcBef>
              <a:spcAft>
                <a:spcPts val="0"/>
              </a:spcAft>
              <a:buClr>
                <a:srgbClr val="FFFFFF"/>
              </a:buClr>
              <a:buSzPts val="1400"/>
              <a:buChar char="●"/>
            </a:pPr>
            <a:r>
              <a:rPr b="1" lang="en" sz="1400">
                <a:solidFill>
                  <a:srgbClr val="FFFFFF"/>
                </a:solidFill>
              </a:rPr>
              <a:t>No downtime, </a:t>
            </a:r>
            <a:endParaRPr b="1" sz="1400">
              <a:solidFill>
                <a:srgbClr val="FFFFFF"/>
              </a:solidFill>
            </a:endParaRPr>
          </a:p>
          <a:p>
            <a:pPr indent="-317500" lvl="0" marL="457200" rtl="0" algn="l">
              <a:spcBef>
                <a:spcPts val="0"/>
              </a:spcBef>
              <a:spcAft>
                <a:spcPts val="0"/>
              </a:spcAft>
              <a:buClr>
                <a:srgbClr val="FFFFFF"/>
              </a:buClr>
              <a:buSzPts val="1400"/>
              <a:buChar char="●"/>
            </a:pPr>
            <a:r>
              <a:rPr b="1" lang="en" sz="1400">
                <a:solidFill>
                  <a:srgbClr val="FFFFFF"/>
                </a:solidFill>
              </a:rPr>
              <a:t>No censorship, or interference.</a:t>
            </a:r>
            <a:endParaRPr b="1" sz="1400">
              <a:solidFill>
                <a:srgbClr val="FFFFFF"/>
              </a:solidFill>
            </a:endParaRPr>
          </a:p>
          <a:p>
            <a:pPr indent="-317500" lvl="0" marL="457200" rtl="0" algn="l">
              <a:spcBef>
                <a:spcPts val="0"/>
              </a:spcBef>
              <a:spcAft>
                <a:spcPts val="0"/>
              </a:spcAft>
              <a:buClr>
                <a:srgbClr val="FFFFFF"/>
              </a:buClr>
              <a:buSzPts val="1400"/>
              <a:buChar char="●"/>
            </a:pPr>
            <a:r>
              <a:rPr b="1" lang="en" sz="1400">
                <a:solidFill>
                  <a:srgbClr val="FFFFFF"/>
                </a:solidFill>
              </a:rPr>
              <a:t>All participants in the Smart Contracts can trust that what they agreed on </a:t>
            </a:r>
            <a:endParaRPr b="1" sz="1400">
              <a:solidFill>
                <a:srgbClr val="FFFFFF"/>
              </a:solidFill>
            </a:endParaRPr>
          </a:p>
          <a:p>
            <a:pPr indent="-317500" lvl="0" marL="457200" rtl="0" algn="l">
              <a:spcBef>
                <a:spcPts val="0"/>
              </a:spcBef>
              <a:spcAft>
                <a:spcPts val="0"/>
              </a:spcAft>
              <a:buClr>
                <a:srgbClr val="FFFFFF"/>
              </a:buClr>
              <a:buSzPts val="1400"/>
              <a:buChar char="●"/>
            </a:pPr>
            <a:r>
              <a:rPr b="1" lang="en" sz="1400">
                <a:solidFill>
                  <a:srgbClr val="FFFFFF"/>
                </a:solidFill>
              </a:rPr>
              <a:t>Automatic, For example, if your purchase gets delivered, the seller will automatically be paid.</a:t>
            </a:r>
            <a:endParaRPr b="1" sz="1400">
              <a:solidFill>
                <a:srgbClr val="FFFFFF"/>
              </a:solidFill>
            </a:endParaRPr>
          </a:p>
          <a:p>
            <a:pPr indent="0" lvl="0" marL="0" rtl="0" algn="l">
              <a:spcBef>
                <a:spcPts val="1600"/>
              </a:spcBef>
              <a:spcAft>
                <a:spcPts val="1600"/>
              </a:spcAft>
              <a:buNone/>
            </a:pPr>
            <a:r>
              <a:t/>
            </a:r>
            <a:endParaRPr b="1" sz="1400">
              <a:solidFill>
                <a:srgbClr val="FFFFFF"/>
              </a:solidFill>
            </a:endParaRPr>
          </a:p>
        </p:txBody>
      </p:sp>
      <p:pic>
        <p:nvPicPr>
          <p:cNvPr id="194" name="Google Shape;194;p22"/>
          <p:cNvPicPr preferRelativeResize="0"/>
          <p:nvPr/>
        </p:nvPicPr>
        <p:blipFill>
          <a:blip r:embed="rId3">
            <a:alphaModFix/>
          </a:blip>
          <a:stretch>
            <a:fillRect/>
          </a:stretch>
        </p:blipFill>
        <p:spPr>
          <a:xfrm>
            <a:off x="5207171" y="115646"/>
            <a:ext cx="3788200" cy="2306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Ethereum</a:t>
            </a:r>
            <a:endParaRPr/>
          </a:p>
        </p:txBody>
      </p:sp>
      <p:sp>
        <p:nvSpPr>
          <p:cNvPr id="200" name="Google Shape;200;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purpose :</a:t>
            </a:r>
            <a:endParaRPr/>
          </a:p>
          <a:p>
            <a:pPr indent="-311150" lvl="0" marL="457200" rtl="0" algn="l">
              <a:spcBef>
                <a:spcPts val="1600"/>
              </a:spcBef>
              <a:spcAft>
                <a:spcPts val="0"/>
              </a:spcAft>
              <a:buSzPts val="1300"/>
              <a:buChar char="●"/>
            </a:pPr>
            <a:r>
              <a:rPr lang="en"/>
              <a:t>Supports  bitcoin like value transactions.</a:t>
            </a:r>
            <a:endParaRPr/>
          </a:p>
          <a:p>
            <a:pPr indent="0" lvl="0" marL="0" rtl="0" algn="l">
              <a:spcBef>
                <a:spcPts val="1600"/>
              </a:spcBef>
              <a:spcAft>
                <a:spcPts val="0"/>
              </a:spcAft>
              <a:buNone/>
            </a:pPr>
            <a:r>
              <a:rPr lang="en"/>
              <a:t>Smart Contract :</a:t>
            </a:r>
            <a:endParaRPr/>
          </a:p>
          <a:p>
            <a:pPr indent="-311150" lvl="0" marL="457200" rtl="0" algn="l">
              <a:spcBef>
                <a:spcPts val="1600"/>
              </a:spcBef>
              <a:spcAft>
                <a:spcPts val="0"/>
              </a:spcAft>
              <a:buSzPts val="1300"/>
              <a:buChar char="●"/>
            </a:pPr>
            <a:r>
              <a:rPr lang="en"/>
              <a:t>Turing complete languages allow the </a:t>
            </a:r>
            <a:r>
              <a:rPr lang="en"/>
              <a:t>ethereum transactions to be programmed to do different transactions.</a:t>
            </a:r>
            <a:endParaRPr/>
          </a:p>
          <a:p>
            <a:pPr indent="0" lvl="0" marL="0" rtl="0" algn="l">
              <a:spcBef>
                <a:spcPts val="1600"/>
              </a:spcBef>
              <a:spcAft>
                <a:spcPts val="0"/>
              </a:spcAft>
              <a:buNone/>
            </a:pPr>
            <a:r>
              <a:rPr lang="en"/>
              <a:t>Decentralized apps :</a:t>
            </a:r>
            <a:endParaRPr/>
          </a:p>
          <a:p>
            <a:pPr indent="-311150" lvl="0" marL="457200" rtl="0" algn="l">
              <a:spcBef>
                <a:spcPts val="1600"/>
              </a:spcBef>
              <a:spcAft>
                <a:spcPts val="0"/>
              </a:spcAft>
              <a:buSzPts val="1300"/>
              <a:buChar char="●"/>
            </a:pPr>
            <a:r>
              <a:rPr lang="en"/>
              <a:t>GUIs for smart contract allows user to interact in ways similar to web 2.0.</a:t>
            </a: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7" name="Google Shape;207;p24"/>
          <p:cNvPicPr preferRelativeResize="0"/>
          <p:nvPr/>
        </p:nvPicPr>
        <p:blipFill>
          <a:blip r:embed="rId3">
            <a:alphaModFix/>
          </a:blip>
          <a:stretch>
            <a:fillRect/>
          </a:stretch>
        </p:blipFill>
        <p:spPr>
          <a:xfrm>
            <a:off x="0" y="-36375"/>
            <a:ext cx="9143998"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Litecoin is based on  the ideas behind Bitcoin but is focused on being able to process more payments in a </a:t>
            </a:r>
            <a:r>
              <a:rPr lang="en" sz="1800"/>
              <a:t>shorter</a:t>
            </a:r>
            <a:r>
              <a:rPr lang="en" sz="1800"/>
              <a:t> period of time. </a:t>
            </a:r>
            <a:endParaRPr sz="1800"/>
          </a:p>
          <a:p>
            <a:pPr indent="-342900" lvl="0" marL="457200" rtl="0" algn="l">
              <a:lnSpc>
                <a:spcPct val="150000"/>
              </a:lnSpc>
              <a:spcBef>
                <a:spcPts val="0"/>
              </a:spcBef>
              <a:spcAft>
                <a:spcPts val="0"/>
              </a:spcAft>
              <a:buSzPts val="1800"/>
              <a:buChar char="●"/>
            </a:pPr>
            <a:r>
              <a:rPr lang="en" sz="1800"/>
              <a:t>1 Litecoin = $44.50</a:t>
            </a:r>
            <a:endParaRPr sz="1800"/>
          </a:p>
          <a:p>
            <a:pPr indent="-342900" lvl="0" marL="457200" rtl="0" algn="l">
              <a:lnSpc>
                <a:spcPct val="150000"/>
              </a:lnSpc>
              <a:spcBef>
                <a:spcPts val="0"/>
              </a:spcBef>
              <a:spcAft>
                <a:spcPts val="0"/>
              </a:spcAft>
              <a:buSzPts val="1800"/>
              <a:buChar char="●"/>
            </a:pPr>
            <a:r>
              <a:rPr lang="en" sz="1800"/>
              <a:t>Litecoin was </a:t>
            </a:r>
            <a:r>
              <a:rPr lang="en" sz="1800"/>
              <a:t>released</a:t>
            </a:r>
            <a:r>
              <a:rPr lang="en" sz="1800"/>
              <a:t> via on GitHub on October 7, 2011 by Charlie  Lee </a:t>
            </a:r>
            <a:endParaRPr sz="1800"/>
          </a:p>
        </p:txBody>
      </p:sp>
      <p:sp>
        <p:nvSpPr>
          <p:cNvPr id="213" name="Google Shape;21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Litecoin</a:t>
            </a:r>
            <a:endParaRPr sz="2900"/>
          </a:p>
        </p:txBody>
      </p:sp>
      <p:pic>
        <p:nvPicPr>
          <p:cNvPr id="214" name="Google Shape;214;p25"/>
          <p:cNvPicPr preferRelativeResize="0"/>
          <p:nvPr/>
        </p:nvPicPr>
        <p:blipFill>
          <a:blip r:embed="rId3">
            <a:alphaModFix/>
          </a:blip>
          <a:stretch>
            <a:fillRect/>
          </a:stretch>
        </p:blipFill>
        <p:spPr>
          <a:xfrm>
            <a:off x="5599975" y="3170900"/>
            <a:ext cx="3744150" cy="210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4"/>
                                        </p:tgtEl>
                                      </p:cBhvr>
                                    </p:animEffect>
                                    <p:set>
                                      <p:cBhvr>
                                        <p:cTn dur="1" fill="hold">
                                          <p:stCondLst>
                                            <p:cond delay="1000"/>
                                          </p:stCondLst>
                                        </p:cTn>
                                        <p:tgtEl>
                                          <p:spTgt spid="2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en" sz="1500"/>
              <a:t>Litecoin network aims to process a block every 2.5 minutes </a:t>
            </a:r>
            <a:r>
              <a:rPr lang="en" sz="1500"/>
              <a:t>whereas</a:t>
            </a:r>
            <a:r>
              <a:rPr lang="en" sz="1500"/>
              <a:t> bitcoin takes 10 minutes</a:t>
            </a:r>
            <a:endParaRPr sz="1500"/>
          </a:p>
          <a:p>
            <a:pPr indent="-323850" lvl="0" marL="457200" rtl="0" algn="l">
              <a:lnSpc>
                <a:spcPct val="150000"/>
              </a:lnSpc>
              <a:spcBef>
                <a:spcPts val="0"/>
              </a:spcBef>
              <a:spcAft>
                <a:spcPts val="0"/>
              </a:spcAft>
              <a:buSzPts val="1500"/>
              <a:buChar char="●"/>
            </a:pPr>
            <a:r>
              <a:rPr lang="en" sz="1500"/>
              <a:t>Bitcoin makes use of the longstanding SHA-256 algorithm, whereas Litecoin makes use of comparatively new algorithm known as Scrypt </a:t>
            </a:r>
            <a:endParaRPr sz="1500"/>
          </a:p>
        </p:txBody>
      </p:sp>
      <p:sp>
        <p:nvSpPr>
          <p:cNvPr id="220" name="Google Shape;22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Differences from Bitcoin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2338325" y="21147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 we trust Printed currencies? </a:t>
            </a:r>
            <a:endParaRPr/>
          </a:p>
        </p:txBody>
      </p:sp>
      <p:pic>
        <p:nvPicPr>
          <p:cNvPr id="226" name="Google Shape;226;p27"/>
          <p:cNvPicPr preferRelativeResize="0"/>
          <p:nvPr/>
        </p:nvPicPr>
        <p:blipFill>
          <a:blip r:embed="rId3">
            <a:alphaModFix/>
          </a:blip>
          <a:stretch>
            <a:fillRect/>
          </a:stretch>
        </p:blipFill>
        <p:spPr>
          <a:xfrm>
            <a:off x="219600" y="1666800"/>
            <a:ext cx="1809900" cy="180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Cryptocurrency Mining</a:t>
            </a:r>
            <a:endParaRPr/>
          </a:p>
        </p:txBody>
      </p:sp>
      <p:sp>
        <p:nvSpPr>
          <p:cNvPr id="232" name="Google Shape;232;p28"/>
          <p:cNvSpPr txBox="1"/>
          <p:nvPr>
            <p:ph idx="1" type="body"/>
          </p:nvPr>
        </p:nvSpPr>
        <p:spPr>
          <a:xfrm>
            <a:off x="681675" y="1469450"/>
            <a:ext cx="7654800" cy="300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solidFill>
                  <a:srgbClr val="FFFFFF"/>
                </a:solidFill>
              </a:rPr>
              <a:t>Cryptocurrency mining is a process in which transactions for various forms of cryptocurrency are verified and added to the blockchain. </a:t>
            </a:r>
            <a:endParaRPr b="1" sz="1400">
              <a:solidFill>
                <a:srgbClr val="FFFFFF"/>
              </a:solidFill>
            </a:endParaRPr>
          </a:p>
          <a:p>
            <a:pPr indent="0" lvl="0" marL="0" rtl="0" algn="l">
              <a:lnSpc>
                <a:spcPct val="150000"/>
              </a:lnSpc>
              <a:spcBef>
                <a:spcPts val="1600"/>
              </a:spcBef>
              <a:spcAft>
                <a:spcPts val="0"/>
              </a:spcAft>
              <a:buNone/>
            </a:pPr>
            <a:r>
              <a:rPr b="1" lang="en" sz="1400">
                <a:solidFill>
                  <a:srgbClr val="FFFFFF"/>
                </a:solidFill>
              </a:rPr>
              <a:t>In order to be competitive with</a:t>
            </a:r>
            <a:endParaRPr b="1" sz="1400">
              <a:solidFill>
                <a:srgbClr val="FFFFFF"/>
              </a:solidFill>
            </a:endParaRPr>
          </a:p>
          <a:p>
            <a:pPr indent="0" lvl="0" marL="0" rtl="0" algn="l">
              <a:lnSpc>
                <a:spcPct val="150000"/>
              </a:lnSpc>
              <a:spcBef>
                <a:spcPts val="0"/>
              </a:spcBef>
              <a:spcAft>
                <a:spcPts val="0"/>
              </a:spcAft>
              <a:buNone/>
            </a:pPr>
            <a:r>
              <a:rPr b="1" lang="en" sz="1400">
                <a:solidFill>
                  <a:srgbClr val="FFFFFF"/>
                </a:solidFill>
              </a:rPr>
              <a:t> other cryptominers, </a:t>
            </a:r>
            <a:endParaRPr b="1" sz="1400">
              <a:solidFill>
                <a:srgbClr val="FFFFFF"/>
              </a:solidFill>
            </a:endParaRPr>
          </a:p>
          <a:p>
            <a:pPr indent="0" lvl="0" marL="0" rtl="0" algn="l">
              <a:lnSpc>
                <a:spcPct val="150000"/>
              </a:lnSpc>
              <a:spcBef>
                <a:spcPts val="0"/>
              </a:spcBef>
              <a:spcAft>
                <a:spcPts val="0"/>
              </a:spcAft>
              <a:buNone/>
            </a:pPr>
            <a:r>
              <a:rPr b="1" lang="en" sz="1400">
                <a:solidFill>
                  <a:srgbClr val="FFFFFF"/>
                </a:solidFill>
              </a:rPr>
              <a:t>though, a cryptocurrency miner</a:t>
            </a:r>
            <a:endParaRPr b="1" sz="1400">
              <a:solidFill>
                <a:srgbClr val="FFFFFF"/>
              </a:solidFill>
            </a:endParaRPr>
          </a:p>
          <a:p>
            <a:pPr indent="0" lvl="0" marL="0" rtl="0" algn="l">
              <a:lnSpc>
                <a:spcPct val="150000"/>
              </a:lnSpc>
              <a:spcBef>
                <a:spcPts val="0"/>
              </a:spcBef>
              <a:spcAft>
                <a:spcPts val="0"/>
              </a:spcAft>
              <a:buNone/>
            </a:pPr>
            <a:r>
              <a:rPr b="1" lang="en" sz="1400">
                <a:solidFill>
                  <a:srgbClr val="FFFFFF"/>
                </a:solidFill>
              </a:rPr>
              <a:t>needs a computer with specialized </a:t>
            </a:r>
            <a:endParaRPr b="1" sz="1400">
              <a:solidFill>
                <a:srgbClr val="FFFFFF"/>
              </a:solidFill>
            </a:endParaRPr>
          </a:p>
          <a:p>
            <a:pPr indent="0" lvl="0" marL="0" rtl="0" algn="l">
              <a:lnSpc>
                <a:spcPct val="150000"/>
              </a:lnSpc>
              <a:spcBef>
                <a:spcPts val="0"/>
              </a:spcBef>
              <a:spcAft>
                <a:spcPts val="0"/>
              </a:spcAft>
              <a:buNone/>
            </a:pPr>
            <a:r>
              <a:rPr b="1" lang="en" sz="1400">
                <a:solidFill>
                  <a:srgbClr val="FFFFFF"/>
                </a:solidFill>
              </a:rPr>
              <a:t>hardware.</a:t>
            </a:r>
            <a:endParaRPr b="1" sz="1400">
              <a:solidFill>
                <a:srgbClr val="FFFFFF"/>
              </a:solidFill>
            </a:endParaRPr>
          </a:p>
        </p:txBody>
      </p:sp>
      <p:pic>
        <p:nvPicPr>
          <p:cNvPr id="233" name="Google Shape;233;p28"/>
          <p:cNvPicPr preferRelativeResize="0"/>
          <p:nvPr/>
        </p:nvPicPr>
        <p:blipFill>
          <a:blip r:embed="rId3">
            <a:alphaModFix/>
          </a:blip>
          <a:stretch>
            <a:fillRect/>
          </a:stretch>
        </p:blipFill>
        <p:spPr>
          <a:xfrm>
            <a:off x="4271325" y="2401225"/>
            <a:ext cx="4619375" cy="2664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50">
                <a:solidFill>
                  <a:srgbClr val="FFFFFF"/>
                </a:solidFill>
                <a:latin typeface="Arial"/>
                <a:ea typeface="Arial"/>
                <a:cs typeface="Arial"/>
                <a:sym typeface="Arial"/>
              </a:rPr>
              <a:t>Different Methods Of Cryptocurrency Mining</a:t>
            </a:r>
            <a:endParaRPr>
              <a:solidFill>
                <a:srgbClr val="FFFFFF"/>
              </a:solidFill>
            </a:endParaRPr>
          </a:p>
        </p:txBody>
      </p:sp>
      <p:sp>
        <p:nvSpPr>
          <p:cNvPr id="239" name="Google Shape;239;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50">
                <a:solidFill>
                  <a:srgbClr val="FFFFFF"/>
                </a:solidFill>
                <a:latin typeface="Merriweather"/>
                <a:ea typeface="Merriweather"/>
                <a:cs typeface="Merriweather"/>
                <a:sym typeface="Merriweather"/>
              </a:rPr>
              <a:t>There are three main sorts of mining machines – CPU, GPU, and ASIC:</a:t>
            </a:r>
            <a:endParaRPr sz="1250">
              <a:solidFill>
                <a:srgbClr val="FFFFFF"/>
              </a:solidFill>
              <a:latin typeface="Merriweather"/>
              <a:ea typeface="Merriweather"/>
              <a:cs typeface="Merriweather"/>
              <a:sym typeface="Merriweather"/>
            </a:endParaRPr>
          </a:p>
          <a:p>
            <a:pPr indent="-307975" lvl="0" marL="457200" rtl="0" algn="l">
              <a:lnSpc>
                <a:spcPct val="150000"/>
              </a:lnSpc>
              <a:spcBef>
                <a:spcPts val="1600"/>
              </a:spcBef>
              <a:spcAft>
                <a:spcPts val="0"/>
              </a:spcAft>
              <a:buClr>
                <a:srgbClr val="FFFFFF"/>
              </a:buClr>
              <a:buSzPts val="1250"/>
              <a:buFont typeface="Merriweather"/>
              <a:buAutoNum type="arabicPeriod"/>
            </a:pPr>
            <a:r>
              <a:rPr lang="en" sz="1250">
                <a:solidFill>
                  <a:srgbClr val="FFFFFF"/>
                </a:solidFill>
                <a:latin typeface="Merriweather"/>
                <a:ea typeface="Merriweather"/>
                <a:cs typeface="Merriweather"/>
                <a:sym typeface="Merriweather"/>
              </a:rPr>
              <a:t>CPU (Central Processing Unit) </a:t>
            </a:r>
            <a:endParaRPr sz="1250">
              <a:solidFill>
                <a:srgbClr val="FFFFFF"/>
              </a:solidFill>
              <a:latin typeface="Merriweather"/>
              <a:ea typeface="Merriweather"/>
              <a:cs typeface="Merriweather"/>
              <a:sym typeface="Merriweather"/>
            </a:endParaRPr>
          </a:p>
          <a:p>
            <a:pPr indent="-307975" lvl="0" marL="457200" rtl="0" algn="l">
              <a:lnSpc>
                <a:spcPct val="150000"/>
              </a:lnSpc>
              <a:spcBef>
                <a:spcPts val="0"/>
              </a:spcBef>
              <a:spcAft>
                <a:spcPts val="0"/>
              </a:spcAft>
              <a:buClr>
                <a:srgbClr val="FFFFFF"/>
              </a:buClr>
              <a:buSzPts val="1250"/>
              <a:buFont typeface="Merriweather"/>
              <a:buAutoNum type="arabicPeriod"/>
            </a:pPr>
            <a:r>
              <a:rPr lang="en" sz="1250">
                <a:solidFill>
                  <a:srgbClr val="FFFFFF"/>
                </a:solidFill>
                <a:latin typeface="Merriweather"/>
                <a:ea typeface="Merriweather"/>
                <a:cs typeface="Merriweather"/>
                <a:sym typeface="Merriweather"/>
              </a:rPr>
              <a:t>GPU-based mining machine</a:t>
            </a:r>
            <a:endParaRPr sz="1250">
              <a:solidFill>
                <a:srgbClr val="FFFFFF"/>
              </a:solidFill>
              <a:latin typeface="Merriweather"/>
              <a:ea typeface="Merriweather"/>
              <a:cs typeface="Merriweather"/>
              <a:sym typeface="Merriweather"/>
            </a:endParaRPr>
          </a:p>
          <a:p>
            <a:pPr indent="-307975" lvl="0" marL="457200" rtl="0" algn="l">
              <a:lnSpc>
                <a:spcPct val="150000"/>
              </a:lnSpc>
              <a:spcBef>
                <a:spcPts val="0"/>
              </a:spcBef>
              <a:spcAft>
                <a:spcPts val="0"/>
              </a:spcAft>
              <a:buClr>
                <a:srgbClr val="FFFFFF"/>
              </a:buClr>
              <a:buSzPts val="1250"/>
              <a:buFont typeface="Merriweather"/>
              <a:buAutoNum type="arabicPeriod"/>
            </a:pPr>
            <a:r>
              <a:rPr lang="en" sz="1250">
                <a:solidFill>
                  <a:srgbClr val="FFFFFF"/>
                </a:solidFill>
                <a:latin typeface="Merriweather"/>
                <a:ea typeface="Merriweather"/>
                <a:cs typeface="Merriweather"/>
                <a:sym typeface="Merriweather"/>
              </a:rPr>
              <a:t>ASIC (Application-Specific Integrated Circuit)</a:t>
            </a:r>
            <a:endParaRPr sz="1250">
              <a:solidFill>
                <a:srgbClr val="FFFFFF"/>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43" name="Shape 243"/>
        <p:cNvGrpSpPr/>
        <p:nvPr/>
      </p:nvGrpSpPr>
      <p:grpSpPr>
        <a:xfrm>
          <a:off x="0" y="0"/>
          <a:ext cx="0" cy="0"/>
          <a:chOff x="0" y="0"/>
          <a:chExt cx="0" cy="0"/>
        </a:xfrm>
      </p:grpSpPr>
      <p:sp>
        <p:nvSpPr>
          <p:cNvPr id="244" name="Google Shape;244;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Risks</a:t>
            </a:r>
            <a:endParaRPr sz="2700"/>
          </a:p>
        </p:txBody>
      </p:sp>
      <p:sp>
        <p:nvSpPr>
          <p:cNvPr id="245" name="Google Shape;245;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sz="1800"/>
              <a:t>Instability of values</a:t>
            </a:r>
            <a:endParaRPr sz="1800"/>
          </a:p>
          <a:p>
            <a:pPr indent="-342900" lvl="0" marL="457200" rtl="0" algn="l">
              <a:lnSpc>
                <a:spcPct val="150000"/>
              </a:lnSpc>
              <a:spcBef>
                <a:spcPts val="0"/>
              </a:spcBef>
              <a:spcAft>
                <a:spcPts val="0"/>
              </a:spcAft>
              <a:buSzPts val="1800"/>
              <a:buChar char="●"/>
            </a:pPr>
            <a:r>
              <a:rPr lang="en" sz="1800"/>
              <a:t>Lack of acceptance</a:t>
            </a:r>
            <a:endParaRPr sz="1800"/>
          </a:p>
          <a:p>
            <a:pPr indent="-342900" lvl="0" marL="457200" rtl="0" algn="l">
              <a:lnSpc>
                <a:spcPct val="150000"/>
              </a:lnSpc>
              <a:spcBef>
                <a:spcPts val="0"/>
              </a:spcBef>
              <a:spcAft>
                <a:spcPts val="0"/>
              </a:spcAft>
              <a:buSzPts val="1800"/>
              <a:buChar char="●"/>
            </a:pPr>
            <a:r>
              <a:rPr lang="en" sz="1800"/>
              <a:t>Transactional errors</a:t>
            </a:r>
            <a:endParaRPr sz="1800"/>
          </a:p>
          <a:p>
            <a:pPr indent="-336550" lvl="0" marL="457200" rtl="0" algn="l">
              <a:lnSpc>
                <a:spcPct val="150000"/>
              </a:lnSpc>
              <a:spcBef>
                <a:spcPts val="0"/>
              </a:spcBef>
              <a:spcAft>
                <a:spcPts val="0"/>
              </a:spcAft>
              <a:buSzPts val="1700"/>
              <a:buChar char="●"/>
            </a:pPr>
            <a:r>
              <a:rPr lang="en" sz="1800"/>
              <a:t>Theft </a:t>
            </a:r>
            <a:r>
              <a:rPr lang="en" sz="1700"/>
              <a:t> </a:t>
            </a:r>
            <a:endParaRPr sz="1700"/>
          </a:p>
        </p:txBody>
      </p:sp>
      <p:pic>
        <p:nvPicPr>
          <p:cNvPr id="246" name="Google Shape;246;p30"/>
          <p:cNvPicPr preferRelativeResize="0"/>
          <p:nvPr/>
        </p:nvPicPr>
        <p:blipFill rotWithShape="1">
          <a:blip r:embed="rId3">
            <a:alphaModFix/>
          </a:blip>
          <a:srcRect b="8231" l="0" r="0" t="0"/>
          <a:stretch/>
        </p:blipFill>
        <p:spPr>
          <a:xfrm>
            <a:off x="0" y="0"/>
            <a:ext cx="9232100" cy="58204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46"/>
                                        </p:tgtEl>
                                      </p:cBhvr>
                                    </p:animEffect>
                                    <p:set>
                                      <p:cBhvr>
                                        <p:cTn dur="1" fill="hold">
                                          <p:stCondLst>
                                            <p:cond delay="1000"/>
                                          </p:stCondLst>
                                        </p:cTn>
                                        <p:tgtEl>
                                          <p:spTgt spid="2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Issues of Cryptocurrencies.</a:t>
            </a:r>
            <a:endParaRPr/>
          </a:p>
        </p:txBody>
      </p:sp>
      <p:sp>
        <p:nvSpPr>
          <p:cNvPr id="252" name="Google Shape;252;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Malware stealing </a:t>
            </a:r>
            <a:endParaRPr sz="2300"/>
          </a:p>
          <a:p>
            <a:pPr indent="-374650" lvl="0" marL="457200" rtl="0" algn="l">
              <a:spcBef>
                <a:spcPts val="0"/>
              </a:spcBef>
              <a:spcAft>
                <a:spcPts val="0"/>
              </a:spcAft>
              <a:buSzPts val="2300"/>
              <a:buChar char="●"/>
            </a:pPr>
            <a:r>
              <a:rPr lang="en" sz="2300"/>
              <a:t>Ransomware </a:t>
            </a:r>
            <a:endParaRPr sz="2300"/>
          </a:p>
          <a:p>
            <a:pPr indent="-374650" lvl="0" marL="457200" rtl="0" algn="l">
              <a:spcBef>
                <a:spcPts val="0"/>
              </a:spcBef>
              <a:spcAft>
                <a:spcPts val="0"/>
              </a:spcAft>
              <a:buSzPts val="2300"/>
              <a:buChar char="●"/>
            </a:pPr>
            <a:r>
              <a:rPr lang="en" sz="2300"/>
              <a:t>Unauthorized Mining </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537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Cryptocurrency</a:t>
            </a:r>
            <a:endParaRPr/>
          </a:p>
        </p:txBody>
      </p:sp>
      <p:sp>
        <p:nvSpPr>
          <p:cNvPr id="141" name="Google Shape;141;p14"/>
          <p:cNvSpPr txBox="1"/>
          <p:nvPr>
            <p:ph idx="1" type="body"/>
          </p:nvPr>
        </p:nvSpPr>
        <p:spPr>
          <a:xfrm>
            <a:off x="1297500" y="15210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FFFFFF"/>
                </a:solidFill>
              </a:rPr>
              <a:t> A cryptocurrency is a new form of digital asset based on a network that is distributed across a large number of computers.</a:t>
            </a:r>
            <a:endParaRPr b="1" sz="1350">
              <a:solidFill>
                <a:srgbClr val="FFFFFF"/>
              </a:solidFill>
            </a:endParaRPr>
          </a:p>
          <a:p>
            <a:pPr indent="-323850" lvl="0" marL="457200" rtl="0" algn="l">
              <a:lnSpc>
                <a:spcPct val="150000"/>
              </a:lnSpc>
              <a:spcBef>
                <a:spcPts val="1600"/>
              </a:spcBef>
              <a:spcAft>
                <a:spcPts val="0"/>
              </a:spcAft>
              <a:buSzPts val="1500"/>
              <a:buChar char="●"/>
            </a:pPr>
            <a:r>
              <a:rPr lang="en" sz="1500"/>
              <a:t>Digital asset designed to work as a medium of exchange.</a:t>
            </a:r>
            <a:endParaRPr sz="1500"/>
          </a:p>
          <a:p>
            <a:pPr indent="-323850" lvl="0" marL="457200" rtl="0" algn="l">
              <a:lnSpc>
                <a:spcPct val="150000"/>
              </a:lnSpc>
              <a:spcBef>
                <a:spcPts val="0"/>
              </a:spcBef>
              <a:spcAft>
                <a:spcPts val="0"/>
              </a:spcAft>
              <a:buSzPts val="1500"/>
              <a:buChar char="●"/>
            </a:pPr>
            <a:r>
              <a:rPr lang="en" sz="1500"/>
              <a:t>Uses </a:t>
            </a:r>
            <a:r>
              <a:rPr lang="en" sz="1500"/>
              <a:t>strong</a:t>
            </a:r>
            <a:r>
              <a:rPr lang="en" sz="1500"/>
              <a:t> cryptography to secure financial transactions.</a:t>
            </a:r>
            <a:endParaRPr sz="1500"/>
          </a:p>
          <a:p>
            <a:pPr indent="-323850" lvl="0" marL="457200" rtl="0" algn="l">
              <a:lnSpc>
                <a:spcPct val="150000"/>
              </a:lnSpc>
              <a:spcBef>
                <a:spcPts val="0"/>
              </a:spcBef>
              <a:spcAft>
                <a:spcPts val="0"/>
              </a:spcAft>
              <a:buSzPts val="1500"/>
              <a:buChar char="●"/>
            </a:pPr>
            <a:r>
              <a:rPr lang="en" sz="1500"/>
              <a:t> Are designed to let you store, send and receive value without any third parties. </a:t>
            </a:r>
            <a:endParaRPr>
              <a:solidFill>
                <a:srgbClr val="4A4A4A"/>
              </a:solidFill>
              <a:highlight>
                <a:srgbClr val="FFFFFF"/>
              </a:highlight>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58" name="Google Shape;258;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100" u="sng">
                <a:solidFill>
                  <a:schemeClr val="hlink"/>
                </a:solidFill>
                <a:latin typeface="Arial"/>
                <a:ea typeface="Arial"/>
                <a:cs typeface="Arial"/>
                <a:sym typeface="Arial"/>
                <a:hlinkClick r:id="rId3"/>
              </a:rPr>
              <a:t>https://www.upfolio.com/ultimate-cryptocurrency-guide</a:t>
            </a:r>
            <a:endParaRPr/>
          </a:p>
          <a:p>
            <a:pPr indent="-311150" lvl="0" marL="457200" rtl="0" algn="l">
              <a:spcBef>
                <a:spcPts val="0"/>
              </a:spcBef>
              <a:spcAft>
                <a:spcPts val="0"/>
              </a:spcAft>
              <a:buSzPts val="1300"/>
              <a:buAutoNum type="arabicPeriod"/>
            </a:pPr>
            <a:r>
              <a:rPr lang="en" sz="1100" u="sng">
                <a:solidFill>
                  <a:schemeClr val="hlink"/>
                </a:solidFill>
                <a:latin typeface="Arial"/>
                <a:ea typeface="Arial"/>
                <a:cs typeface="Arial"/>
                <a:sym typeface="Arial"/>
                <a:hlinkClick r:id="rId4"/>
              </a:rPr>
              <a:t>https://ethereum.org/</a:t>
            </a:r>
            <a:endParaRPr/>
          </a:p>
          <a:p>
            <a:pPr indent="-311150" lvl="0" marL="457200" rtl="0" algn="l">
              <a:spcBef>
                <a:spcPts val="0"/>
              </a:spcBef>
              <a:spcAft>
                <a:spcPts val="0"/>
              </a:spcAft>
              <a:buSzPts val="1300"/>
              <a:buAutoNum type="arabicPeriod"/>
            </a:pPr>
            <a:r>
              <a:rPr lang="en" sz="1100" u="sng">
                <a:solidFill>
                  <a:schemeClr val="hlink"/>
                </a:solidFill>
                <a:latin typeface="Arial"/>
                <a:ea typeface="Arial"/>
                <a:cs typeface="Arial"/>
                <a:sym typeface="Arial"/>
                <a:hlinkClick r:id="rId5"/>
              </a:rPr>
              <a:t>https://www.investopedia.com/terms/b/bitcoin-mining.asp</a:t>
            </a:r>
            <a:endParaRPr/>
          </a:p>
          <a:p>
            <a:pPr indent="-311150" lvl="0" marL="457200" rtl="0" algn="l">
              <a:spcBef>
                <a:spcPts val="0"/>
              </a:spcBef>
              <a:spcAft>
                <a:spcPts val="0"/>
              </a:spcAft>
              <a:buSzPts val="1300"/>
              <a:buAutoNum type="arabicPeriod"/>
            </a:pPr>
            <a:r>
              <a:rPr lang="en" sz="1100" u="sng">
                <a:solidFill>
                  <a:schemeClr val="hlink"/>
                </a:solidFill>
                <a:latin typeface="Arial"/>
                <a:ea typeface="Arial"/>
                <a:cs typeface="Arial"/>
                <a:sym typeface="Arial"/>
                <a:hlinkClick r:id="rId6"/>
              </a:rPr>
              <a:t>https://en.wikipedia.org/wiki/Cryptocurrency_and_security#Malware</a:t>
            </a:r>
            <a:endParaRPr/>
          </a:p>
          <a:p>
            <a:pPr indent="-311150" lvl="0" marL="457200" rtl="0" algn="l">
              <a:spcBef>
                <a:spcPts val="0"/>
              </a:spcBef>
              <a:spcAft>
                <a:spcPts val="0"/>
              </a:spcAft>
              <a:buSzPts val="1300"/>
              <a:buAutoNum type="arabicPeriod"/>
            </a:pPr>
            <a:r>
              <a:rPr lang="en" sz="1100" u="sng">
                <a:solidFill>
                  <a:schemeClr val="hlink"/>
                </a:solidFill>
                <a:latin typeface="Arial"/>
                <a:ea typeface="Arial"/>
                <a:cs typeface="Arial"/>
                <a:sym typeface="Arial"/>
                <a:hlinkClick r:id="rId7"/>
              </a:rPr>
              <a:t>https://litecoin.org/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3"/>
          <p:cNvPicPr preferRelativeResize="0"/>
          <p:nvPr/>
        </p:nvPicPr>
        <p:blipFill>
          <a:blip r:embed="rId3">
            <a:alphaModFix/>
          </a:blip>
          <a:stretch>
            <a:fillRect/>
          </a:stretch>
        </p:blipFill>
        <p:spPr>
          <a:xfrm>
            <a:off x="963501" y="149950"/>
            <a:ext cx="7216975" cy="48436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Why to use cryptocurrency</a:t>
            </a:r>
            <a:endParaRPr sz="2500"/>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sz="1400"/>
              <a:t>Fast, Safe, Cheap	</a:t>
            </a:r>
            <a:endParaRPr sz="1400"/>
          </a:p>
          <a:p>
            <a:pPr indent="-317500" lvl="0" marL="457200" rtl="0" algn="l">
              <a:lnSpc>
                <a:spcPct val="150000"/>
              </a:lnSpc>
              <a:spcBef>
                <a:spcPts val="0"/>
              </a:spcBef>
              <a:spcAft>
                <a:spcPts val="0"/>
              </a:spcAft>
              <a:buSzPts val="1400"/>
              <a:buChar char="●"/>
            </a:pPr>
            <a:r>
              <a:rPr lang="en" sz="1400"/>
              <a:t>Easy transferable</a:t>
            </a:r>
            <a:endParaRPr sz="1400"/>
          </a:p>
          <a:p>
            <a:pPr indent="-317500" lvl="0" marL="457200" rtl="0" algn="l">
              <a:lnSpc>
                <a:spcPct val="150000"/>
              </a:lnSpc>
              <a:spcBef>
                <a:spcPts val="0"/>
              </a:spcBef>
              <a:spcAft>
                <a:spcPts val="0"/>
              </a:spcAft>
              <a:buSzPts val="1400"/>
              <a:buChar char="●"/>
            </a:pPr>
            <a:r>
              <a:rPr lang="en" sz="1400"/>
              <a:t>Divisible  </a:t>
            </a:r>
            <a:endParaRPr sz="1400"/>
          </a:p>
          <a:p>
            <a:pPr indent="-317500" lvl="0" marL="457200" rtl="0" algn="l">
              <a:lnSpc>
                <a:spcPct val="150000"/>
              </a:lnSpc>
              <a:spcBef>
                <a:spcPts val="0"/>
              </a:spcBef>
              <a:spcAft>
                <a:spcPts val="0"/>
              </a:spcAft>
              <a:buSzPts val="1400"/>
              <a:buChar char="●"/>
            </a:pPr>
            <a:r>
              <a:rPr lang="en" sz="1400"/>
              <a:t>Fungible</a:t>
            </a:r>
            <a:endParaRPr sz="1400"/>
          </a:p>
          <a:p>
            <a:pPr indent="-317500" lvl="0" marL="457200" rtl="0" algn="l">
              <a:lnSpc>
                <a:spcPct val="150000"/>
              </a:lnSpc>
              <a:spcBef>
                <a:spcPts val="0"/>
              </a:spcBef>
              <a:spcAft>
                <a:spcPts val="0"/>
              </a:spcAft>
              <a:buSzPts val="1400"/>
              <a:buChar char="●"/>
            </a:pPr>
            <a:r>
              <a:rPr lang="en" sz="1400"/>
              <a:t>More </a:t>
            </a:r>
            <a:r>
              <a:rPr lang="en" sz="1400"/>
              <a:t>confidential transaction </a:t>
            </a:r>
            <a:r>
              <a:rPr lang="en" sz="1400"/>
              <a:t>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used Cryptocurrency.</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Cryptocurrency </a:t>
            </a:r>
            <a:endParaRPr/>
          </a:p>
          <a:p>
            <a:pPr indent="-311150" lvl="0" marL="457200" rtl="0" algn="l">
              <a:spcBef>
                <a:spcPts val="1600"/>
              </a:spcBef>
              <a:spcAft>
                <a:spcPts val="0"/>
              </a:spcAft>
              <a:buSzPts val="1300"/>
              <a:buChar char="●"/>
            </a:pPr>
            <a:r>
              <a:rPr lang="en"/>
              <a:t>Bitcoin</a:t>
            </a:r>
            <a:endParaRPr/>
          </a:p>
          <a:p>
            <a:pPr indent="-311150" lvl="0" marL="457200" rtl="0" algn="l">
              <a:spcBef>
                <a:spcPts val="0"/>
              </a:spcBef>
              <a:spcAft>
                <a:spcPts val="0"/>
              </a:spcAft>
              <a:buSzPts val="1300"/>
              <a:buChar char="●"/>
            </a:pPr>
            <a:r>
              <a:rPr lang="en"/>
              <a:t>Etherium</a:t>
            </a:r>
            <a:endParaRPr/>
          </a:p>
          <a:p>
            <a:pPr indent="-311150" lvl="0" marL="457200" rtl="0" algn="l">
              <a:spcBef>
                <a:spcPts val="0"/>
              </a:spcBef>
              <a:spcAft>
                <a:spcPts val="0"/>
              </a:spcAft>
              <a:buSzPts val="1300"/>
              <a:buChar char="●"/>
            </a:pPr>
            <a:r>
              <a:rPr lang="en"/>
              <a:t>Ripple</a:t>
            </a:r>
            <a:endParaRPr/>
          </a:p>
          <a:p>
            <a:pPr indent="-311150" lvl="0" marL="457200" rtl="0" algn="l">
              <a:spcBef>
                <a:spcPts val="0"/>
              </a:spcBef>
              <a:spcAft>
                <a:spcPts val="0"/>
              </a:spcAft>
              <a:buSzPts val="1300"/>
              <a:buChar char="●"/>
            </a:pPr>
            <a:r>
              <a:rPr lang="en"/>
              <a:t>Litecoin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Bitcoin</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a:t>Satoshi Nakamoto registered it in 2008</a:t>
            </a:r>
            <a:endParaRPr/>
          </a:p>
          <a:p>
            <a:pPr indent="-311150" lvl="0" marL="457200" rtl="0" algn="l">
              <a:lnSpc>
                <a:spcPct val="150000"/>
              </a:lnSpc>
              <a:spcBef>
                <a:spcPts val="0"/>
              </a:spcBef>
              <a:spcAft>
                <a:spcPts val="0"/>
              </a:spcAft>
              <a:buSzPts val="1300"/>
              <a:buChar char="●"/>
            </a:pPr>
            <a:r>
              <a:rPr lang="en"/>
              <a:t>First decentralised digital currency</a:t>
            </a:r>
            <a:endParaRPr/>
          </a:p>
          <a:p>
            <a:pPr indent="-311150" lvl="0" marL="457200" rtl="0" algn="l">
              <a:lnSpc>
                <a:spcPct val="150000"/>
              </a:lnSpc>
              <a:spcBef>
                <a:spcPts val="0"/>
              </a:spcBef>
              <a:spcAft>
                <a:spcPts val="0"/>
              </a:spcAft>
              <a:buSzPts val="1300"/>
              <a:buChar char="●"/>
            </a:pPr>
            <a:r>
              <a:rPr lang="en"/>
              <a:t>Completely open source</a:t>
            </a:r>
            <a:endParaRPr/>
          </a:p>
          <a:p>
            <a:pPr indent="-311150" lvl="0" marL="457200" rtl="0" algn="l">
              <a:lnSpc>
                <a:spcPct val="150000"/>
              </a:lnSpc>
              <a:spcBef>
                <a:spcPts val="0"/>
              </a:spcBef>
              <a:spcAft>
                <a:spcPts val="0"/>
              </a:spcAft>
              <a:buSzPts val="1300"/>
              <a:buChar char="●"/>
            </a:pPr>
            <a:r>
              <a:rPr lang="en"/>
              <a:t>System is peer to peer</a:t>
            </a:r>
            <a:endParaRPr/>
          </a:p>
          <a:p>
            <a:pPr indent="-311150" lvl="0" marL="457200" rtl="0" algn="l">
              <a:lnSpc>
                <a:spcPct val="150000"/>
              </a:lnSpc>
              <a:spcBef>
                <a:spcPts val="0"/>
              </a:spcBef>
              <a:spcAft>
                <a:spcPts val="0"/>
              </a:spcAft>
              <a:buSzPts val="1300"/>
              <a:buChar char="●"/>
            </a:pPr>
            <a:r>
              <a:rPr lang="en"/>
              <a:t>1 BTC = 9,114.57 CAD ( current)</a:t>
            </a:r>
            <a:endParaRPr/>
          </a:p>
          <a:p>
            <a:pPr indent="-311150" lvl="0" marL="457200" rtl="0" algn="l">
              <a:lnSpc>
                <a:spcPct val="150000"/>
              </a:lnSpc>
              <a:spcBef>
                <a:spcPts val="0"/>
              </a:spcBef>
              <a:spcAft>
                <a:spcPts val="0"/>
              </a:spcAft>
              <a:buSzPts val="1300"/>
              <a:buChar char="●"/>
            </a:pPr>
            <a:r>
              <a:rPr lang="en"/>
              <a:t>Electronic payment system</a:t>
            </a:r>
            <a:endParaRPr/>
          </a:p>
        </p:txBody>
      </p:sp>
      <p:pic>
        <p:nvPicPr>
          <p:cNvPr id="160" name="Google Shape;160;p17"/>
          <p:cNvPicPr preferRelativeResize="0"/>
          <p:nvPr/>
        </p:nvPicPr>
        <p:blipFill>
          <a:blip r:embed="rId3">
            <a:alphaModFix/>
          </a:blip>
          <a:stretch>
            <a:fillRect/>
          </a:stretch>
        </p:blipFill>
        <p:spPr>
          <a:xfrm>
            <a:off x="5289900" y="538705"/>
            <a:ext cx="3687175" cy="2297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How Bitcoin works?</a:t>
            </a:r>
            <a:endParaRPr sz="2600"/>
          </a:p>
        </p:txBody>
      </p:sp>
      <p:sp>
        <p:nvSpPr>
          <p:cNvPr id="166" name="Google Shape;166;p18"/>
          <p:cNvSpPr txBox="1"/>
          <p:nvPr>
            <p:ph idx="1" type="body"/>
          </p:nvPr>
        </p:nvSpPr>
        <p:spPr>
          <a:xfrm>
            <a:off x="1297500" y="1567550"/>
            <a:ext cx="6929700" cy="29112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 sz="1800"/>
              <a:t>Works on a shared public ledger called blockchain.</a:t>
            </a:r>
            <a:endParaRPr sz="1800"/>
          </a:p>
          <a:p>
            <a:pPr indent="-311150" lvl="0" marL="457200" rtl="0" algn="l">
              <a:lnSpc>
                <a:spcPct val="200000"/>
              </a:lnSpc>
              <a:spcBef>
                <a:spcPts val="0"/>
              </a:spcBef>
              <a:spcAft>
                <a:spcPts val="0"/>
              </a:spcAft>
              <a:buSzPts val="1300"/>
              <a:buChar char="●"/>
            </a:pPr>
            <a:r>
              <a:rPr lang="en" sz="1800"/>
              <a:t>All </a:t>
            </a:r>
            <a:r>
              <a:rPr lang="en" sz="1800"/>
              <a:t>transactions</a:t>
            </a:r>
            <a:r>
              <a:rPr lang="en" sz="1800"/>
              <a:t> are shared on the network.</a:t>
            </a:r>
            <a:endParaRPr sz="1800"/>
          </a:p>
          <a:p>
            <a:pPr indent="-342900" lvl="0" marL="457200" rtl="0" algn="l">
              <a:lnSpc>
                <a:spcPct val="200000"/>
              </a:lnSpc>
              <a:spcBef>
                <a:spcPts val="0"/>
              </a:spcBef>
              <a:spcAft>
                <a:spcPts val="0"/>
              </a:spcAft>
              <a:buSzPts val="1800"/>
              <a:buChar char="●"/>
            </a:pPr>
            <a:r>
              <a:rPr lang="en" sz="1800"/>
              <a:t>To track a wallet you just need the wallet address.</a:t>
            </a:r>
            <a:endParaRPr sz="1800"/>
          </a:p>
          <a:p>
            <a:pPr indent="0" lvl="0" marL="45720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3" name="Google Shape;173;p19"/>
          <p:cNvPicPr preferRelativeResize="0"/>
          <p:nvPr/>
        </p:nvPicPr>
        <p:blipFill rotWithShape="1">
          <a:blip r:embed="rId3">
            <a:alphaModFix/>
          </a:blip>
          <a:srcRect b="8958" l="0" r="0" t="0"/>
          <a:stretch/>
        </p:blipFill>
        <p:spPr>
          <a:xfrm>
            <a:off x="0" y="0"/>
            <a:ext cx="9125252"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Transaction</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0" name="Google Shape;180;p20"/>
          <p:cNvPicPr preferRelativeResize="0"/>
          <p:nvPr/>
        </p:nvPicPr>
        <p:blipFill>
          <a:blip r:embed="rId3">
            <a:alphaModFix/>
          </a:blip>
          <a:stretch>
            <a:fillRect/>
          </a:stretch>
        </p:blipFill>
        <p:spPr>
          <a:xfrm>
            <a:off x="403800" y="970350"/>
            <a:ext cx="8336399" cy="3963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Blockchain Technology</a:t>
            </a:r>
            <a:endParaRPr/>
          </a:p>
        </p:txBody>
      </p:sp>
      <p:sp>
        <p:nvSpPr>
          <p:cNvPr id="186" name="Google Shape;186;p21"/>
          <p:cNvSpPr txBox="1"/>
          <p:nvPr>
            <p:ph idx="1" type="body"/>
          </p:nvPr>
        </p:nvSpPr>
        <p:spPr>
          <a:xfrm>
            <a:off x="1297500" y="11951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 chain of blocks linked using cryptographic hash.</a:t>
            </a:r>
            <a:endParaRPr/>
          </a:p>
          <a:p>
            <a:pPr indent="-311150" lvl="0" marL="457200" rtl="0" algn="l">
              <a:spcBef>
                <a:spcPts val="0"/>
              </a:spcBef>
              <a:spcAft>
                <a:spcPts val="0"/>
              </a:spcAft>
              <a:buSzPts val="1300"/>
              <a:buChar char="●"/>
            </a:pPr>
            <a:r>
              <a:rPr lang="en"/>
              <a:t>Difficult to change or alter information.</a:t>
            </a:r>
            <a:endParaRPr/>
          </a:p>
          <a:p>
            <a:pPr indent="-311150" lvl="0" marL="457200" rtl="0" algn="l">
              <a:spcBef>
                <a:spcPts val="0"/>
              </a:spcBef>
              <a:spcAft>
                <a:spcPts val="0"/>
              </a:spcAft>
              <a:buSzPts val="1300"/>
              <a:buChar char="●"/>
            </a:pPr>
            <a:r>
              <a:rPr lang="en"/>
              <a:t>Previous block contains the cryptographic hash.</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pic>
        <p:nvPicPr>
          <p:cNvPr id="187" name="Google Shape;187;p21"/>
          <p:cNvPicPr preferRelativeResize="0"/>
          <p:nvPr/>
        </p:nvPicPr>
        <p:blipFill>
          <a:blip r:embed="rId3">
            <a:alphaModFix/>
          </a:blip>
          <a:stretch>
            <a:fillRect/>
          </a:stretch>
        </p:blipFill>
        <p:spPr>
          <a:xfrm>
            <a:off x="4294000" y="2232300"/>
            <a:ext cx="4850001" cy="29111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