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i2pg3Y8SRY9yRV0GmCUDgKaqmi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customschemas.google.com/relationships/presentationmetadata" Target="meta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IN" sz="1000"/>
              <a:t>There are Four types of XSS vulnerabilities: Stored XSS, XML based, Reflected XSS, and DOM XSS.? am I correct?  Just answer in the chat window if you know something is wrong here.</a:t>
            </a:r>
            <a:endParaRPr sz="1000"/>
          </a:p>
          <a:p>
            <a:pPr indent="0" lvl="0" marL="0" rtl="0" algn="l">
              <a:lnSpc>
                <a:spcPct val="100000"/>
              </a:lnSpc>
              <a:spcBef>
                <a:spcPts val="0"/>
              </a:spcBef>
              <a:spcAft>
                <a:spcPts val="0"/>
              </a:spcAft>
              <a:buClr>
                <a:schemeClr val="dk1"/>
              </a:buClr>
              <a:buSzPts val="1100"/>
              <a:buFont typeface="Arial"/>
              <a:buNone/>
            </a:pPr>
            <a:r>
              <a:t/>
            </a:r>
            <a:endParaRPr sz="1000"/>
          </a:p>
          <a:p>
            <a:pPr indent="0" lvl="0" marL="0" rtl="0" algn="l">
              <a:lnSpc>
                <a:spcPct val="100000"/>
              </a:lnSpc>
              <a:spcBef>
                <a:spcPts val="0"/>
              </a:spcBef>
              <a:spcAft>
                <a:spcPts val="0"/>
              </a:spcAft>
              <a:buSzPts val="1100"/>
              <a:buNone/>
            </a:pPr>
            <a:r>
              <a:t/>
            </a:r>
            <a:endParaRPr sz="1000"/>
          </a:p>
        </p:txBody>
      </p:sp>
      <p:sp>
        <p:nvSpPr>
          <p:cNvPr id="264" name="Google Shape;26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8e66f99ff7_1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g8e66f99ff7_1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IN"/>
              <a:t>Let’s talk about reflected XSS.</a:t>
            </a:r>
            <a:endParaRPr/>
          </a:p>
          <a:p>
            <a:pPr indent="0" lvl="0" marL="0" rtl="0" algn="l">
              <a:lnSpc>
                <a:spcPct val="100000"/>
              </a:lnSpc>
              <a:spcBef>
                <a:spcPts val="0"/>
              </a:spcBef>
              <a:spcAft>
                <a:spcPts val="0"/>
              </a:spcAft>
              <a:buClr>
                <a:schemeClr val="dk1"/>
              </a:buClr>
              <a:buSzPts val="1100"/>
              <a:buFont typeface="Arial"/>
              <a:buNone/>
            </a:pPr>
            <a:r>
              <a:rPr lang="en-IN"/>
              <a:t>The reflected XSS Just echoes back the unsanitized data back into the page</a:t>
            </a:r>
            <a:endParaRPr/>
          </a:p>
          <a:p>
            <a:pPr indent="0" lvl="0" marL="0" rtl="0" algn="l">
              <a:lnSpc>
                <a:spcPct val="100000"/>
              </a:lnSpc>
              <a:spcBef>
                <a:spcPts val="0"/>
              </a:spcBef>
              <a:spcAft>
                <a:spcPts val="0"/>
              </a:spcAft>
              <a:buClr>
                <a:schemeClr val="dk1"/>
              </a:buClr>
              <a:buSzPts val="1100"/>
              <a:buFont typeface="Arial"/>
              <a:buNone/>
            </a:pPr>
            <a:r>
              <a:rPr lang="en-IN"/>
              <a:t>the first attack with script tag was Reflected XSS.</a:t>
            </a:r>
            <a:endParaRPr/>
          </a:p>
          <a:p>
            <a:pPr indent="0" lvl="0" marL="0" rtl="0" algn="l">
              <a:lnSpc>
                <a:spcPct val="100000"/>
              </a:lnSpc>
              <a:spcBef>
                <a:spcPts val="0"/>
              </a:spcBef>
              <a:spcAft>
                <a:spcPts val="0"/>
              </a:spcAft>
              <a:buClr>
                <a:schemeClr val="dk1"/>
              </a:buClr>
              <a:buSzPts val="1100"/>
              <a:buFont typeface="Arial"/>
              <a:buNone/>
            </a:pPr>
            <a:r>
              <a:rPr lang="en-IN"/>
              <a:t>Reflected XSS occurs when user input is immediately returned by a web application in an error message, search result, or any other response that includes some or all of the input provided by the user as part of the request, without that data being made safe to render in the browser, and without permanently storing the user-provided data. </a:t>
            </a:r>
            <a:endParaRPr/>
          </a:p>
          <a:p>
            <a:pPr indent="0" lvl="0" marL="0" rtl="0" algn="l">
              <a:lnSpc>
                <a:spcPct val="100000"/>
              </a:lnSpc>
              <a:spcBef>
                <a:spcPts val="0"/>
              </a:spcBef>
              <a:spcAft>
                <a:spcPts val="0"/>
              </a:spcAft>
              <a:buSzPts val="1100"/>
              <a:buNone/>
            </a:pPr>
            <a:r>
              <a:t/>
            </a:r>
            <a:endParaRPr/>
          </a:p>
        </p:txBody>
      </p:sp>
      <p:sp>
        <p:nvSpPr>
          <p:cNvPr id="272" name="Google Shape;272;g8e66f99ff7_1_1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8e66f99ff7_1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g8e66f99ff7_1_1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95250" lvl="0" marL="171450" rtl="0" algn="l">
              <a:lnSpc>
                <a:spcPct val="100000"/>
              </a:lnSpc>
              <a:spcBef>
                <a:spcPts val="0"/>
              </a:spcBef>
              <a:spcAft>
                <a:spcPts val="0"/>
              </a:spcAft>
              <a:buClr>
                <a:schemeClr val="dk1"/>
              </a:buClr>
              <a:buSzPts val="1100"/>
              <a:buFont typeface="Arial"/>
              <a:buNone/>
            </a:pPr>
            <a:r>
              <a:rPr lang="en-IN"/>
              <a:t>Just like we saw in the case of Samy worm attack, the use of inner HTML helps in giving the inner part of the code and the flow of data remains in browser.</a:t>
            </a:r>
            <a:endParaRPr/>
          </a:p>
          <a:p>
            <a:pPr indent="-95250" lvl="0" marL="171450" rtl="0" algn="l">
              <a:lnSpc>
                <a:spcPct val="100000"/>
              </a:lnSpc>
              <a:spcBef>
                <a:spcPts val="0"/>
              </a:spcBef>
              <a:spcAft>
                <a:spcPts val="0"/>
              </a:spcAft>
              <a:buClr>
                <a:schemeClr val="dk1"/>
              </a:buClr>
              <a:buSzPts val="1100"/>
              <a:buFont typeface="Arial"/>
              <a:buNone/>
            </a:pPr>
            <a:r>
              <a:rPr lang="en-IN"/>
              <a:t>DOM XSS is Very similar to reflected, but with DOM you are modifying the pages DOM </a:t>
            </a:r>
            <a:endParaRPr/>
          </a:p>
          <a:p>
            <a:pPr indent="-95250" lvl="0" marL="171450" rtl="0" algn="l">
              <a:lnSpc>
                <a:spcPct val="100000"/>
              </a:lnSpc>
              <a:spcBef>
                <a:spcPts val="0"/>
              </a:spcBef>
              <a:spcAft>
                <a:spcPts val="0"/>
              </a:spcAft>
              <a:buClr>
                <a:schemeClr val="dk1"/>
              </a:buClr>
              <a:buSzPts val="1100"/>
              <a:buFont typeface="Arial"/>
              <a:buNone/>
            </a:pPr>
            <a:r>
              <a:rPr lang="en-IN"/>
              <a:t>It is also quite possible that the data will not be saved to the DB like in British Airways Attack which we will see towards the end of this presentation.</a:t>
            </a:r>
            <a:endParaRPr/>
          </a:p>
          <a:p>
            <a:pPr indent="-95250" lvl="0" marL="171450" rtl="0" algn="l">
              <a:lnSpc>
                <a:spcPct val="100000"/>
              </a:lnSpc>
              <a:spcBef>
                <a:spcPts val="0"/>
              </a:spcBef>
              <a:spcAft>
                <a:spcPts val="0"/>
              </a:spcAft>
              <a:buClr>
                <a:schemeClr val="dk1"/>
              </a:buClr>
              <a:buSzPts val="1100"/>
              <a:buFont typeface="Arial"/>
              <a:buNone/>
            </a:pPr>
            <a:r>
              <a:rPr lang="en-IN"/>
              <a:t>DOM Based XSS is a form of XSS where the entire tainted data flow from source to sink takes place in the browser, i.e., the source of the data is in the DOM, the sink is also in the DOM, and the data flow never leaves the browser. For example, the source could be the URL of the page, or it could be an element of the HTML, and the sink is a sensitive method call that causes the execution of the malicious data.</a:t>
            </a:r>
            <a:endParaRPr/>
          </a:p>
          <a:p>
            <a:pPr indent="-95250" lvl="0" marL="171450" rtl="0" algn="l">
              <a:lnSpc>
                <a:spcPct val="100000"/>
              </a:lnSpc>
              <a:spcBef>
                <a:spcPts val="0"/>
              </a:spcBef>
              <a:spcAft>
                <a:spcPts val="0"/>
              </a:spcAft>
              <a:buClr>
                <a:schemeClr val="dk1"/>
              </a:buClr>
              <a:buSzPts val="1200"/>
              <a:buFont typeface="Arial"/>
              <a:buNone/>
            </a:pPr>
            <a:r>
              <a:t/>
            </a:r>
            <a:endParaRPr/>
          </a:p>
        </p:txBody>
      </p:sp>
      <p:sp>
        <p:nvSpPr>
          <p:cNvPr id="280" name="Google Shape;280;g8e66f99ff7_1_1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I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8e66f99ff7_1_12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114300" rtl="0" algn="l">
              <a:lnSpc>
                <a:spcPct val="70000"/>
              </a:lnSpc>
              <a:spcBef>
                <a:spcPts val="1000"/>
              </a:spcBef>
              <a:spcAft>
                <a:spcPts val="0"/>
              </a:spcAft>
              <a:buSzPts val="1100"/>
              <a:buNone/>
            </a:pPr>
            <a:r>
              <a:rPr lang="en-IN" sz="1000">
                <a:solidFill>
                  <a:schemeClr val="dk1"/>
                </a:solidFill>
              </a:rPr>
              <a:t>If you look into this example, unlike the XSS attacks shown before, the malicious script sits in the website’s database.  </a:t>
            </a:r>
            <a:endParaRPr sz="1000">
              <a:solidFill>
                <a:schemeClr val="dk1"/>
              </a:solidFill>
            </a:endParaRPr>
          </a:p>
          <a:p>
            <a:pPr indent="0" lvl="0" marL="114300" rtl="0" algn="l">
              <a:lnSpc>
                <a:spcPct val="70000"/>
              </a:lnSpc>
              <a:spcBef>
                <a:spcPts val="1000"/>
              </a:spcBef>
              <a:spcAft>
                <a:spcPts val="0"/>
              </a:spcAft>
              <a:buSzPts val="1100"/>
              <a:buNone/>
            </a:pPr>
            <a:r>
              <a:rPr lang="en-IN" sz="1000">
                <a:solidFill>
                  <a:schemeClr val="dk1"/>
                </a:solidFill>
              </a:rPr>
              <a:t>Stored XSS generally occurs when user input is stored on the target server, just like a database in a message forum, visitor log, comment field, etc.</a:t>
            </a:r>
            <a:endParaRPr sz="1000">
              <a:solidFill>
                <a:schemeClr val="dk1"/>
              </a:solidFill>
            </a:endParaRPr>
          </a:p>
          <a:p>
            <a:pPr indent="0" lvl="0" marL="114300" rtl="0" algn="l">
              <a:lnSpc>
                <a:spcPct val="70000"/>
              </a:lnSpc>
              <a:spcBef>
                <a:spcPts val="1000"/>
              </a:spcBef>
              <a:spcAft>
                <a:spcPts val="0"/>
              </a:spcAft>
              <a:buClr>
                <a:schemeClr val="dk1"/>
              </a:buClr>
              <a:buSzPts val="1800"/>
              <a:buFont typeface="Arial"/>
              <a:buNone/>
            </a:pPr>
            <a:r>
              <a:rPr lang="en-IN" sz="1000">
                <a:solidFill>
                  <a:schemeClr val="dk1"/>
                </a:solidFill>
              </a:rPr>
              <a:t> And then a victim retrieves the stored data from the web application.</a:t>
            </a:r>
            <a:endParaRPr/>
          </a:p>
        </p:txBody>
      </p:sp>
      <p:sp>
        <p:nvSpPr>
          <p:cNvPr id="287" name="Google Shape;287;g8e66f99ff7_1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8df9a223a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8df9a223a4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sz="1000"/>
              <a:t>There have been a lot of XSS attacks in the history, A few more recent hacks involve</a:t>
            </a:r>
            <a:endParaRPr sz="1000"/>
          </a:p>
          <a:p>
            <a:pPr indent="0" lvl="0" marL="0" rtl="0" algn="l">
              <a:lnSpc>
                <a:spcPct val="100000"/>
              </a:lnSpc>
              <a:spcBef>
                <a:spcPts val="0"/>
              </a:spcBef>
              <a:spcAft>
                <a:spcPts val="0"/>
              </a:spcAft>
              <a:buSzPts val="1100"/>
              <a:buNone/>
            </a:pPr>
            <a:r>
              <a:rPr lang="en-IN" sz="1000"/>
              <a:t> TweetDeck, 2014</a:t>
            </a:r>
            <a:endParaRPr sz="1000"/>
          </a:p>
          <a:p>
            <a:pPr indent="0" lvl="0" marL="0" rtl="0" algn="l">
              <a:lnSpc>
                <a:spcPct val="115000"/>
              </a:lnSpc>
              <a:spcBef>
                <a:spcPts val="0"/>
              </a:spcBef>
              <a:spcAft>
                <a:spcPts val="0"/>
              </a:spcAft>
              <a:buSzPts val="1100"/>
              <a:buNone/>
            </a:pPr>
            <a:r>
              <a:rPr lang="en-IN" sz="1000"/>
              <a:t>British Airways, 2018</a:t>
            </a:r>
            <a:endParaRPr sz="1000"/>
          </a:p>
          <a:p>
            <a:pPr indent="0" lvl="0" marL="0" rtl="0" algn="l">
              <a:lnSpc>
                <a:spcPct val="115000"/>
              </a:lnSpc>
              <a:spcBef>
                <a:spcPts val="0"/>
              </a:spcBef>
              <a:spcAft>
                <a:spcPts val="0"/>
              </a:spcAft>
              <a:buSzPts val="1100"/>
              <a:buNone/>
            </a:pPr>
            <a:r>
              <a:rPr lang="en-IN" sz="1000"/>
              <a:t>WordPress Plugin, 2020</a:t>
            </a:r>
            <a:endParaRPr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66fce172e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866fce172e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IN" sz="1000"/>
              <a:t>Let’s now discuss a few more recent attacks. </a:t>
            </a:r>
            <a:endParaRPr sz="1000"/>
          </a:p>
          <a:p>
            <a:pPr indent="0" lvl="0" marL="0" rtl="0" algn="l">
              <a:lnSpc>
                <a:spcPct val="100000"/>
              </a:lnSpc>
              <a:spcBef>
                <a:spcPts val="0"/>
              </a:spcBef>
              <a:spcAft>
                <a:spcPts val="0"/>
              </a:spcAft>
              <a:buClr>
                <a:schemeClr val="dk1"/>
              </a:buClr>
              <a:buSzPts val="1100"/>
              <a:buFont typeface="Arial"/>
              <a:buNone/>
            </a:pPr>
            <a:r>
              <a:rPr lang="en-IN" sz="1000"/>
              <a:t>TweetDeck was a social media dashboard application for management of Twitter accounts</a:t>
            </a:r>
            <a:endParaRPr sz="1000"/>
          </a:p>
          <a:p>
            <a:pPr indent="0" lvl="0" marL="0" rtl="0" algn="l">
              <a:lnSpc>
                <a:spcPct val="100000"/>
              </a:lnSpc>
              <a:spcBef>
                <a:spcPts val="0"/>
              </a:spcBef>
              <a:spcAft>
                <a:spcPts val="0"/>
              </a:spcAft>
              <a:buClr>
                <a:schemeClr val="dk1"/>
              </a:buClr>
              <a:buSzPts val="1100"/>
              <a:buFont typeface="Arial"/>
              <a:buNone/>
            </a:pPr>
            <a:r>
              <a:rPr lang="en-IN" sz="1000"/>
              <a:t>TweetDeck faced a cross site scripting attack in 2014, and everyone who became a victim for it retweeted it. This means it quickly turned into a worm that spread itself. Most attacks using the vulnerability are no more than irritations, -opening warning dialogues on users' computers - a tweet created a retweet of itself and spread 38,000 times in two minutes,  - viewing a malicious tweet changed the font on Tweetdeck itself to Comic Sans.</a:t>
            </a:r>
            <a:endParaRPr sz="1000"/>
          </a:p>
          <a:p>
            <a:pPr indent="0" lvl="0" marL="0" rtl="0" algn="l">
              <a:lnSpc>
                <a:spcPct val="100000"/>
              </a:lnSpc>
              <a:spcBef>
                <a:spcPts val="0"/>
              </a:spcBef>
              <a:spcAft>
                <a:spcPts val="0"/>
              </a:spcAft>
              <a:buClr>
                <a:schemeClr val="dk1"/>
              </a:buClr>
              <a:buSzPts val="1100"/>
              <a:buFont typeface="Arial"/>
              <a:buNone/>
            </a:pPr>
            <a:r>
              <a:rPr lang="en-IN" sz="1000"/>
              <a:t>Since the flaw was harmless, it did not lead to any immediate losses but ultimately the  tweetDeck has to  be shut down .</a:t>
            </a:r>
            <a:endParaRPr sz="1000"/>
          </a:p>
          <a:p>
            <a:pPr indent="0" lvl="0" marL="0" rtl="0" algn="l">
              <a:lnSpc>
                <a:spcPct val="100000"/>
              </a:lnSpc>
              <a:spcBef>
                <a:spcPts val="0"/>
              </a:spcBef>
              <a:spcAft>
                <a:spcPts val="0"/>
              </a:spcAft>
              <a:buSzPts val="1100"/>
              <a:buNone/>
            </a:pPr>
            <a:r>
              <a:t/>
            </a:r>
            <a:endParaRPr sz="1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866fce172e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g866fce172e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600"/>
              </a:spcBef>
              <a:spcAft>
                <a:spcPts val="3600"/>
              </a:spcAft>
              <a:buClr>
                <a:schemeClr val="dk1"/>
              </a:buClr>
              <a:buSzPts val="1100"/>
              <a:buFont typeface="Arial"/>
              <a:buNone/>
            </a:pPr>
            <a:r>
              <a:rPr lang="en-IN" sz="1000">
                <a:highlight>
                  <a:srgbClr val="FFFFFF"/>
                </a:highlight>
              </a:rPr>
              <a:t>British Airways attack happened in 2018 what do do you think was the number of customers impacted?  Any </a:t>
            </a:r>
            <a:r>
              <a:rPr lang="en-IN" sz="1000"/>
              <a:t> guesses?</a:t>
            </a:r>
            <a:r>
              <a:rPr lang="en-IN" sz="1000">
                <a:highlight>
                  <a:srgbClr val="FFFFFF"/>
                </a:highlight>
              </a:rPr>
              <a:t>END. And the stolen information included personal and payment information but not passport information Payments through its main website were affected Payments through its mobile app were affected. On studying more about it, BA found out that it was an XSS attack as the website’s database was not affected, payments were affected from Aug 21 2018 to Sep 5, 2018 only. They further found that the attack took place as there was no &lt;iframe&gt; isolation of the payment card fields on the BA payment page. "The card number field resides in the top frame as you can see below." It was analysed that if the card details were collected in a third party domain &lt;iframe&gt;, it would prevent this basic XSS attack vector because JavaScript files loaded in the main window would not have been able to access the contents of a third party domain&lt;iframe&gt;.</a:t>
            </a:r>
            <a:endParaRPr sz="1000">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66fce172e_0_2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g866fce172e_0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IN" sz="1000"/>
              <a:t>Over 900,000 WordPress websites were  targeted in 2020.</a:t>
            </a:r>
            <a:endParaRPr sz="1000"/>
          </a:p>
          <a:p>
            <a:pPr indent="0" lvl="0" marL="0" rtl="0" algn="l">
              <a:lnSpc>
                <a:spcPct val="115000"/>
              </a:lnSpc>
              <a:spcBef>
                <a:spcPts val="1600"/>
              </a:spcBef>
              <a:spcAft>
                <a:spcPts val="0"/>
              </a:spcAft>
              <a:buSzPts val="1100"/>
              <a:buNone/>
            </a:pPr>
            <a:r>
              <a:rPr lang="en-IN" sz="1000"/>
              <a:t>The wordpress websites that used plugins like </a:t>
            </a:r>
            <a:r>
              <a:rPr lang="en-IN" sz="1000">
                <a:highlight>
                  <a:srgbClr val="FFFFFF"/>
                </a:highlight>
              </a:rPr>
              <a:t>Easy2Map,</a:t>
            </a:r>
            <a:r>
              <a:rPr lang="en-IN" sz="1000"/>
              <a:t> BlogDesigner, Newspaper theme  and few others had a severe XSS security flaws which were patched already but were not updated by their users. </a:t>
            </a:r>
            <a:endParaRPr sz="1000"/>
          </a:p>
          <a:p>
            <a:pPr indent="0" lvl="0" marL="0" rtl="0" algn="l">
              <a:lnSpc>
                <a:spcPct val="100000"/>
              </a:lnSpc>
              <a:spcBef>
                <a:spcPts val="1600"/>
              </a:spcBef>
              <a:spcAft>
                <a:spcPts val="0"/>
              </a:spcAft>
              <a:buClr>
                <a:schemeClr val="dk1"/>
              </a:buClr>
              <a:buSzPts val="1100"/>
              <a:buFont typeface="Arial"/>
              <a:buNone/>
            </a:pPr>
            <a:r>
              <a:rPr lang="en-IN" sz="1000"/>
              <a:t>The vulnerability in Ninja forms could have led to website takeover through the creation of new administrator accounts</a:t>
            </a:r>
            <a:endParaRPr sz="1000"/>
          </a:p>
          <a:p>
            <a:pPr indent="0" lvl="0" marL="0" rtl="0" algn="l">
              <a:lnSpc>
                <a:spcPct val="100000"/>
              </a:lnSpc>
              <a:spcBef>
                <a:spcPts val="0"/>
              </a:spcBef>
              <a:spcAft>
                <a:spcPts val="0"/>
              </a:spcAft>
              <a:buClr>
                <a:schemeClr val="dk1"/>
              </a:buClr>
              <a:buSzPts val="1100"/>
              <a:buFont typeface="Arial"/>
              <a:buNone/>
            </a:pPr>
            <a:r>
              <a:rPr lang="en-IN" sz="1000"/>
              <a:t>Ninja Forms is a drag-and-drop contact form creator for websites running on the WordPress Content Management System (CMS). The plugin accounts for over one million active installations. </a:t>
            </a:r>
            <a:endParaRPr sz="1000"/>
          </a:p>
          <a:p>
            <a:pPr indent="0" lvl="0" marL="0" rtl="0" algn="l">
              <a:lnSpc>
                <a:spcPct val="100000"/>
              </a:lnSpc>
              <a:spcBef>
                <a:spcPts val="0"/>
              </a:spcBef>
              <a:spcAft>
                <a:spcPts val="0"/>
              </a:spcAft>
              <a:buClr>
                <a:schemeClr val="dk1"/>
              </a:buClr>
              <a:buSzPts val="1100"/>
              <a:buFont typeface="Arial"/>
              <a:buNone/>
            </a:pPr>
            <a:r>
              <a:rPr lang="en-IN" sz="1000"/>
              <a:t>XSS Vulnerability was disclosed by  Wordfence Threat Intelligence team on April 29, 2020., just two days after the initial discovery. </a:t>
            </a:r>
            <a:endParaRPr sz="1000"/>
          </a:p>
          <a:p>
            <a:pPr indent="0" lvl="0" marL="0" rtl="0" algn="l">
              <a:lnSpc>
                <a:spcPct val="100000"/>
              </a:lnSpc>
              <a:spcBef>
                <a:spcPts val="0"/>
              </a:spcBef>
              <a:spcAft>
                <a:spcPts val="0"/>
              </a:spcAft>
              <a:buClr>
                <a:schemeClr val="dk1"/>
              </a:buClr>
              <a:buSzPts val="1100"/>
              <a:buFont typeface="Arial"/>
              <a:buNone/>
            </a:pPr>
            <a:r>
              <a:rPr lang="en-IN" sz="1000"/>
              <a:t>According a cybersecurity researcher, this was a high-severity bug with CVSS score of 8.8,  and had a Cross-Site Request Forgery (CSRF) to Stored Cross-Site Scripting (XSS) vulnerability in the Ninja Forms "legacy" mode.</a:t>
            </a:r>
            <a:endParaRPr sz="1000"/>
          </a:p>
          <a:p>
            <a:pPr indent="0" lvl="0" marL="0" rtl="0" algn="l">
              <a:lnSpc>
                <a:spcPct val="100000"/>
              </a:lnSpc>
              <a:spcBef>
                <a:spcPts val="0"/>
              </a:spcBef>
              <a:spcAft>
                <a:spcPts val="0"/>
              </a:spcAft>
              <a:buSzPts val="1100"/>
              <a:buNone/>
            </a:pPr>
            <a:r>
              <a:t/>
            </a:r>
            <a:endParaRPr sz="10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866fce172e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866fce172e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2100" lvl="0" marL="698500" rtl="0" algn="l">
              <a:lnSpc>
                <a:spcPct val="115000"/>
              </a:lnSpc>
              <a:spcBef>
                <a:spcPts val="0"/>
              </a:spcBef>
              <a:spcAft>
                <a:spcPts val="0"/>
              </a:spcAft>
              <a:buClr>
                <a:srgbClr val="000000"/>
              </a:buClr>
              <a:buSzPts val="1000"/>
              <a:buChar char="●"/>
            </a:pPr>
            <a:r>
              <a:rPr lang="en-IN" sz="1000"/>
              <a:t>We can definitely prevent this attack by using the following secure programming skills.</a:t>
            </a:r>
            <a:endParaRPr sz="1000"/>
          </a:p>
          <a:p>
            <a:pPr indent="-292100" lvl="0" marL="698500" rtl="0" algn="l">
              <a:lnSpc>
                <a:spcPct val="115000"/>
              </a:lnSpc>
              <a:spcBef>
                <a:spcPts val="0"/>
              </a:spcBef>
              <a:spcAft>
                <a:spcPts val="0"/>
              </a:spcAft>
              <a:buClr>
                <a:srgbClr val="000000"/>
              </a:buClr>
              <a:buSzPts val="1000"/>
              <a:buChar char="●"/>
            </a:pPr>
            <a:r>
              <a:rPr lang="en-IN" sz="1000"/>
              <a:t>First of all, Developers should determine what is safe user input and reject all others, be they text, javascript, or any unauthorized code.</a:t>
            </a:r>
            <a:endParaRPr sz="1000"/>
          </a:p>
          <a:p>
            <a:pPr indent="-292100" lvl="1" marL="914400" rtl="0" algn="l">
              <a:lnSpc>
                <a:spcPct val="115000"/>
              </a:lnSpc>
              <a:spcBef>
                <a:spcPts val="0"/>
              </a:spcBef>
              <a:spcAft>
                <a:spcPts val="0"/>
              </a:spcAft>
              <a:buClr>
                <a:schemeClr val="dk1"/>
              </a:buClr>
              <a:buSzPts val="1000"/>
              <a:buAutoNum type="alphaLcPeriod"/>
            </a:pPr>
            <a:r>
              <a:rPr lang="en-IN" sz="1000"/>
              <a:t>like  sanitizing the inputs or using markdown</a:t>
            </a:r>
            <a:endParaRPr sz="1000"/>
          </a:p>
          <a:p>
            <a:pPr indent="-292100" lvl="0" marL="698500" rtl="0" algn="l">
              <a:lnSpc>
                <a:spcPct val="115000"/>
              </a:lnSpc>
              <a:spcBef>
                <a:spcPts val="0"/>
              </a:spcBef>
              <a:spcAft>
                <a:spcPts val="0"/>
              </a:spcAft>
              <a:buClr>
                <a:srgbClr val="000000"/>
              </a:buClr>
              <a:buSzPts val="1000"/>
              <a:buChar char="●"/>
            </a:pPr>
            <a:r>
              <a:rPr lang="en-IN" sz="1000"/>
              <a:t>Depending on the text box, developers can restrict text to certain characters and limit the number of characters.</a:t>
            </a:r>
            <a:endParaRPr sz="1000"/>
          </a:p>
          <a:p>
            <a:pPr indent="-292100" lvl="0" marL="698500" rtl="0" algn="l">
              <a:lnSpc>
                <a:spcPct val="115000"/>
              </a:lnSpc>
              <a:spcBef>
                <a:spcPts val="0"/>
              </a:spcBef>
              <a:spcAft>
                <a:spcPts val="0"/>
              </a:spcAft>
              <a:buClr>
                <a:srgbClr val="000000"/>
              </a:buClr>
              <a:buSzPts val="1000"/>
              <a:buChar char="●"/>
            </a:pPr>
            <a:r>
              <a:rPr lang="en-IN" sz="1000"/>
              <a:t>The code should have checks to ensure that improperly formatted data is never inserted directly into the HTML content that comprises the web application.</a:t>
            </a:r>
            <a:endParaRPr sz="1000"/>
          </a:p>
          <a:p>
            <a:pPr indent="-292100" lvl="0" marL="698500" rtl="0" algn="l">
              <a:lnSpc>
                <a:spcPct val="115000"/>
              </a:lnSpc>
              <a:spcBef>
                <a:spcPts val="0"/>
              </a:spcBef>
              <a:spcAft>
                <a:spcPts val="0"/>
              </a:spcAft>
              <a:buClr>
                <a:srgbClr val="000000"/>
              </a:buClr>
              <a:buSzPts val="1000"/>
              <a:buChar char="●"/>
            </a:pPr>
            <a:r>
              <a:rPr lang="en-IN" sz="1000"/>
              <a:t>Website operators should carefully vet third-party web app providers to ensure their products have the right security measures in place.</a:t>
            </a:r>
            <a:endParaRPr sz="1000"/>
          </a:p>
          <a:p>
            <a:pPr indent="-292100" lvl="0" marL="698500" rtl="0" algn="l">
              <a:lnSpc>
                <a:spcPct val="115000"/>
              </a:lnSpc>
              <a:spcBef>
                <a:spcPts val="0"/>
              </a:spcBef>
              <a:spcAft>
                <a:spcPts val="0"/>
              </a:spcAft>
              <a:buClr>
                <a:srgbClr val="000000"/>
              </a:buClr>
              <a:buSzPts val="1000"/>
              <a:buChar char="●"/>
            </a:pPr>
            <a:r>
              <a:rPr lang="en-IN" sz="1000"/>
              <a:t>Website operators should test their web apps to ensure that they are not vulnerable to attacks involving cross-site scripting or SQL injections.</a:t>
            </a:r>
            <a:endParaRPr sz="1000"/>
          </a:p>
          <a:p>
            <a:pPr indent="-292100" lvl="0" marL="698500" rtl="0" algn="l">
              <a:lnSpc>
                <a:spcPct val="115000"/>
              </a:lnSpc>
              <a:spcBef>
                <a:spcPts val="0"/>
              </a:spcBef>
              <a:spcAft>
                <a:spcPts val="0"/>
              </a:spcAft>
              <a:buClr>
                <a:srgbClr val="000000"/>
              </a:buClr>
              <a:buSzPts val="1000"/>
              <a:buChar char="●"/>
            </a:pPr>
            <a:r>
              <a:rPr lang="en-IN" sz="1000"/>
              <a:t>continuous scanning of websites in real-time to detect any unauthorized code is crucial to prevent such attacks.</a:t>
            </a:r>
            <a:endParaRPr sz="10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91fe095d6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91fe095d6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SzPts val="1100"/>
              <a:buNone/>
            </a:pPr>
            <a:r>
              <a:rPr lang="en-IN" sz="1000"/>
              <a:t>We learnt that the Immediate Victim of XSS are the users, although the organisation may get impacted and loose their business but XSS impacts users first leading to a bad user experience or stolen data. </a:t>
            </a:r>
            <a:endParaRPr sz="1000"/>
          </a:p>
          <a:p>
            <a:pPr indent="0" lvl="0" marL="0" rtl="0" algn="l">
              <a:lnSpc>
                <a:spcPct val="90000"/>
              </a:lnSpc>
              <a:spcBef>
                <a:spcPts val="1000"/>
              </a:spcBef>
              <a:spcAft>
                <a:spcPts val="0"/>
              </a:spcAft>
              <a:buSzPts val="1100"/>
              <a:buNone/>
            </a:pPr>
            <a:r>
              <a:rPr lang="en-IN" sz="1000"/>
              <a:t>Filters to eliminate html tags like script tag should never be turned off, which happened inn the case of TweetDeck. British Airways attack could have been prevented if they did a routine scan of all their website and third party applications and Updating the plugins could have prevented the WordPress plugin attack.The vulnerability in Wordpress plugins were already fixed, but the hackers managed to target the users of the plugins who were still using an old version. Overall, the Best defense is thorough and well-tested sanitization of any and all user input so that code is never inserted through a data channel.</a:t>
            </a:r>
            <a:endParaRPr sz="10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f6fddc7e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8f6fddc7e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Before we start, just a small introduction about myself.</a:t>
            </a:r>
            <a:endParaRPr/>
          </a:p>
          <a:p>
            <a:pPr indent="0" lvl="0" marL="0" rtl="0" algn="l">
              <a:lnSpc>
                <a:spcPct val="100000"/>
              </a:lnSpc>
              <a:spcBef>
                <a:spcPts val="0"/>
              </a:spcBef>
              <a:spcAft>
                <a:spcPts val="0"/>
              </a:spcAft>
              <a:buSzPts val="1100"/>
              <a:buNone/>
            </a:pPr>
            <a:r>
              <a:rPr lang="en-IN"/>
              <a:t>Talk about incorrect thing inside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81e7b45fb6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81e7b45fb6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8f6fddc7ef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IN" sz="1000"/>
              <a:t>There are three types of XSS vulnerabilities: Stored XSS, Reflected XSS, and DOM XSS.</a:t>
            </a:r>
            <a:endParaRPr sz="1000"/>
          </a:p>
          <a:p>
            <a:pPr indent="0" lvl="0" marL="0" rtl="0" algn="l">
              <a:lnSpc>
                <a:spcPct val="100000"/>
              </a:lnSpc>
              <a:spcBef>
                <a:spcPts val="0"/>
              </a:spcBef>
              <a:spcAft>
                <a:spcPts val="0"/>
              </a:spcAft>
              <a:buClr>
                <a:schemeClr val="dk1"/>
              </a:buClr>
              <a:buSzPts val="1100"/>
              <a:buFont typeface="Arial"/>
              <a:buNone/>
            </a:pPr>
            <a:r>
              <a:t/>
            </a:r>
            <a:endParaRPr sz="1000"/>
          </a:p>
          <a:p>
            <a:pPr indent="0" lvl="0" marL="0" rtl="0" algn="l">
              <a:lnSpc>
                <a:spcPct val="100000"/>
              </a:lnSpc>
              <a:spcBef>
                <a:spcPts val="0"/>
              </a:spcBef>
              <a:spcAft>
                <a:spcPts val="0"/>
              </a:spcAft>
              <a:buSzPts val="1100"/>
              <a:buNone/>
            </a:pPr>
            <a:r>
              <a:t/>
            </a:r>
            <a:endParaRPr sz="1000"/>
          </a:p>
        </p:txBody>
      </p:sp>
      <p:sp>
        <p:nvSpPr>
          <p:cNvPr id="344" name="Google Shape;344;g8f6fddc7ef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90c553230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90c553230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89dcdf4098_1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89dcdf4098_1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e5df58c5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8e5df58c5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IN"/>
              <a:t>We will start with an overview of the vulnerability, a short demo, and the impacts of the attack. </a:t>
            </a:r>
            <a:endParaRPr/>
          </a:p>
          <a:p>
            <a:pPr indent="0" lvl="0" marL="0" rtl="0" algn="l">
              <a:lnSpc>
                <a:spcPct val="100000"/>
              </a:lnSpc>
              <a:spcBef>
                <a:spcPts val="0"/>
              </a:spcBef>
              <a:spcAft>
                <a:spcPts val="0"/>
              </a:spcAft>
              <a:buClr>
                <a:schemeClr val="dk1"/>
              </a:buClr>
              <a:buSzPts val="1100"/>
              <a:buFont typeface="Arial"/>
              <a:buNone/>
            </a:pPr>
            <a:r>
              <a:rPr lang="en-IN"/>
              <a:t>We will continue with the types of XSS, and</a:t>
            </a:r>
            <a:endParaRPr/>
          </a:p>
          <a:p>
            <a:pPr indent="0" lvl="0" marL="0" rtl="0" algn="l">
              <a:lnSpc>
                <a:spcPct val="100000"/>
              </a:lnSpc>
              <a:spcBef>
                <a:spcPts val="0"/>
              </a:spcBef>
              <a:spcAft>
                <a:spcPts val="0"/>
              </a:spcAft>
              <a:buClr>
                <a:schemeClr val="dk1"/>
              </a:buClr>
              <a:buSzPts val="1100"/>
              <a:buFont typeface="Arial"/>
              <a:buNone/>
            </a:pPr>
            <a:r>
              <a:rPr lang="en-IN"/>
              <a:t>Finally, we will end with a few pubic exploits and measures to prevent XSS.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9119cd3c2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9119cd3c2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8ce1b001c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8ce1b001c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IN"/>
              <a:t>Do you know who is Samy Kamkar?</a:t>
            </a:r>
            <a:endParaRPr/>
          </a:p>
          <a:p>
            <a:pPr indent="0" lvl="0" marL="0" rtl="0" algn="l">
              <a:lnSpc>
                <a:spcPct val="100000"/>
              </a:lnSpc>
              <a:spcBef>
                <a:spcPts val="0"/>
              </a:spcBef>
              <a:spcAft>
                <a:spcPts val="0"/>
              </a:spcAft>
              <a:buClr>
                <a:schemeClr val="dk1"/>
              </a:buClr>
              <a:buSzPts val="1100"/>
              <a:buFont typeface="Arial"/>
              <a:buNone/>
            </a:pPr>
            <a:r>
              <a:rPr lang="en-IN"/>
              <a:t> Well, now he is a well-known security researcher, but in 2005 - “Samy is my hero” said the description of millions of Myspace accounts. How did this happen?</a:t>
            </a:r>
            <a:endParaRPr/>
          </a:p>
          <a:p>
            <a:pPr indent="0" lvl="0" marL="0" rtl="0" algn="l">
              <a:lnSpc>
                <a:spcPct val="100000"/>
              </a:lnSpc>
              <a:spcBef>
                <a:spcPts val="0"/>
              </a:spcBef>
              <a:spcAft>
                <a:spcPts val="0"/>
              </a:spcAft>
              <a:buClr>
                <a:schemeClr val="dk1"/>
              </a:buClr>
              <a:buSzPts val="1100"/>
              <a:buFont typeface="Arial"/>
              <a:buNone/>
            </a:pPr>
            <a:r>
              <a:rPr lang="en-IN"/>
              <a:t>Samy created a javascript code that could replicate itself, this was called the Samy Worm attack. Within 20 hours, over a million users had fallen victim to the attack. This happened in 2005, but even today there are several examples showing that XSS is a vulnerability type to keep an eye on. This worm had the ability to spread exponentially as a replica of the code was inserted into every profile that visited the infected profile. Within 24 hours Samy had a million emails from MySpace users "wanting" to be his friend and to whom he was their "hero". MySpace was forced to shut down and make changes to stop Samy's code spreading. The MySpace Worm, as it came to be called, served as an alarming example of what malicious hackers could do, even if they only had access to your browser.</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868b297c1c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868b297c1c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IN" sz="1000">
                <a:solidFill>
                  <a:schemeClr val="dk1"/>
                </a:solidFill>
              </a:rPr>
              <a:t>Surely, Javascript and Ajax have an important role to play in XSS ATTACK,  knowledge of these languages help in executing these attacks by manipulating the front end and injecting code through a data channel.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IN" sz="1000">
                <a:solidFill>
                  <a:schemeClr val="dk1"/>
                </a:solidFill>
              </a:rPr>
              <a:t>A malicious JavaScript can have access to all the objects that the rest of the web page has access to. This includes access to the user’s cookies.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IN" sz="1000">
                <a:solidFill>
                  <a:schemeClr val="dk1"/>
                </a:solidFill>
              </a:rPr>
              <a:t>If you look at the code snippet on the screen, we divided the code into three components, line 1 and line 3 adds the header and tail script tag respectively, and innerHTML in line 2 helps in giving the inside part of the code. Finally, encodeURIcomponent in line 4 is used to URLencode a string,i.e., it replaces non-alphanumeric characters in the data with %HH. So when data are sent in HTTP POST requests with the Content-Type set to application/x-wwwform-urlencoded, it is encoded. HTTP GET request was also used as GET request was the way to add new friends in myspace at that time.</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IN" sz="1000">
                <a:solidFill>
                  <a:schemeClr val="dk1"/>
                </a:solidFill>
              </a:rPr>
              <a:t>Demo</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IN" sz="1000">
                <a:solidFill>
                  <a:schemeClr val="dk1"/>
                </a:solidFill>
              </a:rPr>
              <a:t>Let us now see a short demo of the XSS attack in Myspace -like website. Elgg is an open source web based social networking application.</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IN" sz="1000">
                <a:solidFill>
                  <a:schemeClr val="dk1"/>
                </a:solidFill>
              </a:rPr>
              <a:t>6:03</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IN" sz="1000">
                <a:solidFill>
                  <a:schemeClr val="dk1"/>
                </a:solidFill>
              </a:rPr>
              <a:t>Now I am going to log in as Samy. We will edit the about me section</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IN" sz="1000">
                <a:solidFill>
                  <a:schemeClr val="dk1"/>
                </a:solidFill>
              </a:rPr>
              <a:t>Notice that there are both post and get request here.</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IN" sz="1000">
                <a:solidFill>
                  <a:schemeClr val="dk1"/>
                </a:solidFill>
              </a:rPr>
              <a:t>We save it</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IN" sz="1000">
                <a:solidFill>
                  <a:schemeClr val="dk1"/>
                </a:solidFill>
              </a:rPr>
              <a:t>Login as another user charie.</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IN" sz="1000">
                <a:solidFill>
                  <a:schemeClr val="dk1"/>
                </a:solidFill>
              </a:rPr>
              <a:t>Charlie will now visit samys profile</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IN" sz="1000">
                <a:solidFill>
                  <a:schemeClr val="dk1"/>
                </a:solidFill>
              </a:rPr>
              <a:t>We observe that Charlie's profile now says 'Samy is my hero'..and also Charlie is now a friend with Samy.</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IN" sz="1000">
                <a:solidFill>
                  <a:schemeClr val="dk1"/>
                </a:solidFill>
              </a:rPr>
              <a:t>Let's login as boby, and visit Charlie's profile</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IN" sz="1000">
                <a:solidFill>
                  <a:schemeClr val="dk1"/>
                </a:solidFill>
              </a:rPr>
              <a:t>Let's login as Alice now, I am deleting the earlier descriptions Alice had in the about me section, notice that there is nothing written in the HTml editor as well.</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0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IN" sz="1000">
                <a:solidFill>
                  <a:schemeClr val="dk1"/>
                </a:solidFill>
              </a:rPr>
              <a:t>Now Alice will visit Samy's profile.Notice that html editor is now infected with worm</a:t>
            </a:r>
            <a:endParaRPr sz="1000">
              <a:solidFill>
                <a:schemeClr val="dk1"/>
              </a:solidFill>
            </a:endParaRPr>
          </a:p>
          <a:p>
            <a:pPr indent="0" lvl="0" marL="0" rtl="0" algn="l">
              <a:lnSpc>
                <a:spcPct val="100000"/>
              </a:lnSpc>
              <a:spcBef>
                <a:spcPts val="0"/>
              </a:spcBef>
              <a:spcAft>
                <a:spcPts val="0"/>
              </a:spcAft>
              <a:buSzPts val="1100"/>
              <a:buNone/>
            </a:pPr>
            <a:r>
              <a:t/>
            </a:r>
            <a:endParaRPr sz="10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91b862686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91b862686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e5df58c56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1000"/>
              </a:spcBef>
              <a:spcAft>
                <a:spcPts val="0"/>
              </a:spcAft>
              <a:buClr>
                <a:schemeClr val="dk1"/>
              </a:buClr>
              <a:buSzPts val="1100"/>
              <a:buFont typeface="Arial"/>
              <a:buNone/>
            </a:pPr>
            <a:r>
              <a:rPr lang="en-IN" sz="1000"/>
              <a:t>Cross-site scripting is a type of injection attack that can be carried out to compromise users of a website</a:t>
            </a:r>
            <a:endParaRPr sz="1000"/>
          </a:p>
          <a:p>
            <a:pPr indent="0" lvl="0" marL="114300" rtl="0" algn="l">
              <a:lnSpc>
                <a:spcPct val="115000"/>
              </a:lnSpc>
              <a:spcBef>
                <a:spcPts val="1000"/>
              </a:spcBef>
              <a:spcAft>
                <a:spcPts val="0"/>
              </a:spcAft>
              <a:buClr>
                <a:schemeClr val="dk1"/>
              </a:buClr>
              <a:buSzPts val="1100"/>
              <a:buFont typeface="Arial"/>
              <a:buNone/>
            </a:pPr>
            <a:r>
              <a:rPr lang="en-IN" sz="1000"/>
              <a:t>The exploitation of a XSS flaw enables the attacker to inject client-side scripts into web pages viewed by users</a:t>
            </a:r>
            <a:endParaRPr sz="1000"/>
          </a:p>
          <a:p>
            <a:pPr indent="0" lvl="0" marL="114300" rtl="0" algn="l">
              <a:lnSpc>
                <a:spcPct val="115000"/>
              </a:lnSpc>
              <a:spcBef>
                <a:spcPts val="1000"/>
              </a:spcBef>
              <a:spcAft>
                <a:spcPts val="0"/>
              </a:spcAft>
              <a:buClr>
                <a:schemeClr val="dk1"/>
              </a:buClr>
              <a:buSzPts val="1100"/>
              <a:buFont typeface="Arial"/>
              <a:buNone/>
            </a:pPr>
            <a:r>
              <a:rPr lang="en-IN" sz="1000"/>
              <a:t>These attacks are super common and it is very difficult to prevent, even if you have a framework that is built to prevent these sort of attacks</a:t>
            </a:r>
            <a:endParaRPr sz="1000"/>
          </a:p>
          <a:p>
            <a:pPr indent="0" lvl="0" marL="114300" rtl="0" algn="l">
              <a:lnSpc>
                <a:spcPct val="115000"/>
              </a:lnSpc>
              <a:spcBef>
                <a:spcPts val="1000"/>
              </a:spcBef>
              <a:spcAft>
                <a:spcPts val="0"/>
              </a:spcAft>
              <a:buClr>
                <a:schemeClr val="dk1"/>
              </a:buClr>
              <a:buSzPts val="1100"/>
              <a:buFont typeface="Arial"/>
              <a:buNone/>
            </a:pPr>
            <a:r>
              <a:rPr lang="en-IN" sz="1000"/>
              <a:t>XSS has been on the list of OWASP Top 10 vulnerabilities to quiet some time</a:t>
            </a:r>
            <a:endParaRPr sz="1000"/>
          </a:p>
          <a:p>
            <a:pPr indent="0" lvl="0" marL="114300" rtl="0" algn="l">
              <a:lnSpc>
                <a:spcPct val="115000"/>
              </a:lnSpc>
              <a:spcBef>
                <a:spcPts val="1000"/>
              </a:spcBef>
              <a:spcAft>
                <a:spcPts val="0"/>
              </a:spcAft>
              <a:buClr>
                <a:schemeClr val="dk1"/>
              </a:buClr>
              <a:buSzPts val="1100"/>
              <a:buFont typeface="Arial"/>
              <a:buNone/>
            </a:pPr>
            <a:r>
              <a:rPr lang="en-IN" sz="1000"/>
              <a:t>#7 on the 2017 OWASP Top 10 </a:t>
            </a:r>
            <a:endParaRPr sz="1000"/>
          </a:p>
          <a:p>
            <a:pPr indent="0" lvl="0" marL="114300" rtl="0" algn="l">
              <a:lnSpc>
                <a:spcPct val="115000"/>
              </a:lnSpc>
              <a:spcBef>
                <a:spcPts val="1000"/>
              </a:spcBef>
              <a:spcAft>
                <a:spcPts val="0"/>
              </a:spcAft>
              <a:buClr>
                <a:schemeClr val="dk1"/>
              </a:buClr>
              <a:buSzPts val="1100"/>
              <a:buFont typeface="Arial"/>
              <a:buNone/>
            </a:pPr>
            <a:r>
              <a:rPr lang="en-IN" sz="1000"/>
              <a:t>#3 on the 2013 OWASP Top 10</a:t>
            </a:r>
            <a:endParaRPr sz="1000"/>
          </a:p>
          <a:p>
            <a:pPr indent="0" lvl="0" marL="114300" rtl="0" algn="l">
              <a:lnSpc>
                <a:spcPct val="115000"/>
              </a:lnSpc>
              <a:spcBef>
                <a:spcPts val="1000"/>
              </a:spcBef>
              <a:spcAft>
                <a:spcPts val="0"/>
              </a:spcAft>
              <a:buClr>
                <a:schemeClr val="dk1"/>
              </a:buClr>
              <a:buSzPts val="1100"/>
              <a:buFont typeface="Arial"/>
              <a:buNone/>
            </a:pPr>
            <a:r>
              <a:rPr lang="en-IN" sz="1000"/>
              <a:t>#2 on the 2010 OWASP Top 10</a:t>
            </a:r>
            <a:endParaRPr sz="1000"/>
          </a:p>
          <a:p>
            <a:pPr indent="0" lvl="0" marL="114300" rtl="0" algn="l">
              <a:lnSpc>
                <a:spcPct val="115000"/>
              </a:lnSpc>
              <a:spcBef>
                <a:spcPts val="1000"/>
              </a:spcBef>
              <a:spcAft>
                <a:spcPts val="0"/>
              </a:spcAft>
              <a:buClr>
                <a:schemeClr val="dk1"/>
              </a:buClr>
              <a:buSzPts val="1800"/>
              <a:buFont typeface="Arial"/>
              <a:buNone/>
            </a:pPr>
            <a:r>
              <a:t/>
            </a:r>
            <a:endParaRPr sz="1000"/>
          </a:p>
        </p:txBody>
      </p:sp>
      <p:sp>
        <p:nvSpPr>
          <p:cNvPr id="250" name="Google Shape;250;g8e5df58c5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866fce172e_0_2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866fce172e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IN" sz="1000"/>
              <a:t>Attack impacts your users and/or employees and may have serious repercussions on your business. Employees may become the victims of XSS attacks and their ability to use the production web application may be limited.</a:t>
            </a:r>
            <a:endParaRPr sz="1000"/>
          </a:p>
          <a:p>
            <a:pPr indent="0" lvl="0" marL="0" rtl="0" algn="l">
              <a:lnSpc>
                <a:spcPct val="100000"/>
              </a:lnSpc>
              <a:spcBef>
                <a:spcPts val="0"/>
              </a:spcBef>
              <a:spcAft>
                <a:spcPts val="0"/>
              </a:spcAft>
              <a:buClr>
                <a:schemeClr val="dk1"/>
              </a:buClr>
              <a:buSzPts val="1100"/>
              <a:buFont typeface="Arial"/>
              <a:buNone/>
            </a:pPr>
            <a:r>
              <a:rPr lang="en-IN" sz="1000"/>
              <a:t>your organization can be impacted if the attackers successfully damage your website’s ability to generate revenue or your production web applications. </a:t>
            </a:r>
            <a:endParaRPr sz="1000"/>
          </a:p>
          <a:p>
            <a:pPr indent="0" lvl="0" marL="0" rtl="0" algn="l">
              <a:lnSpc>
                <a:spcPct val="100000"/>
              </a:lnSpc>
              <a:spcBef>
                <a:spcPts val="0"/>
              </a:spcBef>
              <a:spcAft>
                <a:spcPts val="0"/>
              </a:spcAft>
              <a:buClr>
                <a:schemeClr val="dk1"/>
              </a:buClr>
              <a:buSzPts val="1100"/>
              <a:buFont typeface="Arial"/>
              <a:buNone/>
            </a:pPr>
            <a:r>
              <a:rPr lang="en-IN" sz="1000"/>
              <a:t>presence of an XSS vulnerability can cause significant PR damage</a:t>
            </a:r>
            <a:endParaRPr sz="1000"/>
          </a:p>
          <a:p>
            <a:pPr indent="0" lvl="0" marL="0" rtl="0" algn="l">
              <a:lnSpc>
                <a:spcPct val="100000"/>
              </a:lnSpc>
              <a:spcBef>
                <a:spcPts val="0"/>
              </a:spcBef>
              <a:spcAft>
                <a:spcPts val="0"/>
              </a:spcAft>
              <a:buClr>
                <a:schemeClr val="dk1"/>
              </a:buClr>
              <a:buSzPts val="1100"/>
              <a:buFont typeface="Arial"/>
              <a:buNone/>
            </a:pPr>
            <a:r>
              <a:rPr lang="en-IN" sz="1000"/>
              <a:t>Attackers choose organizations that accommodate large online communities of users, such as social media, plugins, and online news sites or people who generate business from online services. They can crash such online businesses.</a:t>
            </a:r>
            <a:endParaRPr sz="1000"/>
          </a:p>
          <a:p>
            <a:pPr indent="0" lvl="0" marL="0" rtl="0" algn="l">
              <a:lnSpc>
                <a:spcPct val="100000"/>
              </a:lnSpc>
              <a:spcBef>
                <a:spcPts val="0"/>
              </a:spcBef>
              <a:spcAft>
                <a:spcPts val="0"/>
              </a:spcAft>
              <a:buClr>
                <a:schemeClr val="dk1"/>
              </a:buClr>
              <a:buSzPts val="1100"/>
              <a:buFont typeface="Arial"/>
              <a:buNone/>
            </a:pPr>
            <a:r>
              <a:rPr lang="en-IN" sz="1000"/>
              <a:t>Cross-site scripting is a client-side attack, so it will impact your users first and a bad User Experience May Lead to Decreasing Customer Base.</a:t>
            </a:r>
            <a:endParaRPr sz="1000"/>
          </a:p>
          <a:p>
            <a:pPr indent="0" lvl="0" marL="0" rtl="0" algn="l">
              <a:lnSpc>
                <a:spcPct val="100000"/>
              </a:lnSpc>
              <a:spcBef>
                <a:spcPts val="0"/>
              </a:spcBef>
              <a:spcAft>
                <a:spcPts val="0"/>
              </a:spcAft>
              <a:buClr>
                <a:schemeClr val="dk1"/>
              </a:buClr>
              <a:buSzPts val="1100"/>
              <a:buFont typeface="Arial"/>
              <a:buNone/>
            </a:pPr>
            <a:r>
              <a:rPr lang="en-IN" sz="1000"/>
              <a:t>The timing between identifying an XSS attack and resolving it is crucial. According to a study on the Cost of Cyber Crime, by the Ponemon Institute, the average time it took to resolve a cyber attack was 32 days – with an average cost of more than 32000 dollars per day for the participating sample of organizations.</a:t>
            </a:r>
            <a:endParaRPr sz="1000"/>
          </a:p>
          <a:p>
            <a:pPr indent="0" lvl="0" marL="0" rtl="0" algn="l">
              <a:lnSpc>
                <a:spcPct val="100000"/>
              </a:lnSpc>
              <a:spcBef>
                <a:spcPts val="0"/>
              </a:spcBef>
              <a:spcAft>
                <a:spcPts val="0"/>
              </a:spcAft>
              <a:buClr>
                <a:schemeClr val="dk1"/>
              </a:buClr>
              <a:buSzPts val="1100"/>
              <a:buFont typeface="Arial"/>
              <a:buNone/>
            </a:pPr>
            <a:r>
              <a:rPr lang="en-IN" sz="1000"/>
              <a:t>For organizations that rely on internet-facing web applications as part of the production flow, XSS vulnerabilities are, again, a major point of concern. </a:t>
            </a:r>
            <a:endParaRPr sz="1000"/>
          </a:p>
          <a:p>
            <a:pPr indent="0" lvl="0" marL="0" rtl="0" algn="l">
              <a:lnSpc>
                <a:spcPct val="100000"/>
              </a:lnSpc>
              <a:spcBef>
                <a:spcPts val="0"/>
              </a:spcBef>
              <a:spcAft>
                <a:spcPts val="0"/>
              </a:spcAft>
              <a:buClr>
                <a:schemeClr val="dk1"/>
              </a:buClr>
              <a:buSzPts val="1100"/>
              <a:buFont typeface="Arial"/>
              <a:buNone/>
            </a:pPr>
            <a:r>
              <a:rPr lang="en-IN" sz="1000"/>
              <a:t>XSS vulnerabilities that are successfully exploited by an attacker would generally lead to data theft</a:t>
            </a:r>
            <a:endParaRPr sz="1000"/>
          </a:p>
          <a:p>
            <a:pPr indent="0" lvl="0" marL="0" rtl="0" algn="l">
              <a:lnSpc>
                <a:spcPct val="100000"/>
              </a:lnSpc>
              <a:spcBef>
                <a:spcPts val="0"/>
              </a:spcBef>
              <a:spcAft>
                <a:spcPts val="0"/>
              </a:spcAft>
              <a:buSzPts val="1100"/>
              <a:buNone/>
            </a:pPr>
            <a:r>
              <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HD-ShadowLong.png" id="13" name="Google Shape;13;g8d38560bbc_0_12"/>
          <p:cNvPicPr preferRelativeResize="0"/>
          <p:nvPr/>
        </p:nvPicPr>
        <p:blipFill rotWithShape="1">
          <a:blip r:embed="rId2">
            <a:alphaModFix/>
          </a:blip>
          <a:srcRect b="0" l="0" r="0" t="0"/>
          <a:stretch/>
        </p:blipFill>
        <p:spPr>
          <a:xfrm>
            <a:off x="1" y="4242851"/>
            <a:ext cx="8968084" cy="275942"/>
          </a:xfrm>
          <a:prstGeom prst="rect">
            <a:avLst/>
          </a:prstGeom>
          <a:noFill/>
          <a:ln>
            <a:noFill/>
          </a:ln>
        </p:spPr>
      </p:pic>
      <p:pic>
        <p:nvPicPr>
          <p:cNvPr descr="HD-ShadowShort.png" id="14" name="Google Shape;14;g8d38560bbc_0_12"/>
          <p:cNvPicPr preferRelativeResize="0"/>
          <p:nvPr/>
        </p:nvPicPr>
        <p:blipFill rotWithShape="1">
          <a:blip r:embed="rId3">
            <a:alphaModFix/>
          </a:blip>
          <a:srcRect b="0" l="0" r="0" t="0"/>
          <a:stretch/>
        </p:blipFill>
        <p:spPr>
          <a:xfrm>
            <a:off x="9111716" y="4243845"/>
            <a:ext cx="3077107" cy="276940"/>
          </a:xfrm>
          <a:prstGeom prst="rect">
            <a:avLst/>
          </a:prstGeom>
          <a:noFill/>
          <a:ln>
            <a:noFill/>
          </a:ln>
        </p:spPr>
      </p:pic>
      <p:sp>
        <p:nvSpPr>
          <p:cNvPr id="15" name="Google Shape;15;g8d38560bbc_0_12"/>
          <p:cNvSpPr/>
          <p:nvPr/>
        </p:nvSpPr>
        <p:spPr>
          <a:xfrm>
            <a:off x="0" y="2590078"/>
            <a:ext cx="8968200" cy="16602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8d38560bbc_0_12"/>
          <p:cNvSpPr/>
          <p:nvPr/>
        </p:nvSpPr>
        <p:spPr>
          <a:xfrm>
            <a:off x="9111715" y="2590078"/>
            <a:ext cx="3077100" cy="16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g8d38560bbc_0_12"/>
          <p:cNvSpPr txBox="1"/>
          <p:nvPr>
            <p:ph type="ctrTitle"/>
          </p:nvPr>
        </p:nvSpPr>
        <p:spPr>
          <a:xfrm>
            <a:off x="680322" y="2733709"/>
            <a:ext cx="8144100" cy="1373100"/>
          </a:xfrm>
          <a:prstGeom prst="rect">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Clr>
                <a:schemeClr val="lt1"/>
              </a:buClr>
              <a:buSzPts val="5400"/>
              <a:buFont typeface="Trebuchet MS"/>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g8d38560bbc_0_12"/>
          <p:cNvSpPr txBox="1"/>
          <p:nvPr>
            <p:ph idx="1" type="subTitle"/>
          </p:nvPr>
        </p:nvSpPr>
        <p:spPr>
          <a:xfrm>
            <a:off x="680322" y="4394039"/>
            <a:ext cx="8144100" cy="1117800"/>
          </a:xfrm>
          <a:prstGeom prst="rect">
            <a:avLst/>
          </a:prstGeom>
          <a:noFill/>
          <a:ln>
            <a:noFill/>
          </a:ln>
        </p:spPr>
        <p:txBody>
          <a:bodyPr anchorCtr="0" anchor="t" bIns="45700" lIns="91425" spcFirstLastPara="1" rIns="91425" wrap="square" tIns="45700">
            <a:no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9" name="Google Shape;19;g8d38560bbc_0_12"/>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g8d38560bbc_0_12"/>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g8d38560bbc_0_12"/>
          <p:cNvSpPr txBox="1"/>
          <p:nvPr>
            <p:ph idx="12" type="sldNum"/>
          </p:nvPr>
        </p:nvSpPr>
        <p:spPr>
          <a:xfrm>
            <a:off x="9255346" y="2750337"/>
            <a:ext cx="1171800" cy="13563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03" name="Shape 103"/>
        <p:cNvGrpSpPr/>
        <p:nvPr/>
      </p:nvGrpSpPr>
      <p:grpSpPr>
        <a:xfrm>
          <a:off x="0" y="0"/>
          <a:ext cx="0" cy="0"/>
          <a:chOff x="0" y="0"/>
          <a:chExt cx="0" cy="0"/>
        </a:xfrm>
      </p:grpSpPr>
      <p:pic>
        <p:nvPicPr>
          <p:cNvPr descr="HD-ShadowLong.png" id="104" name="Google Shape;104;g8d38560bbc_0_103"/>
          <p:cNvPicPr preferRelativeResize="0"/>
          <p:nvPr/>
        </p:nvPicPr>
        <p:blipFill rotWithShape="1">
          <a:blip r:embed="rId2">
            <a:alphaModFix/>
          </a:blip>
          <a:srcRect b="0" l="0" r="0" t="0"/>
          <a:stretch/>
        </p:blipFill>
        <p:spPr>
          <a:xfrm>
            <a:off x="1" y="5928628"/>
            <a:ext cx="10437813" cy="321164"/>
          </a:xfrm>
          <a:prstGeom prst="rect">
            <a:avLst/>
          </a:prstGeom>
          <a:noFill/>
          <a:ln>
            <a:noFill/>
          </a:ln>
        </p:spPr>
      </p:pic>
      <p:pic>
        <p:nvPicPr>
          <p:cNvPr descr="HD-ShadowShort.png" id="105" name="Google Shape;105;g8d38560bbc_0_103"/>
          <p:cNvPicPr preferRelativeResize="0"/>
          <p:nvPr/>
        </p:nvPicPr>
        <p:blipFill rotWithShape="1">
          <a:blip r:embed="rId3">
            <a:alphaModFix/>
          </a:blip>
          <a:srcRect b="0" l="0" r="0" t="0"/>
          <a:stretch/>
        </p:blipFill>
        <p:spPr>
          <a:xfrm>
            <a:off x="10585826" y="5929622"/>
            <a:ext cx="1602998" cy="144270"/>
          </a:xfrm>
          <a:prstGeom prst="rect">
            <a:avLst/>
          </a:prstGeom>
          <a:noFill/>
          <a:ln>
            <a:noFill/>
          </a:ln>
        </p:spPr>
      </p:pic>
      <p:sp>
        <p:nvSpPr>
          <p:cNvPr id="106" name="Google Shape;106;g8d38560bbc_0_103"/>
          <p:cNvSpPr/>
          <p:nvPr/>
        </p:nvSpPr>
        <p:spPr>
          <a:xfrm>
            <a:off x="0" y="4567988"/>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g8d38560bbc_0_103"/>
          <p:cNvSpPr/>
          <p:nvPr/>
        </p:nvSpPr>
        <p:spPr>
          <a:xfrm>
            <a:off x="10585827" y="4567988"/>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8d38560bbc_0_103"/>
          <p:cNvSpPr txBox="1"/>
          <p:nvPr>
            <p:ph type="title"/>
          </p:nvPr>
        </p:nvSpPr>
        <p:spPr>
          <a:xfrm>
            <a:off x="680322" y="4711616"/>
            <a:ext cx="9613800" cy="4530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400"/>
              <a:buFont typeface="Trebuchet MS"/>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g8d38560bbc_0_103"/>
          <p:cNvSpPr/>
          <p:nvPr>
            <p:ph idx="2" type="pic"/>
          </p:nvPr>
        </p:nvSpPr>
        <p:spPr>
          <a:xfrm>
            <a:off x="680322" y="609597"/>
            <a:ext cx="9613800" cy="3589500"/>
          </a:xfrm>
          <a:prstGeom prst="rect">
            <a:avLst/>
          </a:prstGeom>
          <a:noFill/>
          <a:ln>
            <a:noFill/>
          </a:ln>
          <a:effectLst>
            <a:outerShdw blurRad="76200" rotWithShape="0" algn="tl" dir="5040000" dist="635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110" name="Google Shape;110;g8d38560bbc_0_103"/>
          <p:cNvSpPr txBox="1"/>
          <p:nvPr>
            <p:ph idx="1" type="body"/>
          </p:nvPr>
        </p:nvSpPr>
        <p:spPr>
          <a:xfrm>
            <a:off x="680319" y="5169583"/>
            <a:ext cx="9613800" cy="6231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11" name="Google Shape;111;g8d38560bbc_0_103"/>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g8d38560bbc_0_103"/>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g8d38560bbc_0_103"/>
          <p:cNvSpPr txBox="1"/>
          <p:nvPr>
            <p:ph idx="12" type="sldNum"/>
          </p:nvPr>
        </p:nvSpPr>
        <p:spPr>
          <a:xfrm>
            <a:off x="10729455" y="4711309"/>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14" name="Shape 114"/>
        <p:cNvGrpSpPr/>
        <p:nvPr/>
      </p:nvGrpSpPr>
      <p:grpSpPr>
        <a:xfrm>
          <a:off x="0" y="0"/>
          <a:ext cx="0" cy="0"/>
          <a:chOff x="0" y="0"/>
          <a:chExt cx="0" cy="0"/>
        </a:xfrm>
      </p:grpSpPr>
      <p:pic>
        <p:nvPicPr>
          <p:cNvPr descr="HD-ShadowLong.png" id="115" name="Google Shape;115;g8d38560bbc_0_114"/>
          <p:cNvPicPr preferRelativeResize="0"/>
          <p:nvPr/>
        </p:nvPicPr>
        <p:blipFill rotWithShape="1">
          <a:blip r:embed="rId2">
            <a:alphaModFix/>
          </a:blip>
          <a:srcRect b="0" l="0" r="0" t="0"/>
          <a:stretch/>
        </p:blipFill>
        <p:spPr>
          <a:xfrm>
            <a:off x="1" y="5928628"/>
            <a:ext cx="10437813" cy="321164"/>
          </a:xfrm>
          <a:prstGeom prst="rect">
            <a:avLst/>
          </a:prstGeom>
          <a:noFill/>
          <a:ln>
            <a:noFill/>
          </a:ln>
        </p:spPr>
      </p:pic>
      <p:pic>
        <p:nvPicPr>
          <p:cNvPr descr="HD-ShadowShort.png" id="116" name="Google Shape;116;g8d38560bbc_0_114"/>
          <p:cNvPicPr preferRelativeResize="0"/>
          <p:nvPr/>
        </p:nvPicPr>
        <p:blipFill rotWithShape="1">
          <a:blip r:embed="rId3">
            <a:alphaModFix/>
          </a:blip>
          <a:srcRect b="0" l="0" r="0" t="0"/>
          <a:stretch/>
        </p:blipFill>
        <p:spPr>
          <a:xfrm>
            <a:off x="10585826" y="5929622"/>
            <a:ext cx="1602998" cy="144270"/>
          </a:xfrm>
          <a:prstGeom prst="rect">
            <a:avLst/>
          </a:prstGeom>
          <a:noFill/>
          <a:ln>
            <a:noFill/>
          </a:ln>
        </p:spPr>
      </p:pic>
      <p:sp>
        <p:nvSpPr>
          <p:cNvPr id="117" name="Google Shape;117;g8d38560bbc_0_114"/>
          <p:cNvSpPr/>
          <p:nvPr/>
        </p:nvSpPr>
        <p:spPr>
          <a:xfrm>
            <a:off x="0" y="4567988"/>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8d38560bbc_0_114"/>
          <p:cNvSpPr/>
          <p:nvPr/>
        </p:nvSpPr>
        <p:spPr>
          <a:xfrm>
            <a:off x="10585827" y="4567988"/>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8d38560bbc_0_114"/>
          <p:cNvSpPr txBox="1"/>
          <p:nvPr>
            <p:ph type="title"/>
          </p:nvPr>
        </p:nvSpPr>
        <p:spPr>
          <a:xfrm>
            <a:off x="680322" y="609597"/>
            <a:ext cx="9613800" cy="35928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g8d38560bbc_0_114"/>
          <p:cNvSpPr txBox="1"/>
          <p:nvPr>
            <p:ph idx="1" type="body"/>
          </p:nvPr>
        </p:nvSpPr>
        <p:spPr>
          <a:xfrm>
            <a:off x="680322" y="4711615"/>
            <a:ext cx="9613800" cy="10908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21" name="Google Shape;121;g8d38560bbc_0_114"/>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g8d38560bbc_0_114"/>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g8d38560bbc_0_114"/>
          <p:cNvSpPr txBox="1"/>
          <p:nvPr>
            <p:ph idx="12" type="sldNum"/>
          </p:nvPr>
        </p:nvSpPr>
        <p:spPr>
          <a:xfrm>
            <a:off x="10729455" y="4711615"/>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24" name="Shape 124"/>
        <p:cNvGrpSpPr/>
        <p:nvPr/>
      </p:nvGrpSpPr>
      <p:grpSpPr>
        <a:xfrm>
          <a:off x="0" y="0"/>
          <a:ext cx="0" cy="0"/>
          <a:chOff x="0" y="0"/>
          <a:chExt cx="0" cy="0"/>
        </a:xfrm>
      </p:grpSpPr>
      <p:pic>
        <p:nvPicPr>
          <p:cNvPr descr="HD-ShadowLong.png" id="125" name="Google Shape;125;g8d38560bbc_0_124"/>
          <p:cNvPicPr preferRelativeResize="0"/>
          <p:nvPr/>
        </p:nvPicPr>
        <p:blipFill rotWithShape="1">
          <a:blip r:embed="rId2">
            <a:alphaModFix/>
          </a:blip>
          <a:srcRect b="0" l="0" r="0" t="0"/>
          <a:stretch/>
        </p:blipFill>
        <p:spPr>
          <a:xfrm>
            <a:off x="1" y="5928628"/>
            <a:ext cx="10437813" cy="321164"/>
          </a:xfrm>
          <a:prstGeom prst="rect">
            <a:avLst/>
          </a:prstGeom>
          <a:noFill/>
          <a:ln>
            <a:noFill/>
          </a:ln>
        </p:spPr>
      </p:pic>
      <p:pic>
        <p:nvPicPr>
          <p:cNvPr descr="HD-ShadowShort.png" id="126" name="Google Shape;126;g8d38560bbc_0_124"/>
          <p:cNvPicPr preferRelativeResize="0"/>
          <p:nvPr/>
        </p:nvPicPr>
        <p:blipFill rotWithShape="1">
          <a:blip r:embed="rId3">
            <a:alphaModFix/>
          </a:blip>
          <a:srcRect b="0" l="0" r="0" t="0"/>
          <a:stretch/>
        </p:blipFill>
        <p:spPr>
          <a:xfrm>
            <a:off x="10585826" y="5929622"/>
            <a:ext cx="1602998" cy="144270"/>
          </a:xfrm>
          <a:prstGeom prst="rect">
            <a:avLst/>
          </a:prstGeom>
          <a:noFill/>
          <a:ln>
            <a:noFill/>
          </a:ln>
        </p:spPr>
      </p:pic>
      <p:sp>
        <p:nvSpPr>
          <p:cNvPr id="127" name="Google Shape;127;g8d38560bbc_0_124"/>
          <p:cNvSpPr/>
          <p:nvPr/>
        </p:nvSpPr>
        <p:spPr>
          <a:xfrm>
            <a:off x="0" y="4567988"/>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g8d38560bbc_0_124"/>
          <p:cNvSpPr/>
          <p:nvPr/>
        </p:nvSpPr>
        <p:spPr>
          <a:xfrm>
            <a:off x="10585827" y="4567988"/>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g8d38560bbc_0_124"/>
          <p:cNvSpPr txBox="1"/>
          <p:nvPr>
            <p:ph type="title"/>
          </p:nvPr>
        </p:nvSpPr>
        <p:spPr>
          <a:xfrm>
            <a:off x="1127856" y="609598"/>
            <a:ext cx="8718900" cy="30360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g8d38560bbc_0_124"/>
          <p:cNvSpPr txBox="1"/>
          <p:nvPr>
            <p:ph idx="1" type="body"/>
          </p:nvPr>
        </p:nvSpPr>
        <p:spPr>
          <a:xfrm>
            <a:off x="1402288" y="3653379"/>
            <a:ext cx="8156700" cy="5490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1" name="Google Shape;131;g8d38560bbc_0_124"/>
          <p:cNvSpPr txBox="1"/>
          <p:nvPr>
            <p:ph idx="2" type="body"/>
          </p:nvPr>
        </p:nvSpPr>
        <p:spPr>
          <a:xfrm>
            <a:off x="680322" y="4711615"/>
            <a:ext cx="9613800" cy="10908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32" name="Google Shape;132;g8d38560bbc_0_124"/>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g8d38560bbc_0_124"/>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8d38560bbc_0_124"/>
          <p:cNvSpPr txBox="1"/>
          <p:nvPr>
            <p:ph idx="12" type="sldNum"/>
          </p:nvPr>
        </p:nvSpPr>
        <p:spPr>
          <a:xfrm>
            <a:off x="10729455" y="4709925"/>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IN"/>
              <a:t>‹#›</a:t>
            </a:fld>
            <a:endParaRPr/>
          </a:p>
        </p:txBody>
      </p:sp>
      <p:sp>
        <p:nvSpPr>
          <p:cNvPr id="135" name="Google Shape;135;g8d38560bbc_0_124"/>
          <p:cNvSpPr txBox="1"/>
          <p:nvPr/>
        </p:nvSpPr>
        <p:spPr>
          <a:xfrm>
            <a:off x="583572" y="748116"/>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7200"/>
              <a:buFont typeface="Trebuchet MS"/>
              <a:buNone/>
            </a:pPr>
            <a:r>
              <a:rPr b="0" i="0" lang="en-IN" sz="7200" u="none" cap="none" strike="noStrike">
                <a:solidFill>
                  <a:schemeClr val="lt1"/>
                </a:solidFill>
                <a:latin typeface="Trebuchet MS"/>
                <a:ea typeface="Trebuchet MS"/>
                <a:cs typeface="Trebuchet MS"/>
                <a:sym typeface="Trebuchet MS"/>
              </a:rPr>
              <a:t>“</a:t>
            </a:r>
            <a:endParaRPr b="0" i="0" sz="1400" u="none" cap="none" strike="noStrike">
              <a:solidFill>
                <a:srgbClr val="000000"/>
              </a:solidFill>
              <a:latin typeface="Arial"/>
              <a:ea typeface="Arial"/>
              <a:cs typeface="Arial"/>
              <a:sym typeface="Arial"/>
            </a:endParaRPr>
          </a:p>
        </p:txBody>
      </p:sp>
      <p:sp>
        <p:nvSpPr>
          <p:cNvPr id="136" name="Google Shape;136;g8d38560bbc_0_124"/>
          <p:cNvSpPr txBox="1"/>
          <p:nvPr/>
        </p:nvSpPr>
        <p:spPr>
          <a:xfrm>
            <a:off x="9662809" y="3033524"/>
            <a:ext cx="609600" cy="58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7200"/>
              <a:buFont typeface="Trebuchet MS"/>
              <a:buNone/>
            </a:pPr>
            <a:r>
              <a:rPr b="0" i="0" lang="en-IN" sz="7200" u="none" cap="none" strike="noStrike">
                <a:solidFill>
                  <a:schemeClr val="lt1"/>
                </a:solidFill>
                <a:latin typeface="Trebuchet MS"/>
                <a:ea typeface="Trebuchet MS"/>
                <a:cs typeface="Trebuchet MS"/>
                <a:sym typeface="Trebuchet MS"/>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37" name="Shape 137"/>
        <p:cNvGrpSpPr/>
        <p:nvPr/>
      </p:nvGrpSpPr>
      <p:grpSpPr>
        <a:xfrm>
          <a:off x="0" y="0"/>
          <a:ext cx="0" cy="0"/>
          <a:chOff x="0" y="0"/>
          <a:chExt cx="0" cy="0"/>
        </a:xfrm>
      </p:grpSpPr>
      <p:pic>
        <p:nvPicPr>
          <p:cNvPr descr="HD-ShadowLong.png" id="138" name="Google Shape;138;g8d38560bbc_0_137"/>
          <p:cNvPicPr preferRelativeResize="0"/>
          <p:nvPr/>
        </p:nvPicPr>
        <p:blipFill rotWithShape="1">
          <a:blip r:embed="rId2">
            <a:alphaModFix/>
          </a:blip>
          <a:srcRect b="0" l="0" r="0" t="0"/>
          <a:stretch/>
        </p:blipFill>
        <p:spPr>
          <a:xfrm>
            <a:off x="1" y="5928628"/>
            <a:ext cx="10437813" cy="321164"/>
          </a:xfrm>
          <a:prstGeom prst="rect">
            <a:avLst/>
          </a:prstGeom>
          <a:noFill/>
          <a:ln>
            <a:noFill/>
          </a:ln>
        </p:spPr>
      </p:pic>
      <p:pic>
        <p:nvPicPr>
          <p:cNvPr descr="HD-ShadowShort.png" id="139" name="Google Shape;139;g8d38560bbc_0_137"/>
          <p:cNvPicPr preferRelativeResize="0"/>
          <p:nvPr/>
        </p:nvPicPr>
        <p:blipFill rotWithShape="1">
          <a:blip r:embed="rId3">
            <a:alphaModFix/>
          </a:blip>
          <a:srcRect b="0" l="0" r="0" t="0"/>
          <a:stretch/>
        </p:blipFill>
        <p:spPr>
          <a:xfrm>
            <a:off x="10585826" y="5929622"/>
            <a:ext cx="1602998" cy="144270"/>
          </a:xfrm>
          <a:prstGeom prst="rect">
            <a:avLst/>
          </a:prstGeom>
          <a:noFill/>
          <a:ln>
            <a:noFill/>
          </a:ln>
        </p:spPr>
      </p:pic>
      <p:sp>
        <p:nvSpPr>
          <p:cNvPr id="140" name="Google Shape;140;g8d38560bbc_0_137"/>
          <p:cNvSpPr/>
          <p:nvPr/>
        </p:nvSpPr>
        <p:spPr>
          <a:xfrm>
            <a:off x="0" y="4567988"/>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8d38560bbc_0_137"/>
          <p:cNvSpPr/>
          <p:nvPr/>
        </p:nvSpPr>
        <p:spPr>
          <a:xfrm>
            <a:off x="10585827" y="4567988"/>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8d38560bbc_0_137"/>
          <p:cNvSpPr txBox="1"/>
          <p:nvPr>
            <p:ph type="title"/>
          </p:nvPr>
        </p:nvSpPr>
        <p:spPr>
          <a:xfrm>
            <a:off x="680319" y="4711615"/>
            <a:ext cx="9613800" cy="5886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200"/>
              <a:buFont typeface="Trebuchet M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g8d38560bbc_0_137"/>
          <p:cNvSpPr txBox="1"/>
          <p:nvPr>
            <p:ph idx="1" type="body"/>
          </p:nvPr>
        </p:nvSpPr>
        <p:spPr>
          <a:xfrm>
            <a:off x="680320" y="5300149"/>
            <a:ext cx="9613800" cy="5022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44" name="Google Shape;144;g8d38560bbc_0_137"/>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g8d38560bbc_0_137"/>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g8d38560bbc_0_137"/>
          <p:cNvSpPr txBox="1"/>
          <p:nvPr>
            <p:ph idx="12" type="sldNum"/>
          </p:nvPr>
        </p:nvSpPr>
        <p:spPr>
          <a:xfrm>
            <a:off x="10729455" y="4709925"/>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47" name="Shape 147"/>
        <p:cNvGrpSpPr/>
        <p:nvPr/>
      </p:nvGrpSpPr>
      <p:grpSpPr>
        <a:xfrm>
          <a:off x="0" y="0"/>
          <a:ext cx="0" cy="0"/>
          <a:chOff x="0" y="0"/>
          <a:chExt cx="0" cy="0"/>
        </a:xfrm>
      </p:grpSpPr>
      <p:pic>
        <p:nvPicPr>
          <p:cNvPr descr="HD-ShadowLong.png" id="148" name="Google Shape;148;g8d38560bbc_0_147"/>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149" name="Google Shape;149;g8d38560bbc_0_147"/>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150" name="Google Shape;150;g8d38560bbc_0_147"/>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8d38560bbc_0_147"/>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8d38560bbc_0_147"/>
          <p:cNvSpPr txBox="1"/>
          <p:nvPr>
            <p:ph type="title"/>
          </p:nvPr>
        </p:nvSpPr>
        <p:spPr>
          <a:xfrm>
            <a:off x="669222" y="753228"/>
            <a:ext cx="9624900" cy="1080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g8d38560bbc_0_147"/>
          <p:cNvSpPr txBox="1"/>
          <p:nvPr>
            <p:ph idx="1" type="body"/>
          </p:nvPr>
        </p:nvSpPr>
        <p:spPr>
          <a:xfrm>
            <a:off x="660946" y="2336873"/>
            <a:ext cx="3069900" cy="5763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4" name="Google Shape;154;g8d38560bbc_0_147"/>
          <p:cNvSpPr txBox="1"/>
          <p:nvPr>
            <p:ph idx="2" type="body"/>
          </p:nvPr>
        </p:nvSpPr>
        <p:spPr>
          <a:xfrm>
            <a:off x="680322" y="3022673"/>
            <a:ext cx="3049800" cy="29136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5" name="Google Shape;155;g8d38560bbc_0_147"/>
          <p:cNvSpPr txBox="1"/>
          <p:nvPr>
            <p:ph idx="3" type="body"/>
          </p:nvPr>
        </p:nvSpPr>
        <p:spPr>
          <a:xfrm>
            <a:off x="3956025" y="2336873"/>
            <a:ext cx="3063300" cy="5763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6" name="Google Shape;156;g8d38560bbc_0_147"/>
          <p:cNvSpPr txBox="1"/>
          <p:nvPr>
            <p:ph idx="4" type="body"/>
          </p:nvPr>
        </p:nvSpPr>
        <p:spPr>
          <a:xfrm>
            <a:off x="3945470" y="3022673"/>
            <a:ext cx="3063300" cy="29136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7" name="Google Shape;157;g8d38560bbc_0_147"/>
          <p:cNvSpPr txBox="1"/>
          <p:nvPr>
            <p:ph idx="5" type="body"/>
          </p:nvPr>
        </p:nvSpPr>
        <p:spPr>
          <a:xfrm>
            <a:off x="7224156" y="2336873"/>
            <a:ext cx="3069900" cy="5763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58" name="Google Shape;158;g8d38560bbc_0_147"/>
          <p:cNvSpPr txBox="1"/>
          <p:nvPr>
            <p:ph idx="6" type="body"/>
          </p:nvPr>
        </p:nvSpPr>
        <p:spPr>
          <a:xfrm>
            <a:off x="7224156" y="3022673"/>
            <a:ext cx="3069900" cy="29136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59" name="Google Shape;159;g8d38560bbc_0_147"/>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g8d38560bbc_0_147"/>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g8d38560bbc_0_147"/>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62" name="Shape 162"/>
        <p:cNvGrpSpPr/>
        <p:nvPr/>
      </p:nvGrpSpPr>
      <p:grpSpPr>
        <a:xfrm>
          <a:off x="0" y="0"/>
          <a:ext cx="0" cy="0"/>
          <a:chOff x="0" y="0"/>
          <a:chExt cx="0" cy="0"/>
        </a:xfrm>
      </p:grpSpPr>
      <p:pic>
        <p:nvPicPr>
          <p:cNvPr descr="HD-ShadowLong.png" id="163" name="Google Shape;163;g8d38560bbc_0_162"/>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164" name="Google Shape;164;g8d38560bbc_0_162"/>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165" name="Google Shape;165;g8d38560bbc_0_162"/>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g8d38560bbc_0_162"/>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g8d38560bbc_0_162"/>
          <p:cNvSpPr txBox="1"/>
          <p:nvPr>
            <p:ph type="title"/>
          </p:nvPr>
        </p:nvSpPr>
        <p:spPr>
          <a:xfrm>
            <a:off x="680322" y="753228"/>
            <a:ext cx="9613800" cy="1080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g8d38560bbc_0_162"/>
          <p:cNvSpPr txBox="1"/>
          <p:nvPr>
            <p:ph idx="1" type="body"/>
          </p:nvPr>
        </p:nvSpPr>
        <p:spPr>
          <a:xfrm>
            <a:off x="680318" y="4297503"/>
            <a:ext cx="3049800" cy="5763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69" name="Google Shape;169;g8d38560bbc_0_162"/>
          <p:cNvSpPr/>
          <p:nvPr>
            <p:ph idx="2" type="pic"/>
          </p:nvPr>
        </p:nvSpPr>
        <p:spPr>
          <a:xfrm>
            <a:off x="680318" y="2336873"/>
            <a:ext cx="3049800" cy="1524000"/>
          </a:xfrm>
          <a:prstGeom prst="roundRect">
            <a:avLst>
              <a:gd fmla="val 0" name="adj"/>
            </a:avLst>
          </a:prstGeom>
          <a:noFill/>
          <a:ln>
            <a:noFill/>
          </a:ln>
          <a:effectLst>
            <a:outerShdw blurRad="50800" rotWithShape="0" algn="tl" dir="5400000" dist="50800">
              <a:srgbClr val="000000">
                <a:alpha val="41960"/>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0" name="Google Shape;170;g8d38560bbc_0_162"/>
          <p:cNvSpPr txBox="1"/>
          <p:nvPr>
            <p:ph idx="3" type="body"/>
          </p:nvPr>
        </p:nvSpPr>
        <p:spPr>
          <a:xfrm>
            <a:off x="680318" y="4873765"/>
            <a:ext cx="3049800" cy="1062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1" name="Google Shape;171;g8d38560bbc_0_162"/>
          <p:cNvSpPr txBox="1"/>
          <p:nvPr>
            <p:ph idx="4" type="body"/>
          </p:nvPr>
        </p:nvSpPr>
        <p:spPr>
          <a:xfrm>
            <a:off x="3945471" y="4297503"/>
            <a:ext cx="3063300" cy="5763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2" name="Google Shape;172;g8d38560bbc_0_162"/>
          <p:cNvSpPr/>
          <p:nvPr>
            <p:ph idx="5" type="pic"/>
          </p:nvPr>
        </p:nvSpPr>
        <p:spPr>
          <a:xfrm>
            <a:off x="3945470" y="2336873"/>
            <a:ext cx="3063300" cy="1524000"/>
          </a:xfrm>
          <a:prstGeom prst="roundRect">
            <a:avLst>
              <a:gd fmla="val 0" name="adj"/>
            </a:avLst>
          </a:prstGeom>
          <a:noFill/>
          <a:ln>
            <a:noFill/>
          </a:ln>
          <a:effectLst>
            <a:outerShdw blurRad="50800" rotWithShape="0" algn="tl" dir="5400000" dist="50800">
              <a:srgbClr val="000000">
                <a:alpha val="41960"/>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3" name="Google Shape;173;g8d38560bbc_0_162"/>
          <p:cNvSpPr txBox="1"/>
          <p:nvPr>
            <p:ph idx="6" type="body"/>
          </p:nvPr>
        </p:nvSpPr>
        <p:spPr>
          <a:xfrm>
            <a:off x="3944117" y="4873764"/>
            <a:ext cx="3067200" cy="1062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4" name="Google Shape;174;g8d38560bbc_0_162"/>
          <p:cNvSpPr txBox="1"/>
          <p:nvPr>
            <p:ph idx="7" type="body"/>
          </p:nvPr>
        </p:nvSpPr>
        <p:spPr>
          <a:xfrm>
            <a:off x="7230678" y="4297503"/>
            <a:ext cx="3063600" cy="5763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75" name="Google Shape;175;g8d38560bbc_0_162"/>
          <p:cNvSpPr/>
          <p:nvPr>
            <p:ph idx="8" type="pic"/>
          </p:nvPr>
        </p:nvSpPr>
        <p:spPr>
          <a:xfrm>
            <a:off x="7230677" y="2336873"/>
            <a:ext cx="3063600" cy="1524000"/>
          </a:xfrm>
          <a:prstGeom prst="roundRect">
            <a:avLst>
              <a:gd fmla="val 0" name="adj"/>
            </a:avLst>
          </a:prstGeom>
          <a:noFill/>
          <a:ln>
            <a:noFill/>
          </a:ln>
          <a:effectLst>
            <a:outerShdw blurRad="50800" rotWithShape="0" algn="tl" dir="5400000" dist="50800">
              <a:srgbClr val="000000">
                <a:alpha val="41960"/>
              </a:srgbClr>
            </a:outerShdw>
          </a:effectLst>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1600"/>
              <a:buFont typeface="Arial"/>
              <a:buNone/>
              <a:defRPr b="0" i="0" sz="1600" u="none" cap="none" strike="noStrike">
                <a:solidFill>
                  <a:schemeClr val="lt1"/>
                </a:solidFill>
                <a:latin typeface="Trebuchet MS"/>
                <a:ea typeface="Trebuchet MS"/>
                <a:cs typeface="Trebuchet MS"/>
                <a:sym typeface="Trebuchet MS"/>
              </a:defRPr>
            </a:lvl9pPr>
          </a:lstStyle>
          <a:p/>
        </p:txBody>
      </p:sp>
      <p:sp>
        <p:nvSpPr>
          <p:cNvPr id="176" name="Google Shape;176;g8d38560bbc_0_162"/>
          <p:cNvSpPr txBox="1"/>
          <p:nvPr>
            <p:ph idx="9" type="body"/>
          </p:nvPr>
        </p:nvSpPr>
        <p:spPr>
          <a:xfrm>
            <a:off x="7230553" y="4873762"/>
            <a:ext cx="3067500" cy="10623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77" name="Google Shape;177;g8d38560bbc_0_162"/>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g8d38560bbc_0_162"/>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g8d38560bbc_0_162"/>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0" name="Shape 180"/>
        <p:cNvGrpSpPr/>
        <p:nvPr/>
      </p:nvGrpSpPr>
      <p:grpSpPr>
        <a:xfrm>
          <a:off x="0" y="0"/>
          <a:ext cx="0" cy="0"/>
          <a:chOff x="0" y="0"/>
          <a:chExt cx="0" cy="0"/>
        </a:xfrm>
      </p:grpSpPr>
      <p:pic>
        <p:nvPicPr>
          <p:cNvPr descr="HD-ShadowLong.png" id="181" name="Google Shape;181;g8d38560bbc_0_180"/>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182" name="Google Shape;182;g8d38560bbc_0_180"/>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183" name="Google Shape;183;g8d38560bbc_0_180"/>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8d38560bbc_0_180"/>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8d38560bbc_0_18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g8d38560bbc_0_180"/>
          <p:cNvSpPr txBox="1"/>
          <p:nvPr>
            <p:ph idx="1" type="body"/>
          </p:nvPr>
        </p:nvSpPr>
        <p:spPr>
          <a:xfrm rot="5400000">
            <a:off x="3687581" y="-670327"/>
            <a:ext cx="3599400" cy="96138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7" name="Google Shape;187;g8d38560bbc_0_180"/>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g8d38560bbc_0_180"/>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g8d38560bbc_0_180"/>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0" name="Shape 190"/>
        <p:cNvGrpSpPr/>
        <p:nvPr/>
      </p:nvGrpSpPr>
      <p:grpSpPr>
        <a:xfrm>
          <a:off x="0" y="0"/>
          <a:ext cx="0" cy="0"/>
          <a:chOff x="0" y="0"/>
          <a:chExt cx="0" cy="0"/>
        </a:xfrm>
      </p:grpSpPr>
      <p:sp>
        <p:nvSpPr>
          <p:cNvPr id="191" name="Google Shape;191;g8d38560bbc_0_190"/>
          <p:cNvSpPr/>
          <p:nvPr/>
        </p:nvSpPr>
        <p:spPr>
          <a:xfrm rot="5400000">
            <a:off x="8116200" y="1869300"/>
            <a:ext cx="5106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g8d38560bbc_0_190"/>
          <p:cNvSpPr/>
          <p:nvPr/>
        </p:nvSpPr>
        <p:spPr>
          <a:xfrm rot="5400000">
            <a:off x="9868199" y="5372304"/>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g8d38560bbc_0_190"/>
          <p:cNvSpPr txBox="1"/>
          <p:nvPr>
            <p:ph type="title"/>
          </p:nvPr>
        </p:nvSpPr>
        <p:spPr>
          <a:xfrm rot="5400000">
            <a:off x="8489233" y="2249697"/>
            <a:ext cx="4353900" cy="10737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g8d38560bbc_0_190"/>
          <p:cNvSpPr txBox="1"/>
          <p:nvPr>
            <p:ph idx="1" type="body"/>
          </p:nvPr>
        </p:nvSpPr>
        <p:spPr>
          <a:xfrm rot="5400000">
            <a:off x="2452026" y="-1162202"/>
            <a:ext cx="5326500" cy="88701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95" name="Google Shape;195;g8d38560bbc_0_190"/>
          <p:cNvSpPr txBox="1"/>
          <p:nvPr>
            <p:ph idx="10" type="dt"/>
          </p:nvPr>
        </p:nvSpPr>
        <p:spPr>
          <a:xfrm>
            <a:off x="6807126"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g8d38560bbc_0_190"/>
          <p:cNvSpPr txBox="1"/>
          <p:nvPr>
            <p:ph idx="11" type="ftr"/>
          </p:nvPr>
        </p:nvSpPr>
        <p:spPr>
          <a:xfrm>
            <a:off x="680321" y="5936188"/>
            <a:ext cx="6126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g8d38560bbc_0_190"/>
          <p:cNvSpPr txBox="1"/>
          <p:nvPr>
            <p:ph idx="12" type="sldNum"/>
          </p:nvPr>
        </p:nvSpPr>
        <p:spPr>
          <a:xfrm>
            <a:off x="10097550" y="5398633"/>
            <a:ext cx="1154100" cy="1090800"/>
          </a:xfrm>
          <a:prstGeom prst="rect">
            <a:avLst/>
          </a:prstGeom>
          <a:noFill/>
          <a:ln>
            <a:noFill/>
          </a:ln>
        </p:spPr>
        <p:txBody>
          <a:bodyPr anchorCtr="0" anchor="t" bIns="45700" lIns="91425" spcFirstLastPara="1" rIns="91425" wrap="square" tIns="45700">
            <a:noAutofit/>
          </a:bodyPr>
          <a:lstStyle>
            <a:lvl1pPr indent="0" lvl="0"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ctr">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pic>
        <p:nvPicPr>
          <p:cNvPr descr="HD-ShadowLong.png" id="23" name="Google Shape;23;g8d38560bbc_0_22"/>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24" name="Google Shape;24;g8d38560bbc_0_22"/>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25" name="Google Shape;25;g8d38560bbc_0_22"/>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g8d38560bbc_0_22"/>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8d38560bbc_0_22"/>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g8d38560bbc_0_22"/>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9" name="Google Shape;29;g8d38560bbc_0_22"/>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g8d38560bbc_0_22"/>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g8d38560bbc_0_22"/>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pic>
        <p:nvPicPr>
          <p:cNvPr descr="HD-ShadowLong.png" id="33" name="Google Shape;33;g8d38560bbc_0_32"/>
          <p:cNvPicPr preferRelativeResize="0"/>
          <p:nvPr/>
        </p:nvPicPr>
        <p:blipFill rotWithShape="1">
          <a:blip r:embed="rId2">
            <a:alphaModFix/>
          </a:blip>
          <a:srcRect b="0" l="0" r="0" t="0"/>
          <a:stretch/>
        </p:blipFill>
        <p:spPr>
          <a:xfrm>
            <a:off x="-1" y="4086907"/>
            <a:ext cx="10437813" cy="321164"/>
          </a:xfrm>
          <a:prstGeom prst="rect">
            <a:avLst/>
          </a:prstGeom>
          <a:noFill/>
          <a:ln>
            <a:noFill/>
          </a:ln>
        </p:spPr>
      </p:pic>
      <p:pic>
        <p:nvPicPr>
          <p:cNvPr descr="HD-ShadowShort.png" id="34" name="Google Shape;34;g8d38560bbc_0_32"/>
          <p:cNvPicPr preferRelativeResize="0"/>
          <p:nvPr/>
        </p:nvPicPr>
        <p:blipFill rotWithShape="1">
          <a:blip r:embed="rId3">
            <a:alphaModFix/>
          </a:blip>
          <a:srcRect b="0" l="0" r="0" t="0"/>
          <a:stretch/>
        </p:blipFill>
        <p:spPr>
          <a:xfrm>
            <a:off x="10585824" y="4087901"/>
            <a:ext cx="1602998" cy="144270"/>
          </a:xfrm>
          <a:prstGeom prst="rect">
            <a:avLst/>
          </a:prstGeom>
          <a:noFill/>
          <a:ln>
            <a:noFill/>
          </a:ln>
        </p:spPr>
      </p:pic>
      <p:sp>
        <p:nvSpPr>
          <p:cNvPr id="35" name="Google Shape;35;g8d38560bbc_0_32"/>
          <p:cNvSpPr/>
          <p:nvPr/>
        </p:nvSpPr>
        <p:spPr>
          <a:xfrm>
            <a:off x="-2" y="2726267"/>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8d38560bbc_0_32"/>
          <p:cNvSpPr/>
          <p:nvPr/>
        </p:nvSpPr>
        <p:spPr>
          <a:xfrm>
            <a:off x="10585825" y="2726267"/>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8d38560bbc_0_32"/>
          <p:cNvSpPr txBox="1"/>
          <p:nvPr>
            <p:ph type="title"/>
          </p:nvPr>
        </p:nvSpPr>
        <p:spPr>
          <a:xfrm>
            <a:off x="680322" y="2869895"/>
            <a:ext cx="9613800" cy="1090800"/>
          </a:xfrm>
          <a:prstGeom prst="rect">
            <a:avLst/>
          </a:prstGeom>
          <a:noFill/>
          <a:ln>
            <a:noFill/>
          </a:ln>
        </p:spPr>
        <p:txBody>
          <a:bodyPr anchorCtr="0" anchor="ctr" bIns="45700" lIns="91425" spcFirstLastPara="1" rIns="91425" wrap="square" tIns="45700">
            <a:noAutofit/>
          </a:bodyPr>
          <a:lstStyle>
            <a:lvl1pPr lvl="0" algn="r">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g8d38560bbc_0_32"/>
          <p:cNvSpPr txBox="1"/>
          <p:nvPr>
            <p:ph idx="1" type="body"/>
          </p:nvPr>
        </p:nvSpPr>
        <p:spPr>
          <a:xfrm>
            <a:off x="680322" y="4232171"/>
            <a:ext cx="9613800" cy="1704000"/>
          </a:xfrm>
          <a:prstGeom prst="rect">
            <a:avLst/>
          </a:prstGeom>
          <a:noFill/>
          <a:ln>
            <a:noFill/>
          </a:ln>
        </p:spPr>
        <p:txBody>
          <a:bodyPr anchorCtr="0" anchor="t" bIns="45700" lIns="91425" spcFirstLastPara="1" rIns="91425" wrap="square" tIns="45700">
            <a:noAutofit/>
          </a:bodyPr>
          <a:lstStyle>
            <a:lvl1pPr indent="-228600" lvl="0" marL="457200" algn="r">
              <a:lnSpc>
                <a:spcPct val="90000"/>
              </a:lnSpc>
              <a:spcBef>
                <a:spcPts val="1000"/>
              </a:spcBef>
              <a:spcAft>
                <a:spcPts val="0"/>
              </a:spcAft>
              <a:buClr>
                <a:schemeClr val="lt1"/>
              </a:buClr>
              <a:buSzPts val="2000"/>
              <a:buNone/>
              <a:defRPr sz="20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9" name="Google Shape;39;g8d38560bbc_0_32"/>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g8d38560bbc_0_32"/>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g8d38560bbc_0_32"/>
          <p:cNvSpPr txBox="1"/>
          <p:nvPr>
            <p:ph idx="12" type="sldNum"/>
          </p:nvPr>
        </p:nvSpPr>
        <p:spPr>
          <a:xfrm>
            <a:off x="10729455" y="2869895"/>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pic>
        <p:nvPicPr>
          <p:cNvPr descr="HD-ShadowLong.png" id="43" name="Google Shape;43;g8d38560bbc_0_42"/>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44" name="Google Shape;44;g8d38560bbc_0_42"/>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45" name="Google Shape;45;g8d38560bbc_0_42"/>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g8d38560bbc_0_42"/>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g8d38560bbc_0_42"/>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g8d38560bbc_0_42"/>
          <p:cNvSpPr txBox="1"/>
          <p:nvPr>
            <p:ph idx="1" type="body"/>
          </p:nvPr>
        </p:nvSpPr>
        <p:spPr>
          <a:xfrm>
            <a:off x="680320" y="2336873"/>
            <a:ext cx="4698300" cy="3599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g8d38560bbc_0_42"/>
          <p:cNvSpPr txBox="1"/>
          <p:nvPr>
            <p:ph idx="2" type="body"/>
          </p:nvPr>
        </p:nvSpPr>
        <p:spPr>
          <a:xfrm>
            <a:off x="5594123" y="2336873"/>
            <a:ext cx="4700100" cy="3599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0" name="Google Shape;50;g8d38560bbc_0_42"/>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g8d38560bbc_0_42"/>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g8d38560bbc_0_42"/>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pic>
        <p:nvPicPr>
          <p:cNvPr descr="HD-ShadowLong.png" id="54" name="Google Shape;54;g8d38560bbc_0_53"/>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55" name="Google Shape;55;g8d38560bbc_0_53"/>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56" name="Google Shape;56;g8d38560bbc_0_53"/>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8d38560bbc_0_53"/>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8d38560bbc_0_53"/>
          <p:cNvSpPr txBox="1"/>
          <p:nvPr>
            <p:ph type="title"/>
          </p:nvPr>
        </p:nvSpPr>
        <p:spPr>
          <a:xfrm>
            <a:off x="680319" y="753229"/>
            <a:ext cx="9613800" cy="1080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g8d38560bbc_0_53"/>
          <p:cNvSpPr txBox="1"/>
          <p:nvPr>
            <p:ph idx="1" type="body"/>
          </p:nvPr>
        </p:nvSpPr>
        <p:spPr>
          <a:xfrm>
            <a:off x="906350" y="2336873"/>
            <a:ext cx="4472400" cy="6930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0" name="Google Shape;60;g8d38560bbc_0_53"/>
          <p:cNvSpPr txBox="1"/>
          <p:nvPr>
            <p:ph idx="2" type="body"/>
          </p:nvPr>
        </p:nvSpPr>
        <p:spPr>
          <a:xfrm>
            <a:off x="680322" y="3030008"/>
            <a:ext cx="4698300" cy="29061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1" name="Google Shape;61;g8d38560bbc_0_53"/>
          <p:cNvSpPr txBox="1"/>
          <p:nvPr>
            <p:ph idx="3" type="body"/>
          </p:nvPr>
        </p:nvSpPr>
        <p:spPr>
          <a:xfrm>
            <a:off x="5820154" y="2336873"/>
            <a:ext cx="4473900" cy="6921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2" name="Google Shape;62;g8d38560bbc_0_53"/>
          <p:cNvSpPr txBox="1"/>
          <p:nvPr>
            <p:ph idx="4" type="body"/>
          </p:nvPr>
        </p:nvSpPr>
        <p:spPr>
          <a:xfrm>
            <a:off x="5594123" y="3030008"/>
            <a:ext cx="4700100" cy="29061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3" name="Google Shape;63;g8d38560bbc_0_53"/>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g8d38560bbc_0_53"/>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g8d38560bbc_0_53"/>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pic>
        <p:nvPicPr>
          <p:cNvPr descr="HD-ShadowLong.png" id="67" name="Google Shape;67;g8d38560bbc_0_66"/>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68" name="Google Shape;68;g8d38560bbc_0_66"/>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69" name="Google Shape;69;g8d38560bbc_0_66"/>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8d38560bbc_0_66"/>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8d38560bbc_0_66"/>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g8d38560bbc_0_66"/>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g8d38560bbc_0_66"/>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g8d38560bbc_0_66"/>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pic>
        <p:nvPicPr>
          <p:cNvPr descr="HD-ShadowShort.png" id="76" name="Google Shape;76;g8d38560bbc_0_75"/>
          <p:cNvPicPr preferRelativeResize="0"/>
          <p:nvPr/>
        </p:nvPicPr>
        <p:blipFill rotWithShape="1">
          <a:blip r:embed="rId2">
            <a:alphaModFix/>
          </a:blip>
          <a:srcRect b="0" l="0" r="0" t="0"/>
          <a:stretch/>
        </p:blipFill>
        <p:spPr>
          <a:xfrm>
            <a:off x="10585826" y="1971234"/>
            <a:ext cx="1602998" cy="144270"/>
          </a:xfrm>
          <a:prstGeom prst="rect">
            <a:avLst/>
          </a:prstGeom>
          <a:noFill/>
          <a:ln>
            <a:noFill/>
          </a:ln>
        </p:spPr>
      </p:pic>
      <p:sp>
        <p:nvSpPr>
          <p:cNvPr id="77" name="Google Shape;77;g8d38560bbc_0_75"/>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8d38560bbc_0_75"/>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g8d38560bbc_0_75"/>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g8d38560bbc_0_75"/>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pic>
        <p:nvPicPr>
          <p:cNvPr descr="HD-ShadowLong.png" id="82" name="Google Shape;82;g8d38560bbc_0_81"/>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83" name="Google Shape;83;g8d38560bbc_0_81"/>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84" name="Google Shape;84;g8d38560bbc_0_81"/>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8d38560bbc_0_81"/>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g8d38560bbc_0_81"/>
          <p:cNvSpPr txBox="1"/>
          <p:nvPr>
            <p:ph type="title"/>
          </p:nvPr>
        </p:nvSpPr>
        <p:spPr>
          <a:xfrm>
            <a:off x="680321" y="753227"/>
            <a:ext cx="9613800" cy="1080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g8d38560bbc_0_81"/>
          <p:cNvSpPr txBox="1"/>
          <p:nvPr>
            <p:ph idx="1" type="body"/>
          </p:nvPr>
        </p:nvSpPr>
        <p:spPr>
          <a:xfrm>
            <a:off x="4685846" y="2336873"/>
            <a:ext cx="5608200" cy="35994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8" name="Google Shape;88;g8d38560bbc_0_81"/>
          <p:cNvSpPr txBox="1"/>
          <p:nvPr>
            <p:ph idx="2" type="body"/>
          </p:nvPr>
        </p:nvSpPr>
        <p:spPr>
          <a:xfrm>
            <a:off x="680322" y="2336872"/>
            <a:ext cx="3790200" cy="35994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g8d38560bbc_0_81"/>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g8d38560bbc_0_81"/>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g8d38560bbc_0_81"/>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pic>
        <p:nvPicPr>
          <p:cNvPr descr="HD-ShadowLong.png" id="93" name="Google Shape;93;g8d38560bbc_0_92"/>
          <p:cNvPicPr preferRelativeResize="0"/>
          <p:nvPr/>
        </p:nvPicPr>
        <p:blipFill rotWithShape="1">
          <a:blip r:embed="rId2">
            <a:alphaModFix/>
          </a:blip>
          <a:srcRect b="0" l="0" r="0" t="0"/>
          <a:stretch/>
        </p:blipFill>
        <p:spPr>
          <a:xfrm>
            <a:off x="1" y="1970240"/>
            <a:ext cx="10437813" cy="321164"/>
          </a:xfrm>
          <a:prstGeom prst="rect">
            <a:avLst/>
          </a:prstGeom>
          <a:noFill/>
          <a:ln>
            <a:noFill/>
          </a:ln>
        </p:spPr>
      </p:pic>
      <p:pic>
        <p:nvPicPr>
          <p:cNvPr descr="HD-ShadowShort.png" id="94" name="Google Shape;94;g8d38560bbc_0_92"/>
          <p:cNvPicPr preferRelativeResize="0"/>
          <p:nvPr/>
        </p:nvPicPr>
        <p:blipFill rotWithShape="1">
          <a:blip r:embed="rId3">
            <a:alphaModFix/>
          </a:blip>
          <a:srcRect b="0" l="0" r="0" t="0"/>
          <a:stretch/>
        </p:blipFill>
        <p:spPr>
          <a:xfrm>
            <a:off x="10585826" y="1971234"/>
            <a:ext cx="1602998" cy="144270"/>
          </a:xfrm>
          <a:prstGeom prst="rect">
            <a:avLst/>
          </a:prstGeom>
          <a:noFill/>
          <a:ln>
            <a:noFill/>
          </a:ln>
        </p:spPr>
      </p:pic>
      <p:sp>
        <p:nvSpPr>
          <p:cNvPr id="95" name="Google Shape;95;g8d38560bbc_0_92"/>
          <p:cNvSpPr/>
          <p:nvPr/>
        </p:nvSpPr>
        <p:spPr>
          <a:xfrm>
            <a:off x="0" y="609600"/>
            <a:ext cx="10437900" cy="1368300"/>
          </a:xfrm>
          <a:prstGeom prst="rect">
            <a:avLst/>
          </a:prstGeom>
          <a:solidFill>
            <a:srgbClr val="26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8d38560bbc_0_92"/>
          <p:cNvSpPr/>
          <p:nvPr/>
        </p:nvSpPr>
        <p:spPr>
          <a:xfrm>
            <a:off x="10585827" y="609600"/>
            <a:ext cx="1602900" cy="1368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g8d38560bbc_0_92"/>
          <p:cNvSpPr txBox="1"/>
          <p:nvPr>
            <p:ph type="title"/>
          </p:nvPr>
        </p:nvSpPr>
        <p:spPr>
          <a:xfrm>
            <a:off x="680323" y="753228"/>
            <a:ext cx="9613800" cy="1080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3600"/>
              <a:buFont typeface="Trebuchet MS"/>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g8d38560bbc_0_92"/>
          <p:cNvSpPr/>
          <p:nvPr>
            <p:ph idx="2" type="pic"/>
          </p:nvPr>
        </p:nvSpPr>
        <p:spPr>
          <a:xfrm>
            <a:off x="4868333" y="2336874"/>
            <a:ext cx="5425800" cy="3599400"/>
          </a:xfrm>
          <a:prstGeom prst="rect">
            <a:avLst/>
          </a:prstGeom>
          <a:noFill/>
          <a:ln>
            <a:noFill/>
          </a:ln>
          <a:effectLst>
            <a:outerShdw blurRad="76200" rotWithShape="0" algn="tl" dir="5040000" dist="63500">
              <a:srgbClr val="000000">
                <a:alpha val="40000"/>
              </a:srgbClr>
            </a:outerShdw>
          </a:effectLst>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3200"/>
              <a:buFont typeface="Arial"/>
              <a:buNone/>
              <a:defRPr b="0" i="0" sz="3200" u="none" cap="none" strike="noStrike">
                <a:solidFill>
                  <a:schemeClr val="lt1"/>
                </a:solidFill>
                <a:latin typeface="Trebuchet MS"/>
                <a:ea typeface="Trebuchet MS"/>
                <a:cs typeface="Trebuchet MS"/>
                <a:sym typeface="Trebuchet MS"/>
              </a:defRPr>
            </a:lvl1pPr>
            <a:lvl2pPr lvl="1" marR="0" rtl="0" algn="l">
              <a:lnSpc>
                <a:spcPct val="90000"/>
              </a:lnSpc>
              <a:spcBef>
                <a:spcPts val="500"/>
              </a:spcBef>
              <a:spcAft>
                <a:spcPts val="0"/>
              </a:spcAft>
              <a:buClr>
                <a:schemeClr val="lt1"/>
              </a:buClr>
              <a:buSzPts val="2800"/>
              <a:buFont typeface="Arial"/>
              <a:buNone/>
              <a:defRPr b="0" i="0" sz="2800" u="none" cap="none" strike="noStrike">
                <a:solidFill>
                  <a:schemeClr val="lt1"/>
                </a:solidFill>
                <a:latin typeface="Trebuchet MS"/>
                <a:ea typeface="Trebuchet MS"/>
                <a:cs typeface="Trebuchet MS"/>
                <a:sym typeface="Trebuchet MS"/>
              </a:defRPr>
            </a:lvl2pPr>
            <a:lvl3pPr lvl="2" marR="0" rtl="0" algn="l">
              <a:lnSpc>
                <a:spcPct val="90000"/>
              </a:lnSpc>
              <a:spcBef>
                <a:spcPts val="500"/>
              </a:spcBef>
              <a:spcAft>
                <a:spcPts val="0"/>
              </a:spcAft>
              <a:buClr>
                <a:schemeClr val="lt1"/>
              </a:buClr>
              <a:buSzPts val="2400"/>
              <a:buFont typeface="Arial"/>
              <a:buNone/>
              <a:defRPr b="0" i="0" sz="2400" u="none" cap="none" strike="noStrike">
                <a:solidFill>
                  <a:schemeClr val="lt1"/>
                </a:solidFill>
                <a:latin typeface="Trebuchet MS"/>
                <a:ea typeface="Trebuchet MS"/>
                <a:cs typeface="Trebuchet MS"/>
                <a:sym typeface="Trebuchet MS"/>
              </a:defRPr>
            </a:lvl3pPr>
            <a:lvl4pPr lvl="3"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4pPr>
            <a:lvl5pPr lvl="4"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5pPr>
            <a:lvl6pPr lvl="5"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6pPr>
            <a:lvl7pPr lvl="6"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7pPr>
            <a:lvl8pPr lvl="7"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8pPr>
            <a:lvl9pPr lvl="8" marR="0" rtl="0" algn="l">
              <a:lnSpc>
                <a:spcPct val="90000"/>
              </a:lnSpc>
              <a:spcBef>
                <a:spcPts val="500"/>
              </a:spcBef>
              <a:spcAft>
                <a:spcPts val="0"/>
              </a:spcAft>
              <a:buClr>
                <a:schemeClr val="lt1"/>
              </a:buClr>
              <a:buSzPts val="2000"/>
              <a:buFont typeface="Arial"/>
              <a:buNone/>
              <a:defRPr b="0" i="0" sz="2000" u="none" cap="none" strike="noStrike">
                <a:solidFill>
                  <a:schemeClr val="lt1"/>
                </a:solidFill>
                <a:latin typeface="Trebuchet MS"/>
                <a:ea typeface="Trebuchet MS"/>
                <a:cs typeface="Trebuchet MS"/>
                <a:sym typeface="Trebuchet MS"/>
              </a:defRPr>
            </a:lvl9pPr>
          </a:lstStyle>
          <a:p/>
        </p:txBody>
      </p:sp>
      <p:sp>
        <p:nvSpPr>
          <p:cNvPr id="99" name="Google Shape;99;g8d38560bbc_0_92"/>
          <p:cNvSpPr txBox="1"/>
          <p:nvPr>
            <p:ph idx="1" type="body"/>
          </p:nvPr>
        </p:nvSpPr>
        <p:spPr>
          <a:xfrm>
            <a:off x="680323" y="2336873"/>
            <a:ext cx="3876300" cy="35994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0" name="Google Shape;100;g8d38560bbc_0_92"/>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g8d38560bbc_0_92"/>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g8d38560bbc_0_92"/>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770AA"/>
            </a:gs>
            <a:gs pos="50000">
              <a:srgbClr val="B45AA9"/>
            </a:gs>
            <a:gs pos="100000">
              <a:srgbClr val="3C1A5E"/>
            </a:gs>
          </a:gsLst>
          <a:lin ang="2519868" scaled="0"/>
        </a:gradFill>
      </p:bgPr>
    </p:bg>
    <p:spTree>
      <p:nvGrpSpPr>
        <p:cNvPr id="5" name="Shape 5"/>
        <p:cNvGrpSpPr/>
        <p:nvPr/>
      </p:nvGrpSpPr>
      <p:grpSpPr>
        <a:xfrm>
          <a:off x="0" y="0"/>
          <a:ext cx="0" cy="0"/>
          <a:chOff x="0" y="0"/>
          <a:chExt cx="0" cy="0"/>
        </a:xfrm>
      </p:grpSpPr>
      <p:pic>
        <p:nvPicPr>
          <p:cNvPr descr="hashOverlay-FullResolve.png" id="6" name="Google Shape;6;g8d38560bbc_0_5"/>
          <p:cNvPicPr preferRelativeResize="0"/>
          <p:nvPr/>
        </p:nvPicPr>
        <p:blipFill rotWithShape="1">
          <a:blip r:embed="rId1">
            <a:alphaModFix amt="10000"/>
          </a:blip>
          <a:srcRect b="0" l="0" r="0" t="0"/>
          <a:stretch/>
        </p:blipFill>
        <p:spPr>
          <a:xfrm>
            <a:off x="0" y="0"/>
            <a:ext cx="12192000" cy="6858000"/>
          </a:xfrm>
          <a:prstGeom prst="rect">
            <a:avLst/>
          </a:prstGeom>
          <a:noFill/>
          <a:ln>
            <a:noFill/>
          </a:ln>
        </p:spPr>
      </p:pic>
      <p:sp>
        <p:nvSpPr>
          <p:cNvPr id="7" name="Google Shape;7;g8d38560bbc_0_5"/>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3600"/>
              <a:buFont typeface="Trebuchet MS"/>
              <a:buNone/>
              <a:defRPr b="0" i="0" sz="360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g8d38560bbc_0_5"/>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90000"/>
              </a:lnSpc>
              <a:spcBef>
                <a:spcPts val="1000"/>
              </a:spcBef>
              <a:spcAft>
                <a:spcPts val="0"/>
              </a:spcAft>
              <a:buClr>
                <a:schemeClr val="lt1"/>
              </a:buClr>
              <a:buSzPts val="2400"/>
              <a:buFont typeface="Arial"/>
              <a:buChar char="•"/>
              <a:defRPr b="0" i="0" sz="2400" u="none" cap="none" strike="noStrike">
                <a:solidFill>
                  <a:schemeClr val="lt1"/>
                </a:solidFill>
                <a:latin typeface="Trebuchet MS"/>
                <a:ea typeface="Trebuchet MS"/>
                <a:cs typeface="Trebuchet MS"/>
                <a:sym typeface="Trebuchet MS"/>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Trebuchet MS"/>
                <a:ea typeface="Trebuchet MS"/>
                <a:cs typeface="Trebuchet MS"/>
                <a:sym typeface="Trebuchet MS"/>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Trebuchet MS"/>
                <a:ea typeface="Trebuchet MS"/>
                <a:cs typeface="Trebuchet MS"/>
                <a:sym typeface="Trebuchet MS"/>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Trebuchet MS"/>
                <a:ea typeface="Trebuchet MS"/>
                <a:cs typeface="Trebuchet MS"/>
                <a:sym typeface="Trebuchet MS"/>
              </a:defRPr>
            </a:lvl5pPr>
            <a:lvl6pPr indent="-317500" lvl="5" marL="27432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6pPr>
            <a:lvl7pPr indent="-317500" lvl="6" marL="32004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7pPr>
            <a:lvl8pPr indent="-317500" lvl="7" marL="36576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8pPr>
            <a:lvl9pPr indent="-317500" lvl="8" marL="4114800" marR="0" rtl="0" algn="l">
              <a:lnSpc>
                <a:spcPct val="90000"/>
              </a:lnSpc>
              <a:spcBef>
                <a:spcPts val="500"/>
              </a:spcBef>
              <a:spcAft>
                <a:spcPts val="0"/>
              </a:spcAft>
              <a:buClr>
                <a:schemeClr val="lt1"/>
              </a:buClr>
              <a:buSzPts val="1400"/>
              <a:buFont typeface="Arial"/>
              <a:buChar char="•"/>
              <a:defRPr b="0" i="0" sz="1400" u="none" cap="none" strike="noStrike">
                <a:solidFill>
                  <a:schemeClr val="lt1"/>
                </a:solidFill>
                <a:latin typeface="Trebuchet MS"/>
                <a:ea typeface="Trebuchet MS"/>
                <a:cs typeface="Trebuchet MS"/>
                <a:sym typeface="Trebuchet MS"/>
              </a:defRPr>
            </a:lvl9pPr>
          </a:lstStyle>
          <a:p/>
        </p:txBody>
      </p:sp>
      <p:sp>
        <p:nvSpPr>
          <p:cNvPr id="9" name="Google Shape;9;g8d38560bbc_0_5"/>
          <p:cNvSpPr txBox="1"/>
          <p:nvPr>
            <p:ph idx="10" type="dt"/>
          </p:nvPr>
        </p:nvSpPr>
        <p:spPr>
          <a:xfrm>
            <a:off x="7550981" y="5936187"/>
            <a:ext cx="2743200" cy="3651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0" name="Google Shape;10;g8d38560bbc_0_5"/>
          <p:cNvSpPr txBox="1"/>
          <p:nvPr>
            <p:ph idx="11" type="ftr"/>
          </p:nvPr>
        </p:nvSpPr>
        <p:spPr>
          <a:xfrm>
            <a:off x="680321" y="5936188"/>
            <a:ext cx="6870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rebuchet MS"/>
                <a:ea typeface="Trebuchet MS"/>
                <a:cs typeface="Trebuchet MS"/>
                <a:sym typeface="Trebuchet MS"/>
              </a:defRPr>
            </a:lvl9pPr>
          </a:lstStyle>
          <a:p/>
        </p:txBody>
      </p:sp>
      <p:sp>
        <p:nvSpPr>
          <p:cNvPr id="11" name="Google Shape;11;g8d38560bbc_0_5"/>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1pPr>
            <a:lvl2pPr indent="0" lvl="1"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2pPr>
            <a:lvl3pPr indent="0" lvl="2"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3pPr>
            <a:lvl4pPr indent="0" lvl="3"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4pPr>
            <a:lvl5pPr indent="0" lvl="4"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5pPr>
            <a:lvl6pPr indent="0" lvl="5"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6pPr>
            <a:lvl7pPr indent="0" lvl="6"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7pPr>
            <a:lvl8pPr indent="0" lvl="7"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8pPr>
            <a:lvl9pPr indent="0" lvl="8" marL="0" marR="0" rtl="0" algn="l">
              <a:lnSpc>
                <a:spcPct val="100000"/>
              </a:lnSpc>
              <a:spcBef>
                <a:spcPts val="0"/>
              </a:spcBef>
              <a:spcAft>
                <a:spcPts val="0"/>
              </a:spcAft>
              <a:buClr>
                <a:srgbClr val="000000"/>
              </a:buClr>
              <a:buSzPts val="3600"/>
              <a:buFont typeface="Arial"/>
              <a:buNone/>
              <a:defRPr b="0" i="0" sz="3600" u="none" cap="none" strike="noStrike">
                <a:solidFill>
                  <a:schemeClr val="lt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1" Type="http://schemas.openxmlformats.org/officeDocument/2006/relationships/hyperlink" Target="https://evilhacker.lol/card-details.php%E2%80%99" TargetMode="External"/><Relationship Id="rId10" Type="http://schemas.openxmlformats.org/officeDocument/2006/relationships/hyperlink" Target="https://www.oreilly.com/library/view/oracle-jet-for/9781787284746/assets/361a1477-5e08-4b94-92a8-785446e9eae8.png" TargetMode="External"/><Relationship Id="rId13" Type="http://schemas.openxmlformats.org/officeDocument/2006/relationships/hyperlink" Target="https://www.wordfence.com/blog/2020/04/high-severity-vulnerability-patched-in-ninja-forms/" TargetMode="External"/><Relationship Id="rId12" Type="http://schemas.openxmlformats.org/officeDocument/2006/relationships/hyperlink" Target="https://www.conceptatech.com/blog/how-does-reactjs-solve-the-problem-of-data-changing-over-time#:~:text=js%20solves%20problems%20of%20better,for%20a%20smooth%20user%20experience."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github.com/OWASP/wstg/blob/master/document/4-Web_Application_Security_Testing/07-Input_Validation_Testing/01-Testing_for_Reflected_Cross_Site_Scripting.md" TargetMode="External"/><Relationship Id="rId4" Type="http://schemas.openxmlformats.org/officeDocument/2006/relationships/hyperlink" Target="https://owasp.org/www-community/attacks/DOM_Based_XSS" TargetMode="External"/><Relationship Id="rId9" Type="http://schemas.openxmlformats.org/officeDocument/2006/relationships/hyperlink" Target="https://www.techrepublic.com/article/british-airways-data-theft-demonstrates-need-for-cross-site-scripting-restrictions/#:~:text=A%20major%20airline%20suffered%20a,a%20cross%2Dsite%20scripting%20attack.&amp;text=Researchers%20from%20RiskIQ%20have%20published,and%20September%20of%20this%20year." TargetMode="External"/><Relationship Id="rId14" Type="http://schemas.openxmlformats.org/officeDocument/2006/relationships/hyperlink" Target="https://www.supinfo.com/articles/single/8197--security-breach" TargetMode="External"/><Relationship Id="rId5" Type="http://schemas.openxmlformats.org/officeDocument/2006/relationships/hyperlink" Target="https://www.geeksforgeeks.org/what-is-cross-site-scripting-xss/" TargetMode="External"/><Relationship Id="rId6" Type="http://schemas.openxmlformats.org/officeDocument/2006/relationships/hyperlink" Target="https://portswigger.net/web-security/csrf/xss-vs-csrf" TargetMode="External"/><Relationship Id="rId7" Type="http://schemas.openxmlformats.org/officeDocument/2006/relationships/hyperlink" Target="https://www.owasp.org/index.php/Cross-Site_Request_Forgery_(CSRF)_Prevention_Cheat_Sheet)2" TargetMode="External"/><Relationship Id="rId8" Type="http://schemas.openxmlformats.org/officeDocument/2006/relationships/hyperlink" Target="https://www.owasp.org/index.php/Cross-Site_Request_Forgery_(CSRF)_Prevention_Cheat_Sheet)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drive.google.com/file/d/1aynDJB8syk7qo57WqdUOANXa_dZI7S2N/view"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
          <p:cNvSpPr txBox="1"/>
          <p:nvPr>
            <p:ph type="ctrTitle"/>
          </p:nvPr>
        </p:nvSpPr>
        <p:spPr>
          <a:xfrm>
            <a:off x="-198782" y="106018"/>
            <a:ext cx="5314122" cy="4000762"/>
          </a:xfrm>
          <a:prstGeom prst="rect">
            <a:avLst/>
          </a:prstGeom>
          <a:noFill/>
          <a:ln>
            <a:noFill/>
          </a:ln>
        </p:spPr>
        <p:txBody>
          <a:bodyPr anchorCtr="0" anchor="b" bIns="45700" lIns="91425" spcFirstLastPara="1" rIns="91425" wrap="square" tIns="45700">
            <a:noAutofit/>
          </a:bodyPr>
          <a:lstStyle/>
          <a:p>
            <a:pPr indent="0" lvl="0" marL="0" rtl="0" algn="r">
              <a:lnSpc>
                <a:spcPct val="90000"/>
              </a:lnSpc>
              <a:spcBef>
                <a:spcPts val="0"/>
              </a:spcBef>
              <a:spcAft>
                <a:spcPts val="0"/>
              </a:spcAft>
              <a:buClr>
                <a:schemeClr val="lt1"/>
              </a:buClr>
              <a:buSzPts val="5400"/>
              <a:buFont typeface="Trebuchet MS"/>
              <a:buNone/>
            </a:pPr>
            <a:br>
              <a:rPr lang="en-IN"/>
            </a:br>
            <a:r>
              <a:rPr lang="en-IN" sz="3600"/>
              <a:t>Cross Site Scripting</a:t>
            </a:r>
            <a:endParaRPr sz="3600"/>
          </a:p>
        </p:txBody>
      </p:sp>
      <p:sp>
        <p:nvSpPr>
          <p:cNvPr id="203" name="Google Shape;203;p1"/>
          <p:cNvSpPr txBox="1"/>
          <p:nvPr>
            <p:ph idx="1" type="subTitle"/>
          </p:nvPr>
        </p:nvSpPr>
        <p:spPr>
          <a:xfrm>
            <a:off x="680325" y="4394050"/>
            <a:ext cx="4557300" cy="22326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2000"/>
              <a:buNone/>
            </a:pPr>
            <a:r>
              <a:rPr b="1" lang="en-IN" sz="2400">
                <a:solidFill>
                  <a:srgbClr val="000000"/>
                </a:solidFill>
              </a:rPr>
              <a:t>By</a:t>
            </a:r>
            <a:endParaRPr b="1" sz="2400">
              <a:solidFill>
                <a:srgbClr val="000000"/>
              </a:solidFill>
            </a:endParaRPr>
          </a:p>
          <a:p>
            <a:pPr indent="0" lvl="0" marL="0" rtl="0" algn="r">
              <a:lnSpc>
                <a:spcPct val="115000"/>
              </a:lnSpc>
              <a:spcBef>
                <a:spcPts val="0"/>
              </a:spcBef>
              <a:spcAft>
                <a:spcPts val="0"/>
              </a:spcAft>
              <a:buClr>
                <a:schemeClr val="dk1"/>
              </a:buClr>
              <a:buSzPts val="1100"/>
              <a:buNone/>
            </a:pPr>
            <a:r>
              <a:rPr b="1" lang="en-IN" sz="2400">
                <a:solidFill>
                  <a:srgbClr val="000000"/>
                </a:solidFill>
                <a:latin typeface="Arial"/>
                <a:ea typeface="Arial"/>
                <a:cs typeface="Arial"/>
                <a:sym typeface="Arial"/>
              </a:rPr>
              <a:t>Mrigakshi Goel </a:t>
            </a:r>
            <a:endParaRPr b="1" sz="2400">
              <a:solidFill>
                <a:srgbClr val="000000"/>
              </a:solidFill>
              <a:latin typeface="Arial"/>
              <a:ea typeface="Arial"/>
              <a:cs typeface="Arial"/>
              <a:sym typeface="Arial"/>
            </a:endParaRPr>
          </a:p>
        </p:txBody>
      </p:sp>
      <p:pic>
        <p:nvPicPr>
          <p:cNvPr id="204" name="Google Shape;204;p1"/>
          <p:cNvPicPr preferRelativeResize="0"/>
          <p:nvPr/>
        </p:nvPicPr>
        <p:blipFill rotWithShape="1">
          <a:blip r:embed="rId3">
            <a:alphaModFix/>
          </a:blip>
          <a:srcRect b="0" l="0" r="0" t="0"/>
          <a:stretch/>
        </p:blipFill>
        <p:spPr>
          <a:xfrm>
            <a:off x="5355490" y="0"/>
            <a:ext cx="6836510" cy="68580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2"/>
          <p:cNvSpPr txBox="1"/>
          <p:nvPr>
            <p:ph type="title"/>
          </p:nvPr>
        </p:nvSpPr>
        <p:spPr>
          <a:xfrm>
            <a:off x="680321" y="753228"/>
            <a:ext cx="9613861" cy="108093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1800"/>
              <a:buNone/>
            </a:pPr>
            <a:r>
              <a:rPr lang="en-IN"/>
              <a:t>XSS types</a:t>
            </a:r>
            <a:endParaRPr/>
          </a:p>
        </p:txBody>
      </p:sp>
      <p:sp>
        <p:nvSpPr>
          <p:cNvPr id="267" name="Google Shape;267;p22"/>
          <p:cNvSpPr txBox="1"/>
          <p:nvPr>
            <p:ph idx="1" type="body"/>
          </p:nvPr>
        </p:nvSpPr>
        <p:spPr>
          <a:xfrm>
            <a:off x="680325" y="1834175"/>
            <a:ext cx="10788300" cy="4794600"/>
          </a:xfrm>
          <a:prstGeom prst="rect">
            <a:avLst/>
          </a:prstGeom>
          <a:noFill/>
          <a:ln>
            <a:noFill/>
          </a:ln>
        </p:spPr>
        <p:txBody>
          <a:bodyPr anchorCtr="0" anchor="t" bIns="45700" lIns="91425" spcFirstLastPara="1" rIns="91425" wrap="square" tIns="45700">
            <a:normAutofit/>
          </a:bodyPr>
          <a:lstStyle/>
          <a:p>
            <a:pPr indent="0" lvl="0" marL="228600" rtl="0" algn="l">
              <a:lnSpc>
                <a:spcPct val="115000"/>
              </a:lnSpc>
              <a:spcBef>
                <a:spcPts val="1000"/>
              </a:spcBef>
              <a:spcAft>
                <a:spcPts val="0"/>
              </a:spcAft>
              <a:buSzPts val="1800"/>
              <a:buNone/>
            </a:pPr>
            <a:r>
              <a:t/>
            </a:r>
            <a:endParaRPr>
              <a:solidFill>
                <a:srgbClr val="FFFFFF"/>
              </a:solidFill>
              <a:latin typeface="Arial"/>
              <a:ea typeface="Arial"/>
              <a:cs typeface="Arial"/>
              <a:sym typeface="Arial"/>
            </a:endParaRPr>
          </a:p>
          <a:p>
            <a:pPr indent="-203200" lvl="0" marL="228600" rtl="0" algn="l">
              <a:lnSpc>
                <a:spcPct val="115000"/>
              </a:lnSpc>
              <a:spcBef>
                <a:spcPts val="1000"/>
              </a:spcBef>
              <a:spcAft>
                <a:spcPts val="0"/>
              </a:spcAft>
              <a:buClr>
                <a:srgbClr val="FFFFFF"/>
              </a:buClr>
              <a:buSzPts val="2400"/>
              <a:buChar char="❏"/>
            </a:pPr>
            <a:r>
              <a:rPr lang="en-IN">
                <a:solidFill>
                  <a:srgbClr val="FFFFFF"/>
                </a:solidFill>
                <a:latin typeface="Arial"/>
                <a:ea typeface="Arial"/>
                <a:cs typeface="Arial"/>
                <a:sym typeface="Arial"/>
              </a:rPr>
              <a:t>Four types of XSS vulnerabilities </a:t>
            </a:r>
            <a:endParaRPr>
              <a:solidFill>
                <a:srgbClr val="FFFFFF"/>
              </a:solidFill>
              <a:latin typeface="Arial"/>
              <a:ea typeface="Arial"/>
              <a:cs typeface="Arial"/>
              <a:sym typeface="Arial"/>
            </a:endParaRPr>
          </a:p>
          <a:p>
            <a:pPr indent="-228600" lvl="1" marL="685800" rtl="0" algn="l">
              <a:lnSpc>
                <a:spcPct val="115000"/>
              </a:lnSpc>
              <a:spcBef>
                <a:spcPts val="500"/>
              </a:spcBef>
              <a:spcAft>
                <a:spcPts val="0"/>
              </a:spcAft>
              <a:buClr>
                <a:srgbClr val="FFFFFF"/>
              </a:buClr>
              <a:buSzPts val="2400"/>
              <a:buChar char="❏"/>
            </a:pPr>
            <a:r>
              <a:rPr lang="en-IN" sz="2400">
                <a:solidFill>
                  <a:srgbClr val="FFFFFF"/>
                </a:solidFill>
                <a:latin typeface="Arial"/>
                <a:ea typeface="Arial"/>
                <a:cs typeface="Arial"/>
                <a:sym typeface="Arial"/>
              </a:rPr>
              <a:t>Stored</a:t>
            </a:r>
            <a:endParaRPr sz="2400">
              <a:solidFill>
                <a:srgbClr val="FFFFFF"/>
              </a:solidFill>
              <a:latin typeface="Arial"/>
              <a:ea typeface="Arial"/>
              <a:cs typeface="Arial"/>
              <a:sym typeface="Arial"/>
            </a:endParaRPr>
          </a:p>
          <a:p>
            <a:pPr indent="-266700" lvl="1" marL="685800" rtl="0" algn="l">
              <a:lnSpc>
                <a:spcPct val="115000"/>
              </a:lnSpc>
              <a:spcBef>
                <a:spcPts val="500"/>
              </a:spcBef>
              <a:spcAft>
                <a:spcPts val="0"/>
              </a:spcAft>
              <a:buClr>
                <a:srgbClr val="FFFFFF"/>
              </a:buClr>
              <a:buSzPts val="2400"/>
              <a:buChar char="❏"/>
            </a:pPr>
            <a:r>
              <a:rPr lang="en-IN" sz="2400">
                <a:latin typeface="Arial"/>
                <a:ea typeface="Arial"/>
                <a:cs typeface="Arial"/>
                <a:sym typeface="Arial"/>
              </a:rPr>
              <a:t>XML-based</a:t>
            </a:r>
            <a:endParaRPr sz="2400">
              <a:solidFill>
                <a:srgbClr val="FFFFFF"/>
              </a:solidFill>
              <a:latin typeface="Arial"/>
              <a:ea typeface="Arial"/>
              <a:cs typeface="Arial"/>
              <a:sym typeface="Arial"/>
            </a:endParaRPr>
          </a:p>
          <a:p>
            <a:pPr indent="-228600" lvl="1" marL="685800" rtl="0" algn="l">
              <a:lnSpc>
                <a:spcPct val="115000"/>
              </a:lnSpc>
              <a:spcBef>
                <a:spcPts val="500"/>
              </a:spcBef>
              <a:spcAft>
                <a:spcPts val="0"/>
              </a:spcAft>
              <a:buClr>
                <a:srgbClr val="FFFFFF"/>
              </a:buClr>
              <a:buSzPts val="2400"/>
              <a:buChar char="❏"/>
            </a:pPr>
            <a:r>
              <a:rPr lang="en-IN" sz="2400">
                <a:solidFill>
                  <a:srgbClr val="FFFFFF"/>
                </a:solidFill>
                <a:latin typeface="Arial"/>
                <a:ea typeface="Arial"/>
                <a:cs typeface="Arial"/>
                <a:sym typeface="Arial"/>
              </a:rPr>
              <a:t>Reflected</a:t>
            </a:r>
            <a:endParaRPr sz="2400">
              <a:solidFill>
                <a:srgbClr val="FFFFFF"/>
              </a:solidFill>
              <a:latin typeface="Arial"/>
              <a:ea typeface="Arial"/>
              <a:cs typeface="Arial"/>
              <a:sym typeface="Arial"/>
            </a:endParaRPr>
          </a:p>
          <a:p>
            <a:pPr indent="-228600" lvl="1" marL="685800" rtl="0" algn="l">
              <a:lnSpc>
                <a:spcPct val="115000"/>
              </a:lnSpc>
              <a:spcBef>
                <a:spcPts val="500"/>
              </a:spcBef>
              <a:spcAft>
                <a:spcPts val="0"/>
              </a:spcAft>
              <a:buClr>
                <a:srgbClr val="FFFFFF"/>
              </a:buClr>
              <a:buSzPts val="2400"/>
              <a:buChar char="❏"/>
            </a:pPr>
            <a:r>
              <a:rPr lang="en-IN" sz="2400">
                <a:solidFill>
                  <a:srgbClr val="FFFFFF"/>
                </a:solidFill>
                <a:latin typeface="Arial"/>
                <a:ea typeface="Arial"/>
                <a:cs typeface="Arial"/>
                <a:sym typeface="Arial"/>
              </a:rPr>
              <a:t>DOM</a:t>
            </a:r>
            <a:endParaRPr sz="2400">
              <a:solidFill>
                <a:srgbClr val="FFFFFF"/>
              </a:solidFill>
              <a:latin typeface="Arial"/>
              <a:ea typeface="Arial"/>
              <a:cs typeface="Arial"/>
              <a:sym typeface="Arial"/>
            </a:endParaRPr>
          </a:p>
          <a:p>
            <a:pPr indent="0" lvl="0" marL="0" rtl="0" algn="l">
              <a:lnSpc>
                <a:spcPct val="115000"/>
              </a:lnSpc>
              <a:spcBef>
                <a:spcPts val="1000"/>
              </a:spcBef>
              <a:spcAft>
                <a:spcPts val="0"/>
              </a:spcAft>
              <a:buSzPts val="1800"/>
              <a:buNone/>
            </a:pPr>
            <a:r>
              <a:t/>
            </a:r>
            <a:endParaRPr sz="2400">
              <a:solidFill>
                <a:srgbClr val="FFFFFF"/>
              </a:solidFill>
              <a:latin typeface="Arial"/>
              <a:ea typeface="Arial"/>
              <a:cs typeface="Arial"/>
              <a:sym typeface="Arial"/>
            </a:endParaRPr>
          </a:p>
          <a:p>
            <a:pPr indent="0" lvl="0" marL="0" rtl="0" algn="l">
              <a:lnSpc>
                <a:spcPct val="115000"/>
              </a:lnSpc>
              <a:spcBef>
                <a:spcPts val="1000"/>
              </a:spcBef>
              <a:spcAft>
                <a:spcPts val="0"/>
              </a:spcAft>
              <a:buSzPts val="1800"/>
              <a:buNone/>
            </a:pPr>
            <a:r>
              <a:rPr lang="en-IN">
                <a:solidFill>
                  <a:srgbClr val="FFFFFF"/>
                </a:solidFill>
                <a:latin typeface="Arial"/>
                <a:ea typeface="Arial"/>
                <a:cs typeface="Arial"/>
                <a:sym typeface="Arial"/>
              </a:rPr>
              <a:t> </a:t>
            </a:r>
            <a:endParaRPr b="1">
              <a:solidFill>
                <a:srgbClr val="FFFFFF"/>
              </a:solidFill>
              <a:latin typeface="Arial"/>
              <a:ea typeface="Arial"/>
              <a:cs typeface="Arial"/>
              <a:sym typeface="Arial"/>
            </a:endParaRPr>
          </a:p>
          <a:p>
            <a:pPr indent="-228600" lvl="0" marL="457200" rtl="0" algn="l">
              <a:lnSpc>
                <a:spcPct val="115000"/>
              </a:lnSpc>
              <a:spcBef>
                <a:spcPts val="1000"/>
              </a:spcBef>
              <a:spcAft>
                <a:spcPts val="0"/>
              </a:spcAft>
              <a:buClr>
                <a:schemeClr val="lt1"/>
              </a:buClr>
              <a:buSzPts val="1800"/>
              <a:buNone/>
            </a:pPr>
            <a:r>
              <a:t/>
            </a:r>
            <a:endParaRPr>
              <a:solidFill>
                <a:srgbClr val="FFFFFF"/>
              </a:solidFill>
              <a:latin typeface="Arial"/>
              <a:ea typeface="Arial"/>
              <a:cs typeface="Arial"/>
              <a:sym typeface="Arial"/>
            </a:endParaRPr>
          </a:p>
        </p:txBody>
      </p:sp>
      <p:sp>
        <p:nvSpPr>
          <p:cNvPr id="268" name="Google Shape;268;p22"/>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3600"/>
              <a:buFont typeface="Arial"/>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8e66f99ff7_1_115"/>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solidFill>
                  <a:srgbClr val="FFFFFF"/>
                </a:solidFill>
              </a:rPr>
              <a:t>Reflected Cross-Site Scripting</a:t>
            </a:r>
            <a:endParaRPr>
              <a:solidFill>
                <a:srgbClr val="FFFFFF"/>
              </a:solidFill>
            </a:endParaRPr>
          </a:p>
        </p:txBody>
      </p:sp>
      <p:pic>
        <p:nvPicPr>
          <p:cNvPr id="275" name="Google Shape;275;g8e66f99ff7_1_115"/>
          <p:cNvPicPr preferRelativeResize="0"/>
          <p:nvPr/>
        </p:nvPicPr>
        <p:blipFill rotWithShape="1">
          <a:blip r:embed="rId3">
            <a:alphaModFix/>
          </a:blip>
          <a:srcRect b="0" l="0" r="0" t="0"/>
          <a:stretch/>
        </p:blipFill>
        <p:spPr>
          <a:xfrm>
            <a:off x="461025" y="1735500"/>
            <a:ext cx="11276549" cy="5122501"/>
          </a:xfrm>
          <a:prstGeom prst="rect">
            <a:avLst/>
          </a:prstGeom>
          <a:noFill/>
          <a:ln>
            <a:noFill/>
          </a:ln>
        </p:spPr>
      </p:pic>
      <p:sp>
        <p:nvSpPr>
          <p:cNvPr id="276" name="Google Shape;276;g8e66f99ff7_1_115"/>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3600"/>
              <a:buFont typeface="Arial"/>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8e66f99ff7_1_121"/>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DOM Cross-Site Scripting</a:t>
            </a:r>
            <a:endParaRPr/>
          </a:p>
        </p:txBody>
      </p:sp>
      <p:pic>
        <p:nvPicPr>
          <p:cNvPr id="283" name="Google Shape;283;g8e66f99ff7_1_121"/>
          <p:cNvPicPr preferRelativeResize="0"/>
          <p:nvPr/>
        </p:nvPicPr>
        <p:blipFill rotWithShape="1">
          <a:blip r:embed="rId3">
            <a:alphaModFix/>
          </a:blip>
          <a:srcRect b="0" l="0" r="0" t="0"/>
          <a:stretch/>
        </p:blipFill>
        <p:spPr>
          <a:xfrm>
            <a:off x="538100" y="1735500"/>
            <a:ext cx="11218700" cy="5122500"/>
          </a:xfrm>
          <a:prstGeom prst="rect">
            <a:avLst/>
          </a:prstGeom>
          <a:noFill/>
          <a:ln>
            <a:noFill/>
          </a:ln>
        </p:spPr>
      </p:pic>
      <p:sp>
        <p:nvSpPr>
          <p:cNvPr id="284" name="Google Shape;284;g8e66f99ff7_1_121"/>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3600"/>
              <a:buFont typeface="Arial"/>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8e66f99ff7_1_127"/>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a:t>Stored Cross-Site Scripting</a:t>
            </a:r>
            <a:endParaRPr/>
          </a:p>
        </p:txBody>
      </p:sp>
      <p:pic>
        <p:nvPicPr>
          <p:cNvPr id="290" name="Google Shape;290;g8e66f99ff7_1_127"/>
          <p:cNvPicPr preferRelativeResize="0"/>
          <p:nvPr/>
        </p:nvPicPr>
        <p:blipFill rotWithShape="1">
          <a:blip r:embed="rId3">
            <a:alphaModFix/>
          </a:blip>
          <a:srcRect b="0" l="0" r="0" t="0"/>
          <a:stretch/>
        </p:blipFill>
        <p:spPr>
          <a:xfrm>
            <a:off x="461250" y="1617250"/>
            <a:ext cx="11276326" cy="5240750"/>
          </a:xfrm>
          <a:prstGeom prst="rect">
            <a:avLst/>
          </a:prstGeom>
          <a:noFill/>
          <a:ln>
            <a:noFill/>
          </a:ln>
        </p:spPr>
      </p:pic>
      <p:sp>
        <p:nvSpPr>
          <p:cNvPr id="291" name="Google Shape;291;g8e66f99ff7_1_127"/>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3600"/>
              <a:buFont typeface="Arial"/>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8df9a223a4_0_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A few more recent hacks</a:t>
            </a:r>
            <a:endParaRPr/>
          </a:p>
        </p:txBody>
      </p:sp>
      <p:sp>
        <p:nvSpPr>
          <p:cNvPr id="297" name="Google Shape;297;g8df9a223a4_0_0"/>
          <p:cNvSpPr txBox="1"/>
          <p:nvPr>
            <p:ph idx="1" type="body"/>
          </p:nvPr>
        </p:nvSpPr>
        <p:spPr>
          <a:xfrm>
            <a:off x="680325" y="2652250"/>
            <a:ext cx="9613800" cy="32841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TweetDeck, 2014</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British Airways, 2018</a:t>
            </a:r>
            <a:endParaRPr>
              <a:solidFill>
                <a:srgbClr val="FFFFFF"/>
              </a:solidFill>
              <a:latin typeface="Arial"/>
              <a:ea typeface="Arial"/>
              <a:cs typeface="Arial"/>
              <a:sym typeface="Arial"/>
            </a:endParaRPr>
          </a:p>
          <a:p>
            <a:pPr indent="-381000" lvl="0" marL="457200" rtl="0" algn="l">
              <a:lnSpc>
                <a:spcPct val="120000"/>
              </a:lnSpc>
              <a:spcBef>
                <a:spcPts val="0"/>
              </a:spcBef>
              <a:spcAft>
                <a:spcPts val="0"/>
              </a:spcAft>
              <a:buClr>
                <a:srgbClr val="FFFFFF"/>
              </a:buClr>
              <a:buSzPts val="2400"/>
              <a:buChar char="❏"/>
            </a:pPr>
            <a:r>
              <a:rPr lang="en-IN">
                <a:solidFill>
                  <a:srgbClr val="FFFFFF"/>
                </a:solidFill>
                <a:latin typeface="Arial"/>
                <a:ea typeface="Arial"/>
                <a:cs typeface="Arial"/>
                <a:sym typeface="Arial"/>
              </a:rPr>
              <a:t>Fortnite-Epic Games, 2019</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WordPress Plugin, 2020</a:t>
            </a:r>
            <a:endParaRPr>
              <a:solidFill>
                <a:srgbClr val="FFFFFF"/>
              </a:solidFill>
              <a:latin typeface="Arial"/>
              <a:ea typeface="Arial"/>
              <a:cs typeface="Arial"/>
              <a:sym typeface="Arial"/>
            </a:endParaRPr>
          </a:p>
        </p:txBody>
      </p:sp>
      <p:sp>
        <p:nvSpPr>
          <p:cNvPr id="298" name="Google Shape;298;g8df9a223a4_0_0"/>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3600"/>
              <a:buFont typeface="Arial"/>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866fce172e_0_30"/>
          <p:cNvSpPr txBox="1"/>
          <p:nvPr>
            <p:ph type="title"/>
          </p:nvPr>
        </p:nvSpPr>
        <p:spPr>
          <a:xfrm>
            <a:off x="59077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TweetDeck, 2014</a:t>
            </a:r>
            <a:endParaRPr/>
          </a:p>
        </p:txBody>
      </p:sp>
      <p:sp>
        <p:nvSpPr>
          <p:cNvPr id="304" name="Google Shape;304;g866fce172e_0_30"/>
          <p:cNvSpPr txBox="1"/>
          <p:nvPr>
            <p:ph idx="1" type="body"/>
          </p:nvPr>
        </p:nvSpPr>
        <p:spPr>
          <a:xfrm>
            <a:off x="680325" y="2594625"/>
            <a:ext cx="9613800" cy="32700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Clr>
                <a:srgbClr val="FFFFFF"/>
              </a:buClr>
              <a:buSzPts val="2400"/>
              <a:buChar char="❏"/>
            </a:pPr>
            <a:r>
              <a:rPr lang="en-IN">
                <a:solidFill>
                  <a:srgbClr val="FFFFFF"/>
                </a:solidFill>
                <a:latin typeface="Arial"/>
                <a:ea typeface="Arial"/>
                <a:cs typeface="Arial"/>
                <a:sym typeface="Arial"/>
              </a:rPr>
              <a:t>XSS Worm - everyone who fell victim for it retweeted it</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Retweet of itself, and spread 38,000 times in two minutes </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Changed the font to Comic Sans</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No monetary loss at first</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Ultimately tweetDeck had to be shut down</a:t>
            </a:r>
            <a:endParaRPr>
              <a:solidFill>
                <a:srgbClr val="FFFFFF"/>
              </a:solidFill>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t/>
            </a:r>
            <a:endParaRPr>
              <a:solidFill>
                <a:srgbClr val="FFFFFF"/>
              </a:solidFill>
              <a:latin typeface="Arial"/>
              <a:ea typeface="Arial"/>
              <a:cs typeface="Arial"/>
              <a:sym typeface="Arial"/>
            </a:endParaRPr>
          </a:p>
          <a:p>
            <a:pPr indent="0" lvl="0" marL="0" rtl="0" algn="l">
              <a:lnSpc>
                <a:spcPct val="90000"/>
              </a:lnSpc>
              <a:spcBef>
                <a:spcPts val="1000"/>
              </a:spcBef>
              <a:spcAft>
                <a:spcPts val="0"/>
              </a:spcAft>
              <a:buClr>
                <a:schemeClr val="dk1"/>
              </a:buClr>
              <a:buSzPts val="1100"/>
              <a:buFont typeface="Arial"/>
              <a:buNone/>
            </a:pPr>
            <a:r>
              <a:t/>
            </a:r>
            <a:endParaRPr>
              <a:solidFill>
                <a:srgbClr val="FFFFFF"/>
              </a:solidFill>
              <a:latin typeface="Arial"/>
              <a:ea typeface="Arial"/>
              <a:cs typeface="Arial"/>
              <a:sym typeface="Arial"/>
            </a:endParaRPr>
          </a:p>
        </p:txBody>
      </p:sp>
      <p:sp>
        <p:nvSpPr>
          <p:cNvPr id="305" name="Google Shape;305;g866fce172e_0_30"/>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3600"/>
              <a:buFont typeface="Arial"/>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866fce172e_0_14"/>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British Airways, 2018</a:t>
            </a:r>
            <a:endParaRPr/>
          </a:p>
        </p:txBody>
      </p:sp>
      <p:sp>
        <p:nvSpPr>
          <p:cNvPr id="311" name="Google Shape;311;g866fce172e_0_14"/>
          <p:cNvSpPr txBox="1"/>
          <p:nvPr>
            <p:ph idx="1" type="body"/>
          </p:nvPr>
        </p:nvSpPr>
        <p:spPr>
          <a:xfrm>
            <a:off x="680325" y="2166625"/>
            <a:ext cx="10546800" cy="24888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How many customers were impacted? Any guesses?</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Customer Information stolen </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No &lt;iframe&gt; isolation of the payment card fields on the BA payment </a:t>
            </a:r>
            <a:endParaRPr b="1">
              <a:solidFill>
                <a:srgbClr val="FFFFFF"/>
              </a:solidFill>
              <a:latin typeface="Arial"/>
              <a:ea typeface="Arial"/>
              <a:cs typeface="Arial"/>
              <a:sym typeface="Arial"/>
            </a:endParaRPr>
          </a:p>
        </p:txBody>
      </p:sp>
      <p:pic>
        <p:nvPicPr>
          <p:cNvPr id="312" name="Google Shape;312;g866fce172e_0_14"/>
          <p:cNvPicPr preferRelativeResize="0"/>
          <p:nvPr/>
        </p:nvPicPr>
        <p:blipFill rotWithShape="1">
          <a:blip r:embed="rId3">
            <a:alphaModFix/>
          </a:blip>
          <a:srcRect b="0" l="0" r="0" t="43788"/>
          <a:stretch/>
        </p:blipFill>
        <p:spPr>
          <a:xfrm>
            <a:off x="680325" y="3903400"/>
            <a:ext cx="9190922" cy="2488800"/>
          </a:xfrm>
          <a:prstGeom prst="rect">
            <a:avLst/>
          </a:prstGeom>
          <a:noFill/>
          <a:ln>
            <a:noFill/>
          </a:ln>
        </p:spPr>
      </p:pic>
      <p:sp>
        <p:nvSpPr>
          <p:cNvPr id="313" name="Google Shape;313;g866fce172e_0_14"/>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3600"/>
              <a:buFont typeface="Arial"/>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866fce172e_0_259"/>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WordPress Plugin, 2020</a:t>
            </a:r>
            <a:endParaRPr/>
          </a:p>
        </p:txBody>
      </p:sp>
      <p:sp>
        <p:nvSpPr>
          <p:cNvPr id="319" name="Google Shape;319;g866fce172e_0_259"/>
          <p:cNvSpPr txBox="1"/>
          <p:nvPr>
            <p:ph idx="1" type="body"/>
          </p:nvPr>
        </p:nvSpPr>
        <p:spPr>
          <a:xfrm>
            <a:off x="680325" y="2460150"/>
            <a:ext cx="9613800" cy="34569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Over 900,000 WordPress websites targeted</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Website takeover by creation of new administrator accounts</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The plugin accounts for over one million active installations </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Vulnerability disclosed by  Wordfence Threat Intelligence team on April 29, 2020</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Issued with a CVSS score of 8.8</a:t>
            </a:r>
            <a:endParaRPr>
              <a:solidFill>
                <a:srgbClr val="FFFFFF"/>
              </a:solidFill>
              <a:latin typeface="Arial"/>
              <a:ea typeface="Arial"/>
              <a:cs typeface="Arial"/>
              <a:sym typeface="Arial"/>
            </a:endParaRPr>
          </a:p>
          <a:p>
            <a:pPr indent="0" lvl="0" marL="0" rtl="0" algn="l">
              <a:lnSpc>
                <a:spcPct val="90000"/>
              </a:lnSpc>
              <a:spcBef>
                <a:spcPts val="1600"/>
              </a:spcBef>
              <a:spcAft>
                <a:spcPts val="0"/>
              </a:spcAft>
              <a:buSzPts val="1800"/>
              <a:buNone/>
            </a:pPr>
            <a:r>
              <a:t/>
            </a:r>
            <a:endParaRPr/>
          </a:p>
        </p:txBody>
      </p:sp>
      <p:sp>
        <p:nvSpPr>
          <p:cNvPr id="320" name="Google Shape;320;g866fce172e_0_259"/>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3600"/>
              <a:buFont typeface="Arial"/>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866fce172e_0_8"/>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extLst>
                  <a:ext uri="http://customooxmlschemas.google.com/">
                    <go:slidesCustomData xmlns:go="http://customooxmlschemas.google.com/" textRoundtripDataId="12"/>
                  </a:ext>
                </a:extLst>
              </a:rPr>
              <a:t>A Few Prevention techniques</a:t>
            </a:r>
            <a:endParaRPr/>
          </a:p>
        </p:txBody>
      </p:sp>
      <p:sp>
        <p:nvSpPr>
          <p:cNvPr id="326" name="Google Shape;326;g866fce172e_0_8"/>
          <p:cNvSpPr txBox="1"/>
          <p:nvPr>
            <p:ph idx="1" type="body"/>
          </p:nvPr>
        </p:nvSpPr>
        <p:spPr>
          <a:xfrm>
            <a:off x="680325" y="2427975"/>
            <a:ext cx="10904700" cy="43047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Determine safe UI and reject others</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Restrict/limit text characters </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Improperly formatted data shouldn’t be inserted in code</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SzPts val="2400"/>
              <a:buChar char="❏"/>
            </a:pPr>
            <a:r>
              <a:rPr lang="en-IN">
                <a:solidFill>
                  <a:srgbClr val="FFFFFF"/>
                </a:solidFill>
                <a:latin typeface="Arial"/>
                <a:ea typeface="Arial"/>
                <a:cs typeface="Arial"/>
                <a:sym typeface="Arial"/>
              </a:rPr>
              <a:t>Input validation</a:t>
            </a:r>
            <a:r>
              <a:rPr lang="en-IN">
                <a:latin typeface="Arial"/>
                <a:ea typeface="Arial"/>
                <a:cs typeface="Arial"/>
                <a:sym typeface="Arial"/>
              </a:rPr>
              <a:t> for database queries</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Security of third-party/ in-house web apps</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Continuous scanning in real-time to detect any unauthorized code</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Font typeface="Arial"/>
              <a:buChar char="❏"/>
            </a:pPr>
            <a:r>
              <a:rPr lang="en-IN">
                <a:solidFill>
                  <a:srgbClr val="FFFFFF"/>
                </a:solidFill>
                <a:latin typeface="Arial"/>
                <a:ea typeface="Arial"/>
                <a:cs typeface="Arial"/>
                <a:sym typeface="Arial"/>
              </a:rPr>
              <a:t>Use modern frameworks like React</a:t>
            </a:r>
            <a:endParaRPr>
              <a:solidFill>
                <a:srgbClr val="FFFFFF"/>
              </a:solidFill>
              <a:latin typeface="Arial"/>
              <a:ea typeface="Arial"/>
              <a:cs typeface="Arial"/>
              <a:sym typeface="Arial"/>
            </a:endParaRPr>
          </a:p>
        </p:txBody>
      </p:sp>
      <p:sp>
        <p:nvSpPr>
          <p:cNvPr id="327" name="Google Shape;327;g866fce172e_0_8"/>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3600"/>
              <a:buFont typeface="Arial"/>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91fe095d6b_0_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Takeaways</a:t>
            </a:r>
            <a:endParaRPr/>
          </a:p>
        </p:txBody>
      </p:sp>
      <p:sp>
        <p:nvSpPr>
          <p:cNvPr id="333" name="Google Shape;333;g91fe095d6b_0_0"/>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Autofit/>
          </a:bodyPr>
          <a:lstStyle/>
          <a:p>
            <a:pPr indent="-381000" lvl="0" marL="457200" rtl="0" algn="l">
              <a:lnSpc>
                <a:spcPct val="90000"/>
              </a:lnSpc>
              <a:spcBef>
                <a:spcPts val="1000"/>
              </a:spcBef>
              <a:spcAft>
                <a:spcPts val="0"/>
              </a:spcAft>
              <a:buSzPts val="2400"/>
              <a:buChar char="❏"/>
            </a:pPr>
            <a:r>
              <a:rPr lang="en-IN">
                <a:latin typeface="Arial"/>
                <a:ea typeface="Arial"/>
                <a:cs typeface="Arial"/>
                <a:sym typeface="Arial"/>
              </a:rPr>
              <a:t>Immediate Victim of XSS are the users </a:t>
            </a:r>
            <a:endParaRPr>
              <a:latin typeface="Arial"/>
              <a:ea typeface="Arial"/>
              <a:cs typeface="Arial"/>
              <a:sym typeface="Arial"/>
            </a:endParaRPr>
          </a:p>
          <a:p>
            <a:pPr indent="0" lvl="0" marL="0" rtl="0" algn="l">
              <a:lnSpc>
                <a:spcPct val="90000"/>
              </a:lnSpc>
              <a:spcBef>
                <a:spcPts val="1000"/>
              </a:spcBef>
              <a:spcAft>
                <a:spcPts val="0"/>
              </a:spcAft>
              <a:buSzPts val="1800"/>
              <a:buNone/>
            </a:pPr>
            <a:r>
              <a:t/>
            </a:r>
            <a:endParaRPr>
              <a:latin typeface="Arial"/>
              <a:ea typeface="Arial"/>
              <a:cs typeface="Arial"/>
              <a:sym typeface="Arial"/>
            </a:endParaRPr>
          </a:p>
          <a:p>
            <a:pPr indent="-381000" lvl="0" marL="457200" rtl="0" algn="l">
              <a:lnSpc>
                <a:spcPct val="90000"/>
              </a:lnSpc>
              <a:spcBef>
                <a:spcPts val="1000"/>
              </a:spcBef>
              <a:spcAft>
                <a:spcPts val="0"/>
              </a:spcAft>
              <a:buSzPts val="2400"/>
              <a:buChar char="❏"/>
            </a:pPr>
            <a:r>
              <a:rPr lang="en-IN">
                <a:latin typeface="Arial"/>
                <a:ea typeface="Arial"/>
                <a:cs typeface="Arial"/>
                <a:sym typeface="Arial"/>
              </a:rPr>
              <a:t>Updating the plugins could have prevented WordPress plugin attack </a:t>
            </a:r>
            <a:endParaRPr>
              <a:latin typeface="Arial"/>
              <a:ea typeface="Arial"/>
              <a:cs typeface="Arial"/>
              <a:sym typeface="Arial"/>
            </a:endParaRPr>
          </a:p>
          <a:p>
            <a:pPr indent="0" lvl="0" marL="0" rtl="0" algn="l">
              <a:lnSpc>
                <a:spcPct val="90000"/>
              </a:lnSpc>
              <a:spcBef>
                <a:spcPts val="1000"/>
              </a:spcBef>
              <a:spcAft>
                <a:spcPts val="0"/>
              </a:spcAft>
              <a:buSzPts val="1800"/>
              <a:buNone/>
            </a:pPr>
            <a:r>
              <a:t/>
            </a:r>
            <a:endParaRPr>
              <a:latin typeface="Arial"/>
              <a:ea typeface="Arial"/>
              <a:cs typeface="Arial"/>
              <a:sym typeface="Arial"/>
            </a:endParaRPr>
          </a:p>
          <a:p>
            <a:pPr indent="-381000" lvl="0" marL="457200" rtl="0" algn="l">
              <a:lnSpc>
                <a:spcPct val="90000"/>
              </a:lnSpc>
              <a:spcBef>
                <a:spcPts val="1000"/>
              </a:spcBef>
              <a:spcAft>
                <a:spcPts val="0"/>
              </a:spcAft>
              <a:buClr>
                <a:srgbClr val="FFFFFF"/>
              </a:buClr>
              <a:buSzPts val="2400"/>
              <a:buChar char="❏"/>
            </a:pPr>
            <a:r>
              <a:rPr lang="en-IN">
                <a:solidFill>
                  <a:srgbClr val="FFFFFF"/>
                </a:solidFill>
                <a:latin typeface="Arial"/>
                <a:ea typeface="Arial"/>
                <a:cs typeface="Arial"/>
                <a:sym typeface="Arial"/>
              </a:rPr>
              <a:t>Best defense is sanitization of any and all user input</a:t>
            </a:r>
            <a:endParaRPr>
              <a:solidFill>
                <a:srgbClr val="FFFFFF"/>
              </a:solidFill>
              <a:latin typeface="Arial"/>
              <a:ea typeface="Arial"/>
              <a:cs typeface="Arial"/>
              <a:sym typeface="Arial"/>
            </a:endParaRPr>
          </a:p>
        </p:txBody>
      </p:sp>
      <p:sp>
        <p:nvSpPr>
          <p:cNvPr id="334" name="Google Shape;334;g91fe095d6b_0_0"/>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3600"/>
              <a:buFont typeface="Arial"/>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8f6fddc7ef_0_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About Me</a:t>
            </a:r>
            <a:endParaRPr/>
          </a:p>
        </p:txBody>
      </p:sp>
      <p:sp>
        <p:nvSpPr>
          <p:cNvPr id="210" name="Google Shape;210;g8f6fddc7ef_0_0"/>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t/>
            </a:r>
            <a:endParaRPr>
              <a:latin typeface="Arial"/>
              <a:ea typeface="Arial"/>
              <a:cs typeface="Arial"/>
              <a:sym typeface="Arial"/>
            </a:endParaRPr>
          </a:p>
          <a:p>
            <a:pPr indent="0" lvl="0" marL="0" rtl="0" algn="l">
              <a:lnSpc>
                <a:spcPct val="90000"/>
              </a:lnSpc>
              <a:spcBef>
                <a:spcPts val="1000"/>
              </a:spcBef>
              <a:spcAft>
                <a:spcPts val="0"/>
              </a:spcAft>
              <a:buSzPts val="1800"/>
              <a:buNone/>
            </a:pPr>
            <a:r>
              <a:t/>
            </a:r>
            <a:endParaRPr>
              <a:latin typeface="Arial"/>
              <a:ea typeface="Arial"/>
              <a:cs typeface="Arial"/>
              <a:sym typeface="Arial"/>
            </a:endParaRPr>
          </a:p>
          <a:p>
            <a:pPr indent="0" lvl="0" marL="0" rtl="0" algn="l">
              <a:lnSpc>
                <a:spcPct val="90000"/>
              </a:lnSpc>
              <a:spcBef>
                <a:spcPts val="1000"/>
              </a:spcBef>
              <a:spcAft>
                <a:spcPts val="0"/>
              </a:spcAft>
              <a:buSzPts val="1800"/>
              <a:buNone/>
            </a:pPr>
            <a:r>
              <a:t/>
            </a:r>
            <a:endParaRPr>
              <a:latin typeface="Arial"/>
              <a:ea typeface="Arial"/>
              <a:cs typeface="Arial"/>
              <a:sym typeface="Arial"/>
            </a:endParaRPr>
          </a:p>
          <a:p>
            <a:pPr indent="0" lvl="0" marL="0" rtl="0" algn="l">
              <a:lnSpc>
                <a:spcPct val="90000"/>
              </a:lnSpc>
              <a:spcBef>
                <a:spcPts val="1000"/>
              </a:spcBef>
              <a:spcAft>
                <a:spcPts val="0"/>
              </a:spcAft>
              <a:buSzPts val="1800"/>
              <a:buNone/>
            </a:pPr>
            <a:r>
              <a:rPr lang="en-IN">
                <a:latin typeface="Arial"/>
                <a:ea typeface="Arial"/>
                <a:cs typeface="Arial"/>
                <a:sym typeface="Arial"/>
              </a:rPr>
              <a:t>Student of Cybersecurity, M.S. at NYIT, Vancouver</a:t>
            </a:r>
            <a:endParaRPr>
              <a:latin typeface="Arial"/>
              <a:ea typeface="Arial"/>
              <a:cs typeface="Arial"/>
              <a:sym typeface="Arial"/>
            </a:endParaRPr>
          </a:p>
          <a:p>
            <a:pPr indent="0" lvl="0" marL="0" rtl="0" algn="l">
              <a:lnSpc>
                <a:spcPct val="90000"/>
              </a:lnSpc>
              <a:spcBef>
                <a:spcPts val="1000"/>
              </a:spcBef>
              <a:spcAft>
                <a:spcPts val="0"/>
              </a:spcAft>
              <a:buSzPts val="1800"/>
              <a:buNone/>
            </a:pPr>
            <a:r>
              <a:rPr lang="en-IN">
                <a:latin typeface="Arial"/>
                <a:ea typeface="Arial"/>
                <a:cs typeface="Arial"/>
                <a:sym typeface="Arial"/>
              </a:rPr>
              <a:t>Worked about 6 years at Accenture and would start with bugcrowd soon</a:t>
            </a:r>
            <a:endParaRPr>
              <a:latin typeface="Arial"/>
              <a:ea typeface="Arial"/>
              <a:cs typeface="Arial"/>
              <a:sym typeface="Arial"/>
            </a:endParaRPr>
          </a:p>
          <a:p>
            <a:pPr indent="0" lvl="0" marL="0" rtl="0" algn="l">
              <a:lnSpc>
                <a:spcPct val="90000"/>
              </a:lnSpc>
              <a:spcBef>
                <a:spcPts val="1000"/>
              </a:spcBef>
              <a:spcAft>
                <a:spcPts val="0"/>
              </a:spcAft>
              <a:buSzPts val="1800"/>
              <a:buNone/>
            </a:pPr>
            <a:r>
              <a:rPr lang="en-IN">
                <a:latin typeface="Arial"/>
                <a:ea typeface="Arial"/>
                <a:cs typeface="Arial"/>
                <a:sym typeface="Arial"/>
              </a:rPr>
              <a:t>Very excited to speak here for the first time</a:t>
            </a:r>
            <a:endParaRPr>
              <a:latin typeface="Arial"/>
              <a:ea typeface="Arial"/>
              <a:cs typeface="Arial"/>
              <a:sym typeface="Arial"/>
            </a:endParaRPr>
          </a:p>
        </p:txBody>
      </p:sp>
      <p:pic>
        <p:nvPicPr>
          <p:cNvPr id="211" name="Google Shape;211;g8f6fddc7ef_0_0"/>
          <p:cNvPicPr preferRelativeResize="0"/>
          <p:nvPr/>
        </p:nvPicPr>
        <p:blipFill rotWithShape="1">
          <a:blip r:embed="rId3">
            <a:alphaModFix/>
          </a:blip>
          <a:srcRect b="0" l="0" r="0" t="0"/>
          <a:stretch/>
        </p:blipFill>
        <p:spPr>
          <a:xfrm>
            <a:off x="680325" y="2013150"/>
            <a:ext cx="2355375" cy="1772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g81e7b45fb6_0_9"/>
          <p:cNvPicPr preferRelativeResize="0"/>
          <p:nvPr/>
        </p:nvPicPr>
        <p:blipFill rotWithShape="1">
          <a:blip r:embed="rId3">
            <a:alphaModFix/>
          </a:blip>
          <a:srcRect b="0" l="0" r="0" t="0"/>
          <a:stretch/>
        </p:blipFill>
        <p:spPr>
          <a:xfrm>
            <a:off x="355350" y="1138275"/>
            <a:ext cx="10633025" cy="4983300"/>
          </a:xfrm>
          <a:prstGeom prst="rect">
            <a:avLst/>
          </a:prstGeom>
          <a:noFill/>
          <a:ln>
            <a:noFill/>
          </a:ln>
        </p:spPr>
      </p:pic>
      <p:sp>
        <p:nvSpPr>
          <p:cNvPr id="340" name="Google Shape;340;g81e7b45fb6_0_9"/>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3600"/>
              <a:buFont typeface="Arial"/>
              <a:buNone/>
            </a:pPr>
            <a:fld id="{00000000-1234-1234-1234-123412341234}" type="slidenum">
              <a:rPr lang="en-IN"/>
              <a:t>‹#›</a:t>
            </a:fld>
            <a:endParaRPr/>
          </a:p>
        </p:txBody>
      </p:sp>
      <p:sp>
        <p:nvSpPr>
          <p:cNvPr id="341" name="Google Shape;341;g81e7b45fb6_0_9"/>
          <p:cNvSpPr txBox="1"/>
          <p:nvPr/>
        </p:nvSpPr>
        <p:spPr>
          <a:xfrm>
            <a:off x="355350" y="6012275"/>
            <a:ext cx="11528100" cy="18354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rgbClr val="FFFFFF"/>
              </a:buClr>
              <a:buSzPts val="2400"/>
              <a:buChar char="❖"/>
            </a:pPr>
            <a:r>
              <a:rPr lang="en-IN" sz="2400">
                <a:solidFill>
                  <a:srgbClr val="FFFFFF"/>
                </a:solidFill>
              </a:rPr>
              <a:t>Special thanks to Jeevan, Arti and Betsy for helping me prepare this presentation</a:t>
            </a:r>
            <a:endParaRPr sz="2400">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8f6fddc7ef_1_5"/>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IN"/>
              <a:t>XSS types</a:t>
            </a:r>
            <a:endParaRPr/>
          </a:p>
        </p:txBody>
      </p:sp>
      <p:sp>
        <p:nvSpPr>
          <p:cNvPr id="347" name="Google Shape;347;g8f6fddc7ef_1_5"/>
          <p:cNvSpPr txBox="1"/>
          <p:nvPr>
            <p:ph idx="1" type="body"/>
          </p:nvPr>
        </p:nvSpPr>
        <p:spPr>
          <a:xfrm>
            <a:off x="680325" y="1834175"/>
            <a:ext cx="10788300" cy="4794600"/>
          </a:xfrm>
          <a:prstGeom prst="rect">
            <a:avLst/>
          </a:prstGeom>
          <a:noFill/>
          <a:ln>
            <a:noFill/>
          </a:ln>
        </p:spPr>
        <p:txBody>
          <a:bodyPr anchorCtr="0" anchor="t" bIns="45700" lIns="91425" spcFirstLastPara="1" rIns="91425" wrap="square" tIns="45700">
            <a:noAutofit/>
          </a:bodyPr>
          <a:lstStyle/>
          <a:p>
            <a:pPr indent="0" lvl="0" marL="228600" rtl="0" algn="l">
              <a:lnSpc>
                <a:spcPct val="115000"/>
              </a:lnSpc>
              <a:spcBef>
                <a:spcPts val="1000"/>
              </a:spcBef>
              <a:spcAft>
                <a:spcPts val="0"/>
              </a:spcAft>
              <a:buSzPts val="1800"/>
              <a:buNone/>
            </a:pPr>
            <a:r>
              <a:t/>
            </a:r>
            <a:endParaRPr>
              <a:solidFill>
                <a:srgbClr val="FFFFFF"/>
              </a:solidFill>
              <a:latin typeface="Arial"/>
              <a:ea typeface="Arial"/>
              <a:cs typeface="Arial"/>
              <a:sym typeface="Arial"/>
            </a:endParaRPr>
          </a:p>
          <a:p>
            <a:pPr indent="-203200" lvl="0" marL="228600" rtl="0" algn="l">
              <a:lnSpc>
                <a:spcPct val="115000"/>
              </a:lnSpc>
              <a:spcBef>
                <a:spcPts val="1000"/>
              </a:spcBef>
              <a:spcAft>
                <a:spcPts val="0"/>
              </a:spcAft>
              <a:buClr>
                <a:srgbClr val="FFFFFF"/>
              </a:buClr>
              <a:buSzPts val="2400"/>
              <a:buChar char="❏"/>
            </a:pPr>
            <a:r>
              <a:rPr lang="en-IN">
                <a:solidFill>
                  <a:srgbClr val="FFFFFF"/>
                </a:solidFill>
                <a:highlight>
                  <a:srgbClr val="FF0000"/>
                </a:highlight>
                <a:latin typeface="Arial"/>
                <a:ea typeface="Arial"/>
                <a:cs typeface="Arial"/>
                <a:sym typeface="Arial"/>
              </a:rPr>
              <a:t>Three</a:t>
            </a:r>
            <a:r>
              <a:rPr lang="en-IN">
                <a:solidFill>
                  <a:srgbClr val="FFFFFF"/>
                </a:solidFill>
                <a:latin typeface="Arial"/>
                <a:ea typeface="Arial"/>
                <a:cs typeface="Arial"/>
                <a:sym typeface="Arial"/>
              </a:rPr>
              <a:t> types of XSS vulnerabilities</a:t>
            </a:r>
            <a:endParaRPr>
              <a:solidFill>
                <a:srgbClr val="FFFFFF"/>
              </a:solidFill>
              <a:latin typeface="Arial"/>
              <a:ea typeface="Arial"/>
              <a:cs typeface="Arial"/>
              <a:sym typeface="Arial"/>
            </a:endParaRPr>
          </a:p>
          <a:p>
            <a:pPr indent="-228600" lvl="1" marL="685800" rtl="0" algn="l">
              <a:lnSpc>
                <a:spcPct val="115000"/>
              </a:lnSpc>
              <a:spcBef>
                <a:spcPts val="500"/>
              </a:spcBef>
              <a:spcAft>
                <a:spcPts val="0"/>
              </a:spcAft>
              <a:buClr>
                <a:srgbClr val="FFFFFF"/>
              </a:buClr>
              <a:buSzPts val="2400"/>
              <a:buChar char="❏"/>
            </a:pPr>
            <a:r>
              <a:rPr lang="en-IN" sz="2400">
                <a:latin typeface="Arial"/>
                <a:ea typeface="Arial"/>
                <a:cs typeface="Arial"/>
                <a:sym typeface="Arial"/>
              </a:rPr>
              <a:t>Reflected</a:t>
            </a:r>
            <a:endParaRPr sz="2400">
              <a:latin typeface="Arial"/>
              <a:ea typeface="Arial"/>
              <a:cs typeface="Arial"/>
              <a:sym typeface="Arial"/>
            </a:endParaRPr>
          </a:p>
          <a:p>
            <a:pPr indent="-266700" lvl="1" marL="685800" rtl="0" algn="l">
              <a:lnSpc>
                <a:spcPct val="115000"/>
              </a:lnSpc>
              <a:spcBef>
                <a:spcPts val="500"/>
              </a:spcBef>
              <a:spcAft>
                <a:spcPts val="0"/>
              </a:spcAft>
              <a:buClr>
                <a:srgbClr val="FFFFFF"/>
              </a:buClr>
              <a:buSzPts val="2400"/>
              <a:buChar char="❏"/>
            </a:pPr>
            <a:r>
              <a:rPr lang="en-IN" sz="2400">
                <a:latin typeface="Arial"/>
                <a:ea typeface="Arial"/>
                <a:cs typeface="Arial"/>
                <a:sym typeface="Arial"/>
              </a:rPr>
              <a:t>DOM</a:t>
            </a:r>
            <a:endParaRPr sz="2400">
              <a:latin typeface="Arial"/>
              <a:ea typeface="Arial"/>
              <a:cs typeface="Arial"/>
              <a:sym typeface="Arial"/>
            </a:endParaRPr>
          </a:p>
          <a:p>
            <a:pPr indent="-266700" lvl="1" marL="685800" rtl="0" algn="l">
              <a:lnSpc>
                <a:spcPct val="115000"/>
              </a:lnSpc>
              <a:spcBef>
                <a:spcPts val="500"/>
              </a:spcBef>
              <a:spcAft>
                <a:spcPts val="0"/>
              </a:spcAft>
              <a:buClr>
                <a:srgbClr val="FFFFFF"/>
              </a:buClr>
              <a:buSzPts val="2400"/>
              <a:buChar char="❏"/>
            </a:pPr>
            <a:r>
              <a:rPr lang="en-IN" sz="2400">
                <a:latin typeface="Arial"/>
                <a:ea typeface="Arial"/>
                <a:cs typeface="Arial"/>
                <a:sym typeface="Arial"/>
              </a:rPr>
              <a:t>Stored</a:t>
            </a:r>
            <a:endParaRPr sz="2400">
              <a:latin typeface="Arial"/>
              <a:ea typeface="Arial"/>
              <a:cs typeface="Arial"/>
              <a:sym typeface="Arial"/>
            </a:endParaRPr>
          </a:p>
          <a:p>
            <a:pPr indent="-266700" lvl="1" marL="685800" rtl="0" algn="l">
              <a:lnSpc>
                <a:spcPct val="115000"/>
              </a:lnSpc>
              <a:spcBef>
                <a:spcPts val="500"/>
              </a:spcBef>
              <a:spcAft>
                <a:spcPts val="0"/>
              </a:spcAft>
              <a:buClr>
                <a:srgbClr val="FFFFFF"/>
              </a:buClr>
              <a:buSzPts val="2400"/>
              <a:buChar char="❏"/>
            </a:pPr>
            <a:r>
              <a:rPr b="1" lang="en-IN" sz="2400" strike="sngStrike">
                <a:solidFill>
                  <a:srgbClr val="FFFFFF"/>
                </a:solidFill>
                <a:highlight>
                  <a:srgbClr val="FF0000"/>
                </a:highlight>
                <a:latin typeface="Arial"/>
                <a:ea typeface="Arial"/>
                <a:cs typeface="Arial"/>
                <a:sym typeface="Arial"/>
              </a:rPr>
              <a:t>XML-based</a:t>
            </a:r>
            <a:endParaRPr b="1" sz="2400" strike="sngStrike">
              <a:solidFill>
                <a:srgbClr val="FFFFFF"/>
              </a:solidFill>
              <a:highlight>
                <a:srgbClr val="FF0000"/>
              </a:highlight>
              <a:latin typeface="Arial"/>
              <a:ea typeface="Arial"/>
              <a:cs typeface="Arial"/>
              <a:sym typeface="Arial"/>
            </a:endParaRPr>
          </a:p>
          <a:p>
            <a:pPr indent="0" lvl="0" marL="0" rtl="0" algn="l">
              <a:lnSpc>
                <a:spcPct val="115000"/>
              </a:lnSpc>
              <a:spcBef>
                <a:spcPts val="1000"/>
              </a:spcBef>
              <a:spcAft>
                <a:spcPts val="0"/>
              </a:spcAft>
              <a:buSzPts val="1800"/>
              <a:buNone/>
            </a:pPr>
            <a:r>
              <a:t/>
            </a:r>
            <a:endParaRPr sz="2400">
              <a:solidFill>
                <a:srgbClr val="FFFFFF"/>
              </a:solidFill>
              <a:latin typeface="Arial"/>
              <a:ea typeface="Arial"/>
              <a:cs typeface="Arial"/>
              <a:sym typeface="Arial"/>
            </a:endParaRPr>
          </a:p>
          <a:p>
            <a:pPr indent="0" lvl="0" marL="0" rtl="0" algn="l">
              <a:lnSpc>
                <a:spcPct val="115000"/>
              </a:lnSpc>
              <a:spcBef>
                <a:spcPts val="1000"/>
              </a:spcBef>
              <a:spcAft>
                <a:spcPts val="0"/>
              </a:spcAft>
              <a:buSzPts val="1800"/>
              <a:buNone/>
            </a:pPr>
            <a:r>
              <a:t/>
            </a:r>
            <a:endParaRPr sz="2400">
              <a:solidFill>
                <a:srgbClr val="FFFFFF"/>
              </a:solidFill>
              <a:latin typeface="Arial"/>
              <a:ea typeface="Arial"/>
              <a:cs typeface="Arial"/>
              <a:sym typeface="Arial"/>
            </a:endParaRPr>
          </a:p>
          <a:p>
            <a:pPr indent="0" lvl="0" marL="0" rtl="0" algn="l">
              <a:lnSpc>
                <a:spcPct val="115000"/>
              </a:lnSpc>
              <a:spcBef>
                <a:spcPts val="1000"/>
              </a:spcBef>
              <a:spcAft>
                <a:spcPts val="0"/>
              </a:spcAft>
              <a:buSzPts val="1800"/>
              <a:buNone/>
            </a:pPr>
            <a:r>
              <a:t/>
            </a:r>
            <a:endParaRPr b="1">
              <a:solidFill>
                <a:srgbClr val="FFFFFF"/>
              </a:solidFill>
              <a:latin typeface="Arial"/>
              <a:ea typeface="Arial"/>
              <a:cs typeface="Arial"/>
              <a:sym typeface="Arial"/>
            </a:endParaRPr>
          </a:p>
          <a:p>
            <a:pPr indent="-228600" lvl="0" marL="457200" rtl="0" algn="l">
              <a:lnSpc>
                <a:spcPct val="115000"/>
              </a:lnSpc>
              <a:spcBef>
                <a:spcPts val="1000"/>
              </a:spcBef>
              <a:spcAft>
                <a:spcPts val="0"/>
              </a:spcAft>
              <a:buClr>
                <a:schemeClr val="lt1"/>
              </a:buClr>
              <a:buSzPts val="1800"/>
              <a:buNone/>
            </a:pPr>
            <a:r>
              <a:t/>
            </a:r>
            <a:endParaRPr>
              <a:solidFill>
                <a:srgbClr val="FFFFFF"/>
              </a:solidFill>
              <a:latin typeface="Arial"/>
              <a:ea typeface="Arial"/>
              <a:cs typeface="Arial"/>
              <a:sym typeface="Arial"/>
            </a:endParaRPr>
          </a:p>
        </p:txBody>
      </p:sp>
      <p:sp>
        <p:nvSpPr>
          <p:cNvPr id="348" name="Google Shape;348;g8f6fddc7ef_1_5"/>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3600"/>
              <a:buFont typeface="Arial"/>
              <a:buNone/>
            </a:pPr>
            <a:r>
              <a:rPr lang="en-IN"/>
              <a:t>10</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90c5532306_0_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British Airways Attack</a:t>
            </a:r>
            <a:endParaRPr/>
          </a:p>
        </p:txBody>
      </p:sp>
      <p:sp>
        <p:nvSpPr>
          <p:cNvPr id="354" name="Google Shape;354;g90c5532306_0_0"/>
          <p:cNvSpPr txBox="1"/>
          <p:nvPr>
            <p:ph idx="1" type="body"/>
          </p:nvPr>
        </p:nvSpPr>
        <p:spPr>
          <a:xfrm>
            <a:off x="680321" y="2336873"/>
            <a:ext cx="9613800" cy="359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IN"/>
              <a:t>380,000 customers were affected</a:t>
            </a:r>
            <a:endParaRPr/>
          </a:p>
        </p:txBody>
      </p:sp>
      <p:sp>
        <p:nvSpPr>
          <p:cNvPr id="355" name="Google Shape;355;g90c5532306_0_0"/>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3600"/>
              <a:buFont typeface="Arial"/>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89dcdf4098_1_18"/>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References</a:t>
            </a:r>
            <a:endParaRPr/>
          </a:p>
        </p:txBody>
      </p:sp>
      <p:sp>
        <p:nvSpPr>
          <p:cNvPr id="361" name="Google Shape;361;g89dcdf4098_1_18"/>
          <p:cNvSpPr txBox="1"/>
          <p:nvPr>
            <p:ph idx="1" type="body"/>
          </p:nvPr>
        </p:nvSpPr>
        <p:spPr>
          <a:xfrm>
            <a:off x="680325" y="2336875"/>
            <a:ext cx="9613800" cy="3952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IN" sz="1200" u="sng">
                <a:solidFill>
                  <a:schemeClr val="hlink"/>
                </a:solidFill>
                <a:hlinkClick r:id="rId3"/>
              </a:rPr>
              <a:t>https://github.com/OWASP/wstg/blob/master/document/4-Web_Application_Security_Testing/07-Input_Validation_Testing/01-Testing_for_Reflected_Cross_Site_Scripting.md</a:t>
            </a:r>
            <a:r>
              <a:rPr lang="en-IN" sz="1200"/>
              <a:t> </a:t>
            </a:r>
            <a:endParaRPr sz="1200"/>
          </a:p>
          <a:p>
            <a:pPr indent="0" lvl="0" marL="0" rtl="0" algn="l">
              <a:lnSpc>
                <a:spcPct val="90000"/>
              </a:lnSpc>
              <a:spcBef>
                <a:spcPts val="1000"/>
              </a:spcBef>
              <a:spcAft>
                <a:spcPts val="0"/>
              </a:spcAft>
              <a:buSzPts val="1800"/>
              <a:buNone/>
            </a:pPr>
            <a:r>
              <a:rPr lang="en-IN" sz="1200" u="sng">
                <a:solidFill>
                  <a:schemeClr val="hlink"/>
                </a:solidFill>
                <a:hlinkClick r:id="rId4"/>
              </a:rPr>
              <a:t>https://owasp.org/www-community/attacks/DOM_Based_XSS</a:t>
            </a:r>
            <a:r>
              <a:rPr lang="en-IN" sz="1200"/>
              <a:t> </a:t>
            </a:r>
            <a:endParaRPr/>
          </a:p>
          <a:p>
            <a:pPr indent="0" lvl="0" marL="0" rtl="0" algn="l">
              <a:lnSpc>
                <a:spcPct val="90000"/>
              </a:lnSpc>
              <a:spcBef>
                <a:spcPts val="1000"/>
              </a:spcBef>
              <a:spcAft>
                <a:spcPts val="0"/>
              </a:spcAft>
              <a:buSzPts val="1800"/>
              <a:buNone/>
            </a:pPr>
            <a:r>
              <a:rPr lang="en-IN" sz="1100" u="sng">
                <a:solidFill>
                  <a:schemeClr val="hlink"/>
                </a:solidFill>
                <a:latin typeface="Arial"/>
                <a:ea typeface="Arial"/>
                <a:cs typeface="Arial"/>
                <a:sym typeface="Arial"/>
                <a:hlinkClick r:id="rId5"/>
              </a:rPr>
              <a:t>https://www.geeksforgeeks.org/what-is-cross-site-scripting-xss/</a:t>
            </a:r>
            <a:endParaRPr sz="1200"/>
          </a:p>
          <a:p>
            <a:pPr indent="0" lvl="0" marL="0" rtl="0" algn="l">
              <a:lnSpc>
                <a:spcPct val="90000"/>
              </a:lnSpc>
              <a:spcBef>
                <a:spcPts val="1000"/>
              </a:spcBef>
              <a:spcAft>
                <a:spcPts val="0"/>
              </a:spcAft>
              <a:buSzPts val="1800"/>
              <a:buNone/>
            </a:pPr>
            <a:r>
              <a:rPr lang="en-IN" sz="1200" u="sng">
                <a:solidFill>
                  <a:schemeClr val="hlink"/>
                </a:solidFill>
                <a:hlinkClick r:id="rId6"/>
              </a:rPr>
              <a:t>https://portswigger.net/web-security/csrf/xss-vs-csrf</a:t>
            </a:r>
            <a:endParaRPr sz="1200" u="sng">
              <a:solidFill>
                <a:schemeClr val="hlink"/>
              </a:solidFill>
              <a:hlinkClick r:id="rId7"/>
            </a:endParaRPr>
          </a:p>
          <a:p>
            <a:pPr indent="0" lvl="0" marL="0" rtl="0" algn="l">
              <a:lnSpc>
                <a:spcPct val="90000"/>
              </a:lnSpc>
              <a:spcBef>
                <a:spcPts val="1000"/>
              </a:spcBef>
              <a:spcAft>
                <a:spcPts val="0"/>
              </a:spcAft>
              <a:buSzPts val="1800"/>
              <a:buNone/>
            </a:pPr>
            <a:r>
              <a:rPr lang="en-IN" sz="1200" u="sng">
                <a:solidFill>
                  <a:schemeClr val="hlink"/>
                </a:solidFill>
                <a:hlinkClick r:id="rId8"/>
              </a:rPr>
              <a:t>https://www.owasp.org/index.php/Cross-Site_Request_Forgery_(CSRF)_Prevention_Cheat_Sheet)2</a:t>
            </a:r>
            <a:r>
              <a:rPr lang="en-IN" sz="1200"/>
              <a:t> . </a:t>
            </a:r>
            <a:endParaRPr sz="1200"/>
          </a:p>
          <a:p>
            <a:pPr indent="0" lvl="0" marL="0" rtl="0" algn="l">
              <a:lnSpc>
                <a:spcPct val="90000"/>
              </a:lnSpc>
              <a:spcBef>
                <a:spcPts val="1000"/>
              </a:spcBef>
              <a:spcAft>
                <a:spcPts val="0"/>
              </a:spcAft>
              <a:buSzPts val="1800"/>
              <a:buNone/>
            </a:pPr>
            <a:r>
              <a:rPr lang="en-IN" sz="1100" u="sng">
                <a:solidFill>
                  <a:schemeClr val="hlink"/>
                </a:solidFill>
                <a:latin typeface="Arial"/>
                <a:ea typeface="Arial"/>
                <a:cs typeface="Arial"/>
                <a:sym typeface="Arial"/>
                <a:hlinkClick r:id="rId9"/>
              </a:rPr>
              <a:t>https://www.techrepublic.com/article/british-airways-data-theft-demonstrates-need-for-cross-site-scripting-restrictions/#:~:text=A%20major%20airline%20suffered%20a,a%20cross%2Dsite%20scripting%20attack.&amp;text=Researchers%20from%20RiskIQ%20have%20published,and%20September%20of%20this%20year.</a:t>
            </a:r>
            <a:r>
              <a:rPr lang="en-IN" sz="1200"/>
              <a:t> </a:t>
            </a:r>
            <a:endParaRPr sz="1200"/>
          </a:p>
          <a:p>
            <a:pPr indent="0" lvl="0" marL="0" rtl="0" algn="l">
              <a:lnSpc>
                <a:spcPct val="90000"/>
              </a:lnSpc>
              <a:spcBef>
                <a:spcPts val="1000"/>
              </a:spcBef>
              <a:spcAft>
                <a:spcPts val="0"/>
              </a:spcAft>
              <a:buSzPts val="1800"/>
              <a:buNone/>
            </a:pPr>
            <a:r>
              <a:rPr lang="en-IN" sz="1200" u="sng">
                <a:solidFill>
                  <a:schemeClr val="hlink"/>
                </a:solidFill>
                <a:hlinkClick r:id="rId10"/>
              </a:rPr>
              <a:t>https://www.oreilly.com/library/view/oracle-jet-for/9781787284746/assets/361a1477-5e08-4b94-92a8-785446e9eae8.png</a:t>
            </a:r>
            <a:r>
              <a:rPr lang="en-IN" sz="1200"/>
              <a:t> </a:t>
            </a:r>
            <a:endParaRPr sz="1200"/>
          </a:p>
          <a:p>
            <a:pPr indent="0" lvl="0" marL="0" rtl="0" algn="l">
              <a:lnSpc>
                <a:spcPct val="90000"/>
              </a:lnSpc>
              <a:spcBef>
                <a:spcPts val="1000"/>
              </a:spcBef>
              <a:spcAft>
                <a:spcPts val="0"/>
              </a:spcAft>
              <a:buSzPts val="1800"/>
              <a:buNone/>
            </a:pPr>
            <a:r>
              <a:rPr lang="en-IN" sz="1200" u="sng">
                <a:solidFill>
                  <a:schemeClr val="hlink"/>
                </a:solidFill>
                <a:hlinkClick r:id="rId11"/>
              </a:rPr>
              <a:t>https://evilhacker.lol/card-details.php%E2%80%99</a:t>
            </a:r>
            <a:r>
              <a:rPr lang="en-IN" sz="1200"/>
              <a:t> </a:t>
            </a:r>
            <a:endParaRPr sz="1200"/>
          </a:p>
          <a:p>
            <a:pPr indent="0" lvl="0" marL="0" rtl="0" algn="l">
              <a:lnSpc>
                <a:spcPct val="90000"/>
              </a:lnSpc>
              <a:spcBef>
                <a:spcPts val="1000"/>
              </a:spcBef>
              <a:spcAft>
                <a:spcPts val="0"/>
              </a:spcAft>
              <a:buSzPts val="1800"/>
              <a:buNone/>
            </a:pPr>
            <a:r>
              <a:rPr lang="en-IN" sz="1100" u="sng">
                <a:solidFill>
                  <a:schemeClr val="hlink"/>
                </a:solidFill>
                <a:latin typeface="Arial"/>
                <a:ea typeface="Arial"/>
                <a:cs typeface="Arial"/>
                <a:sym typeface="Arial"/>
                <a:hlinkClick r:id="rId12"/>
              </a:rPr>
              <a:t>https://www.conceptatech.com/blog/how-does-reactjs-solve-the-problem-of-data-changing-over-time#:~:text=js%20solves%20problems%20of%20better,for%20a%20smooth%20user%20experience.</a:t>
            </a:r>
            <a:endParaRPr sz="1200"/>
          </a:p>
          <a:p>
            <a:pPr indent="0" lvl="0" marL="0" rtl="0" algn="l">
              <a:lnSpc>
                <a:spcPct val="90000"/>
              </a:lnSpc>
              <a:spcBef>
                <a:spcPts val="1000"/>
              </a:spcBef>
              <a:spcAft>
                <a:spcPts val="0"/>
              </a:spcAft>
              <a:buSzPts val="1800"/>
              <a:buNone/>
            </a:pPr>
            <a:r>
              <a:rPr lang="en-IN" sz="1200" u="sng">
                <a:solidFill>
                  <a:schemeClr val="hlink"/>
                </a:solidFill>
                <a:hlinkClick r:id="rId13"/>
              </a:rPr>
              <a:t>https://www.wordfence.com/blog/2020/04/high-severity-vulnerability-patched-in-ninja-forms/</a:t>
            </a:r>
            <a:r>
              <a:rPr lang="en-IN" sz="1200"/>
              <a:t> </a:t>
            </a:r>
            <a:endParaRPr sz="1200"/>
          </a:p>
          <a:p>
            <a:pPr indent="0" lvl="0" marL="0" rtl="0" algn="l">
              <a:lnSpc>
                <a:spcPct val="90000"/>
              </a:lnSpc>
              <a:spcBef>
                <a:spcPts val="1000"/>
              </a:spcBef>
              <a:spcAft>
                <a:spcPts val="0"/>
              </a:spcAft>
              <a:buSzPts val="1800"/>
              <a:buNone/>
            </a:pPr>
            <a:r>
              <a:rPr lang="en-IN" sz="1100" u="sng">
                <a:solidFill>
                  <a:schemeClr val="hlink"/>
                </a:solidFill>
                <a:latin typeface="Arial"/>
                <a:ea typeface="Arial"/>
                <a:cs typeface="Arial"/>
                <a:sym typeface="Arial"/>
                <a:hlinkClick r:id="rId14"/>
              </a:rPr>
              <a:t>https://www.supinfo.com/articles/single/8197--security-breach</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8e5df58c56_0_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extLst>
                  <a:ext uri="http://customooxmlschemas.google.com/">
                    <go:slidesCustomData xmlns:go="http://customooxmlschemas.google.com/" textRoundtripDataId="0"/>
                  </a:ext>
                </a:extLst>
              </a:rPr>
              <a:t>Agenda</a:t>
            </a:r>
            <a:endParaRPr/>
          </a:p>
        </p:txBody>
      </p:sp>
      <p:sp>
        <p:nvSpPr>
          <p:cNvPr id="217" name="Google Shape;217;g8e5df58c56_0_0"/>
          <p:cNvSpPr txBox="1"/>
          <p:nvPr>
            <p:ph idx="1" type="body"/>
          </p:nvPr>
        </p:nvSpPr>
        <p:spPr>
          <a:xfrm>
            <a:off x="680325" y="2112900"/>
            <a:ext cx="9613800" cy="4351800"/>
          </a:xfrm>
          <a:prstGeom prst="rect">
            <a:avLst/>
          </a:prstGeom>
          <a:noFill/>
          <a:ln>
            <a:noFill/>
          </a:ln>
        </p:spPr>
        <p:txBody>
          <a:bodyPr anchorCtr="0" anchor="t" bIns="45700" lIns="91425" spcFirstLastPara="1" rIns="91425" wrap="square" tIns="45700">
            <a:noAutofit/>
          </a:bodyPr>
          <a:lstStyle/>
          <a:p>
            <a:pPr indent="-381000" lvl="0" marL="457200" rtl="0" algn="l">
              <a:lnSpc>
                <a:spcPct val="200000"/>
              </a:lnSpc>
              <a:spcBef>
                <a:spcPts val="1000"/>
              </a:spcBef>
              <a:spcAft>
                <a:spcPts val="0"/>
              </a:spcAft>
              <a:buSzPts val="2400"/>
              <a:buChar char="❏"/>
            </a:pPr>
            <a:r>
              <a:rPr lang="en-IN">
                <a:latin typeface="Arial"/>
                <a:ea typeface="Arial"/>
                <a:cs typeface="Arial"/>
                <a:sym typeface="Arial"/>
              </a:rPr>
              <a:t>XSS </a:t>
            </a:r>
            <a:r>
              <a:rPr lang="en-IN">
                <a:latin typeface="Arial"/>
                <a:ea typeface="Arial"/>
                <a:cs typeface="Arial"/>
                <a:sym typeface="Arial"/>
                <a:extLst>
                  <a:ext uri="http://customooxmlschemas.google.com/">
                    <go:slidesCustomData xmlns:go="http://customooxmlschemas.google.com/" textRoundtripDataId="1"/>
                  </a:ext>
                </a:extLst>
              </a:rPr>
              <a:t>Overview</a:t>
            </a:r>
            <a:endParaRPr>
              <a:latin typeface="Arial"/>
              <a:ea typeface="Arial"/>
              <a:cs typeface="Arial"/>
              <a:sym typeface="Arial"/>
              <a:extLst>
                <a:ext uri="http://customooxmlschemas.google.com/">
                  <go:slidesCustomData xmlns:go="http://customooxmlschemas.google.com/" textRoundtripDataId="2"/>
                </a:ext>
              </a:extLst>
            </a:endParaRPr>
          </a:p>
          <a:p>
            <a:pPr indent="-381000" lvl="0" marL="457200" rtl="0" algn="l">
              <a:lnSpc>
                <a:spcPct val="200000"/>
              </a:lnSpc>
              <a:spcBef>
                <a:spcPts val="0"/>
              </a:spcBef>
              <a:spcAft>
                <a:spcPts val="0"/>
              </a:spcAft>
              <a:buSzPts val="2400"/>
              <a:buChar char="❏"/>
            </a:pPr>
            <a:r>
              <a:rPr lang="en-IN">
                <a:latin typeface="Arial"/>
                <a:ea typeface="Arial"/>
                <a:cs typeface="Arial"/>
                <a:sym typeface="Arial"/>
                <a:extLst>
                  <a:ext uri="http://customooxmlschemas.google.com/">
                    <go:slidesCustomData xmlns:go="http://customooxmlschemas.google.com/" textRoundtripDataId="3"/>
                  </a:ext>
                </a:extLst>
              </a:rPr>
              <a:t>Impact &amp; types </a:t>
            </a:r>
            <a:endParaRPr>
              <a:latin typeface="Arial"/>
              <a:ea typeface="Arial"/>
              <a:cs typeface="Arial"/>
              <a:sym typeface="Arial"/>
              <a:extLst>
                <a:ext uri="http://customooxmlschemas.google.com/">
                  <go:slidesCustomData xmlns:go="http://customooxmlschemas.google.com/" textRoundtripDataId="4"/>
                </a:ext>
              </a:extLst>
            </a:endParaRPr>
          </a:p>
          <a:p>
            <a:pPr indent="-381000" lvl="0" marL="457200" rtl="0" algn="l">
              <a:lnSpc>
                <a:spcPct val="200000"/>
              </a:lnSpc>
              <a:spcBef>
                <a:spcPts val="0"/>
              </a:spcBef>
              <a:spcAft>
                <a:spcPts val="0"/>
              </a:spcAft>
              <a:buSzPts val="2400"/>
              <a:buChar char="❏"/>
            </a:pPr>
            <a:r>
              <a:rPr lang="en-IN">
                <a:latin typeface="Arial"/>
                <a:ea typeface="Arial"/>
                <a:cs typeface="Arial"/>
                <a:sym typeface="Arial"/>
                <a:extLst>
                  <a:ext uri="http://customooxmlschemas.google.com/">
                    <go:slidesCustomData xmlns:go="http://customooxmlschemas.google.com/" textRoundtripDataId="5"/>
                  </a:ext>
                </a:extLst>
              </a:rPr>
              <a:t>Public exploits</a:t>
            </a:r>
            <a:endParaRPr>
              <a:latin typeface="Arial"/>
              <a:ea typeface="Arial"/>
              <a:cs typeface="Arial"/>
              <a:sym typeface="Arial"/>
              <a:extLst>
                <a:ext uri="http://customooxmlschemas.google.com/">
                  <go:slidesCustomData xmlns:go="http://customooxmlschemas.google.com/" textRoundtripDataId="6"/>
                </a:ext>
              </a:extLst>
            </a:endParaRPr>
          </a:p>
          <a:p>
            <a:pPr indent="-381000" lvl="0" marL="457200" rtl="0" algn="l">
              <a:lnSpc>
                <a:spcPct val="200000"/>
              </a:lnSpc>
              <a:spcBef>
                <a:spcPts val="0"/>
              </a:spcBef>
              <a:spcAft>
                <a:spcPts val="0"/>
              </a:spcAft>
              <a:buSzPts val="2400"/>
              <a:buChar char="❏"/>
            </a:pPr>
            <a:r>
              <a:rPr lang="en-IN">
                <a:latin typeface="Arial"/>
                <a:ea typeface="Arial"/>
                <a:cs typeface="Arial"/>
                <a:sym typeface="Arial"/>
                <a:extLst>
                  <a:ext uri="http://customooxmlschemas.google.com/">
                    <go:slidesCustomData xmlns:go="http://customooxmlschemas.google.com/" textRoundtripDataId="7"/>
                  </a:ext>
                </a:extLst>
              </a:rPr>
              <a:t>Prevention </a:t>
            </a:r>
            <a:endParaRPr>
              <a:latin typeface="Arial"/>
              <a:ea typeface="Arial"/>
              <a:cs typeface="Arial"/>
              <a:sym typeface="Arial"/>
            </a:endParaRPr>
          </a:p>
        </p:txBody>
      </p:sp>
      <p:sp>
        <p:nvSpPr>
          <p:cNvPr id="218" name="Google Shape;218;g8e5df58c56_0_0"/>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3600"/>
              <a:buFont typeface="Arial"/>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9119cd3c29_0_0"/>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NOTE: Identify one incorrect slide </a:t>
            </a:r>
            <a:endParaRPr/>
          </a:p>
        </p:txBody>
      </p:sp>
      <p:sp>
        <p:nvSpPr>
          <p:cNvPr id="224" name="Google Shape;224;g9119cd3c29_0_0"/>
          <p:cNvSpPr txBox="1"/>
          <p:nvPr>
            <p:ph idx="1" type="body"/>
          </p:nvPr>
        </p:nvSpPr>
        <p:spPr>
          <a:xfrm>
            <a:off x="2351621" y="2509748"/>
            <a:ext cx="9613800" cy="359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IN">
                <a:latin typeface="Arial"/>
                <a:ea typeface="Arial"/>
                <a:cs typeface="Arial"/>
                <a:sym typeface="Arial"/>
              </a:rPr>
              <a:t>One slide in this presentation will not state facts</a:t>
            </a:r>
            <a:endParaRPr>
              <a:latin typeface="Arial"/>
              <a:ea typeface="Arial"/>
              <a:cs typeface="Arial"/>
              <a:sym typeface="Arial"/>
            </a:endParaRPr>
          </a:p>
        </p:txBody>
      </p:sp>
      <p:sp>
        <p:nvSpPr>
          <p:cNvPr id="225" name="Google Shape;225;g9119cd3c29_0_0"/>
          <p:cNvSpPr/>
          <p:nvPr/>
        </p:nvSpPr>
        <p:spPr>
          <a:xfrm>
            <a:off x="680325" y="2336875"/>
            <a:ext cx="1261200" cy="1261200"/>
          </a:xfrm>
          <a:prstGeom prst="flowChartSummingJunction">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g9119cd3c29_0_0"/>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3600"/>
              <a:buFont typeface="Arial"/>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8ce1b001c5_0_5"/>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Do you know who is Samy Kamkar?</a:t>
            </a:r>
            <a:endParaRPr/>
          </a:p>
        </p:txBody>
      </p:sp>
      <p:sp>
        <p:nvSpPr>
          <p:cNvPr id="232" name="Google Shape;232;g8ce1b001c5_0_5"/>
          <p:cNvSpPr txBox="1"/>
          <p:nvPr>
            <p:ph idx="1" type="body"/>
          </p:nvPr>
        </p:nvSpPr>
        <p:spPr>
          <a:xfrm>
            <a:off x="4668275" y="2336875"/>
            <a:ext cx="6032100" cy="359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IN">
                <a:latin typeface="Arial"/>
                <a:ea typeface="Arial"/>
                <a:cs typeface="Arial"/>
                <a:sym typeface="Arial"/>
              </a:rPr>
              <a:t>Right now: Security Researcher</a:t>
            </a:r>
            <a:endParaRPr>
              <a:latin typeface="Arial"/>
              <a:ea typeface="Arial"/>
              <a:cs typeface="Arial"/>
              <a:sym typeface="Arial"/>
            </a:endParaRPr>
          </a:p>
          <a:p>
            <a:pPr indent="0" lvl="0" marL="0" rtl="0" algn="l">
              <a:lnSpc>
                <a:spcPct val="90000"/>
              </a:lnSpc>
              <a:spcBef>
                <a:spcPts val="1000"/>
              </a:spcBef>
              <a:spcAft>
                <a:spcPts val="0"/>
              </a:spcAft>
              <a:buSzPts val="1800"/>
              <a:buNone/>
            </a:pPr>
            <a:r>
              <a:t/>
            </a:r>
            <a:endParaRPr>
              <a:latin typeface="Arial"/>
              <a:ea typeface="Arial"/>
              <a:cs typeface="Arial"/>
              <a:sym typeface="Arial"/>
            </a:endParaRPr>
          </a:p>
          <a:p>
            <a:pPr indent="0" lvl="0" marL="0" rtl="0" algn="l">
              <a:lnSpc>
                <a:spcPct val="90000"/>
              </a:lnSpc>
              <a:spcBef>
                <a:spcPts val="1000"/>
              </a:spcBef>
              <a:spcAft>
                <a:spcPts val="0"/>
              </a:spcAft>
              <a:buSzPts val="1800"/>
              <a:buNone/>
            </a:pPr>
            <a:r>
              <a:rPr lang="en-IN">
                <a:latin typeface="Arial"/>
                <a:ea typeface="Arial"/>
                <a:cs typeface="Arial"/>
                <a:sym typeface="Arial"/>
              </a:rPr>
              <a:t>In 2005 : </a:t>
            </a:r>
            <a:r>
              <a:rPr b="1" lang="en-IN">
                <a:latin typeface="Arial"/>
                <a:ea typeface="Arial"/>
                <a:cs typeface="Arial"/>
                <a:sym typeface="Arial"/>
              </a:rPr>
              <a:t>“Samy is my hero”</a:t>
            </a:r>
            <a:r>
              <a:rPr lang="en-IN">
                <a:latin typeface="Arial"/>
                <a:ea typeface="Arial"/>
                <a:cs typeface="Arial"/>
                <a:sym typeface="Arial"/>
              </a:rPr>
              <a:t> said the description of millions of Myspace accounts</a:t>
            </a:r>
            <a:endParaRPr>
              <a:latin typeface="Arial"/>
              <a:ea typeface="Arial"/>
              <a:cs typeface="Arial"/>
              <a:sym typeface="Arial"/>
            </a:endParaRPr>
          </a:p>
          <a:p>
            <a:pPr indent="0" lvl="0" marL="0" rtl="0" algn="l">
              <a:lnSpc>
                <a:spcPct val="90000"/>
              </a:lnSpc>
              <a:spcBef>
                <a:spcPts val="1000"/>
              </a:spcBef>
              <a:spcAft>
                <a:spcPts val="0"/>
              </a:spcAft>
              <a:buSzPts val="1800"/>
              <a:buNone/>
            </a:pPr>
            <a:r>
              <a:t/>
            </a:r>
            <a:endParaRPr>
              <a:latin typeface="Arial"/>
              <a:ea typeface="Arial"/>
              <a:cs typeface="Arial"/>
              <a:sym typeface="Arial"/>
            </a:endParaRPr>
          </a:p>
          <a:p>
            <a:pPr indent="0" lvl="0" marL="0" rtl="0" algn="l">
              <a:lnSpc>
                <a:spcPct val="90000"/>
              </a:lnSpc>
              <a:spcBef>
                <a:spcPts val="1000"/>
              </a:spcBef>
              <a:spcAft>
                <a:spcPts val="0"/>
              </a:spcAft>
              <a:buSzPts val="1800"/>
              <a:buNone/>
            </a:pPr>
            <a:r>
              <a:rPr lang="en-IN">
                <a:latin typeface="Arial"/>
                <a:ea typeface="Arial"/>
                <a:cs typeface="Arial"/>
                <a:sym typeface="Arial"/>
              </a:rPr>
              <a:t>Why? </a:t>
            </a:r>
            <a:endParaRPr>
              <a:latin typeface="Arial"/>
              <a:ea typeface="Arial"/>
              <a:cs typeface="Arial"/>
              <a:sym typeface="Arial"/>
            </a:endParaRPr>
          </a:p>
          <a:p>
            <a:pPr indent="0" lvl="0" marL="0" rtl="0" algn="l">
              <a:lnSpc>
                <a:spcPct val="90000"/>
              </a:lnSpc>
              <a:spcBef>
                <a:spcPts val="1000"/>
              </a:spcBef>
              <a:spcAft>
                <a:spcPts val="0"/>
              </a:spcAft>
              <a:buSzPts val="1800"/>
              <a:buNone/>
            </a:pPr>
            <a:r>
              <a:rPr lang="en-IN">
                <a:latin typeface="Arial"/>
                <a:ea typeface="Arial"/>
                <a:cs typeface="Arial"/>
                <a:sym typeface="Arial"/>
              </a:rPr>
              <a:t>Answer: The Samy Worm</a:t>
            </a:r>
            <a:endParaRPr>
              <a:latin typeface="Arial"/>
              <a:ea typeface="Arial"/>
              <a:cs typeface="Arial"/>
              <a:sym typeface="Arial"/>
            </a:endParaRPr>
          </a:p>
        </p:txBody>
      </p:sp>
      <p:pic>
        <p:nvPicPr>
          <p:cNvPr id="233" name="Google Shape;233;g8ce1b001c5_0_5"/>
          <p:cNvPicPr preferRelativeResize="0"/>
          <p:nvPr/>
        </p:nvPicPr>
        <p:blipFill rotWithShape="1">
          <a:blip r:embed="rId3">
            <a:alphaModFix/>
          </a:blip>
          <a:srcRect b="0" l="0" r="0" t="0"/>
          <a:stretch/>
        </p:blipFill>
        <p:spPr>
          <a:xfrm>
            <a:off x="542175" y="2201075"/>
            <a:ext cx="3974872" cy="3599400"/>
          </a:xfrm>
          <a:prstGeom prst="rect">
            <a:avLst/>
          </a:prstGeom>
          <a:noFill/>
          <a:ln>
            <a:noFill/>
          </a:ln>
        </p:spPr>
      </p:pic>
      <p:sp>
        <p:nvSpPr>
          <p:cNvPr id="234" name="Google Shape;234;g8ce1b001c5_0_5"/>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3600"/>
              <a:buFont typeface="Arial"/>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868b297c1c_0_8"/>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extLst>
                  <a:ext uri="http://customooxmlschemas.google.com/">
                    <go:slidesCustomData xmlns:go="http://customooxmlschemas.google.com/" textRoundtripDataId="8"/>
                  </a:ext>
                </a:extLst>
              </a:rPr>
              <a:t>Samy Worm</a:t>
            </a:r>
            <a:r>
              <a:rPr lang="en-IN"/>
              <a:t> code</a:t>
            </a:r>
            <a:endParaRPr/>
          </a:p>
        </p:txBody>
      </p:sp>
      <p:pic>
        <p:nvPicPr>
          <p:cNvPr id="240" name="Google Shape;240;g868b297c1c_0_8"/>
          <p:cNvPicPr preferRelativeResize="0"/>
          <p:nvPr/>
        </p:nvPicPr>
        <p:blipFill rotWithShape="1">
          <a:blip r:embed="rId3">
            <a:alphaModFix/>
          </a:blip>
          <a:srcRect b="0" l="0" r="0" t="0"/>
          <a:stretch/>
        </p:blipFill>
        <p:spPr>
          <a:xfrm>
            <a:off x="680325" y="2463150"/>
            <a:ext cx="11172524" cy="2682800"/>
          </a:xfrm>
          <a:prstGeom prst="rect">
            <a:avLst/>
          </a:prstGeom>
          <a:noFill/>
          <a:ln cap="flat" cmpd="sng" w="9525">
            <a:solidFill>
              <a:srgbClr val="FFFF00"/>
            </a:solidFill>
            <a:prstDash val="solid"/>
            <a:round/>
            <a:headEnd len="sm" w="sm" type="none"/>
            <a:tailEnd len="sm" w="sm" type="none"/>
          </a:ln>
        </p:spPr>
      </p:pic>
      <p:sp>
        <p:nvSpPr>
          <p:cNvPr id="241" name="Google Shape;241;g868b297c1c_0_8"/>
          <p:cNvSpPr txBox="1"/>
          <p:nvPr/>
        </p:nvSpPr>
        <p:spPr>
          <a:xfrm>
            <a:off x="752050" y="4279550"/>
            <a:ext cx="9613800" cy="1898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242" name="Google Shape;242;g868b297c1c_0_8"/>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3600"/>
              <a:buFont typeface="Arial"/>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g91b862686a_0_0" title="task4fast.mp4">
            <a:hlinkClick r:id="rId3"/>
          </p:cNvPr>
          <p:cNvPicPr preferRelativeResize="0"/>
          <p:nvPr/>
        </p:nvPicPr>
        <p:blipFill rotWithShape="1">
          <a:blip r:embed="rId4">
            <a:alphaModFix/>
          </a:blip>
          <a:srcRect b="0" l="0" r="0" t="0"/>
          <a:stretch/>
        </p:blipFill>
        <p:spPr>
          <a:xfrm>
            <a:off x="76200" y="-1243775"/>
            <a:ext cx="12039600" cy="902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8e5df58c56_0_5"/>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1800"/>
              <a:buNone/>
            </a:pPr>
            <a:r>
              <a:rPr lang="en-IN">
                <a:extLst>
                  <a:ext uri="http://customooxmlschemas.google.com/">
                    <go:slidesCustomData xmlns:go="http://customooxmlschemas.google.com/" textRoundtripDataId="9"/>
                  </a:ext>
                </a:extLst>
              </a:rPr>
              <a:t>Cross-site scripting</a:t>
            </a:r>
            <a:r>
              <a:rPr lang="en-IN"/>
              <a:t> (XSS) </a:t>
            </a:r>
            <a:endParaRPr/>
          </a:p>
        </p:txBody>
      </p:sp>
      <p:sp>
        <p:nvSpPr>
          <p:cNvPr id="253" name="Google Shape;253;g8e5df58c56_0_5"/>
          <p:cNvSpPr txBox="1"/>
          <p:nvPr>
            <p:ph idx="1" type="body"/>
          </p:nvPr>
        </p:nvSpPr>
        <p:spPr>
          <a:xfrm>
            <a:off x="680325" y="2336875"/>
            <a:ext cx="9613800" cy="41631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Clr>
                <a:srgbClr val="FFFFFF"/>
              </a:buClr>
              <a:buSzPts val="2400"/>
              <a:buChar char="❏"/>
            </a:pPr>
            <a:r>
              <a:rPr lang="en-IN">
                <a:solidFill>
                  <a:srgbClr val="FFFFFF"/>
                </a:solidFill>
                <a:latin typeface="Arial"/>
                <a:ea typeface="Arial"/>
                <a:cs typeface="Arial"/>
                <a:sym typeface="Arial"/>
              </a:rPr>
              <a:t>Type of injection attack</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Malicious client-side scripts are injected </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Attacks are super common and difficult to prevent holistically </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Common occurrence within the OWASP Top 10</a:t>
            </a:r>
            <a:endParaRPr>
              <a:solidFill>
                <a:srgbClr val="FFFFFF"/>
              </a:solidFill>
              <a:latin typeface="Arial"/>
              <a:ea typeface="Arial"/>
              <a:cs typeface="Arial"/>
              <a:sym typeface="Arial"/>
            </a:endParaRPr>
          </a:p>
          <a:p>
            <a:pPr indent="0" lvl="0" marL="0" rtl="0" algn="l">
              <a:lnSpc>
                <a:spcPct val="115000"/>
              </a:lnSpc>
              <a:spcBef>
                <a:spcPts val="1000"/>
              </a:spcBef>
              <a:spcAft>
                <a:spcPts val="0"/>
              </a:spcAft>
              <a:buSzPts val="1800"/>
              <a:buNone/>
            </a:pPr>
            <a:r>
              <a:t/>
            </a:r>
            <a:endParaRPr>
              <a:solidFill>
                <a:srgbClr val="FFFFFF"/>
              </a:solidFill>
              <a:latin typeface="Arial"/>
              <a:ea typeface="Arial"/>
              <a:cs typeface="Arial"/>
              <a:sym typeface="Arial"/>
            </a:endParaRPr>
          </a:p>
        </p:txBody>
      </p:sp>
      <p:sp>
        <p:nvSpPr>
          <p:cNvPr id="254" name="Google Shape;254;g8e5df58c56_0_5"/>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3600"/>
              <a:buFont typeface="Arial"/>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866fce172e_0_276"/>
          <p:cNvSpPr txBox="1"/>
          <p:nvPr>
            <p:ph type="title"/>
          </p:nvPr>
        </p:nvSpPr>
        <p:spPr>
          <a:xfrm>
            <a:off x="680321" y="753228"/>
            <a:ext cx="9613800" cy="1080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800"/>
              <a:buNone/>
            </a:pPr>
            <a:r>
              <a:rPr lang="en-IN"/>
              <a:t>XSS Impact</a:t>
            </a:r>
            <a:endParaRPr/>
          </a:p>
        </p:txBody>
      </p:sp>
      <p:sp>
        <p:nvSpPr>
          <p:cNvPr id="260" name="Google Shape;260;g866fce172e_0_276"/>
          <p:cNvSpPr txBox="1"/>
          <p:nvPr>
            <p:ph idx="1" type="body"/>
          </p:nvPr>
        </p:nvSpPr>
        <p:spPr>
          <a:xfrm>
            <a:off x="680325" y="2195000"/>
            <a:ext cx="10116900" cy="4412400"/>
          </a:xfrm>
          <a:prstGeom prst="rect">
            <a:avLst/>
          </a:prstGeom>
          <a:noFill/>
          <a:ln>
            <a:noFill/>
          </a:ln>
        </p:spPr>
        <p:txBody>
          <a:bodyPr anchorCtr="0" anchor="t" bIns="45700" lIns="91425" spcFirstLastPara="1" rIns="91425" wrap="square" tIns="45700">
            <a:noAutofit/>
          </a:bodyPr>
          <a:lstStyle/>
          <a:p>
            <a:pPr indent="-381000" lvl="0" marL="457200" rtl="0" algn="l">
              <a:lnSpc>
                <a:spcPct val="115000"/>
              </a:lnSpc>
              <a:spcBef>
                <a:spcPts val="1000"/>
              </a:spcBef>
              <a:spcAft>
                <a:spcPts val="0"/>
              </a:spcAft>
              <a:buClr>
                <a:srgbClr val="FFFFFF"/>
              </a:buClr>
              <a:buSzPts val="2400"/>
              <a:buChar char="❏"/>
            </a:pPr>
            <a:r>
              <a:rPr lang="en-IN">
                <a:solidFill>
                  <a:srgbClr val="FFFFFF"/>
                </a:solidFill>
                <a:latin typeface="Arial"/>
                <a:ea typeface="Arial"/>
                <a:cs typeface="Arial"/>
                <a:sym typeface="Arial"/>
              </a:rPr>
              <a:t>Users and/or employees</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Website’s ability to generate revenue</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PR damage</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Crashing s</a:t>
            </a:r>
            <a:r>
              <a:rPr lang="en-IN">
                <a:solidFill>
                  <a:srgbClr val="FFFFFF"/>
                </a:solidFill>
                <a:latin typeface="Arial"/>
                <a:ea typeface="Arial"/>
                <a:cs typeface="Arial"/>
                <a:sym typeface="Arial"/>
                <a:extLst>
                  <a:ext uri="http://customooxmlschemas.google.com/">
                    <go:slidesCustomData xmlns:go="http://customooxmlschemas.google.com/" textRoundtripDataId="10"/>
                  </a:ext>
                </a:extLst>
              </a:rPr>
              <a:t>ocial media, plugins and online news sites or other online businesses</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Impacts the users first; bad user experience m</a:t>
            </a:r>
            <a:r>
              <a:rPr lang="en-IN">
                <a:solidFill>
                  <a:srgbClr val="FFFFFF"/>
                </a:solidFill>
                <a:latin typeface="Arial"/>
                <a:ea typeface="Arial"/>
                <a:cs typeface="Arial"/>
                <a:sym typeface="Arial"/>
                <a:extLst>
                  <a:ext uri="http://customooxmlschemas.google.com/">
                    <go:slidesCustomData xmlns:go="http://customooxmlschemas.google.com/" textRoundtripDataId="11"/>
                  </a:ext>
                </a:extLst>
              </a:rPr>
              <a:t>ay lead</a:t>
            </a:r>
            <a:r>
              <a:rPr lang="en-IN">
                <a:solidFill>
                  <a:srgbClr val="FFFFFF"/>
                </a:solidFill>
                <a:latin typeface="Arial"/>
                <a:ea typeface="Arial"/>
                <a:cs typeface="Arial"/>
                <a:sym typeface="Arial"/>
              </a:rPr>
              <a:t> to decreased customer base</a:t>
            </a:r>
            <a:endParaRPr>
              <a:solidFill>
                <a:srgbClr val="FFFFFF"/>
              </a:solidFill>
              <a:latin typeface="Arial"/>
              <a:ea typeface="Arial"/>
              <a:cs typeface="Arial"/>
              <a:sym typeface="Arial"/>
            </a:endParaRPr>
          </a:p>
          <a:p>
            <a:pPr indent="-381000" lvl="0" marL="457200" rtl="0" algn="l">
              <a:lnSpc>
                <a:spcPct val="115000"/>
              </a:lnSpc>
              <a:spcBef>
                <a:spcPts val="0"/>
              </a:spcBef>
              <a:spcAft>
                <a:spcPts val="0"/>
              </a:spcAft>
              <a:buClr>
                <a:srgbClr val="FFFFFF"/>
              </a:buClr>
              <a:buSzPts val="2400"/>
              <a:buChar char="❏"/>
            </a:pPr>
            <a:r>
              <a:rPr lang="en-IN">
                <a:solidFill>
                  <a:srgbClr val="FFFFFF"/>
                </a:solidFill>
                <a:latin typeface="Arial"/>
                <a:ea typeface="Arial"/>
                <a:cs typeface="Arial"/>
                <a:sym typeface="Arial"/>
              </a:rPr>
              <a:t>Data theft</a:t>
            </a:r>
            <a:endParaRPr>
              <a:solidFill>
                <a:srgbClr val="FFFFFF"/>
              </a:solidFill>
              <a:latin typeface="Arial"/>
              <a:ea typeface="Arial"/>
              <a:cs typeface="Arial"/>
              <a:sym typeface="Arial"/>
            </a:endParaRPr>
          </a:p>
        </p:txBody>
      </p:sp>
      <p:sp>
        <p:nvSpPr>
          <p:cNvPr id="261" name="Google Shape;261;g866fce172e_0_276"/>
          <p:cNvSpPr txBox="1"/>
          <p:nvPr>
            <p:ph idx="12" type="sldNum"/>
          </p:nvPr>
        </p:nvSpPr>
        <p:spPr>
          <a:xfrm>
            <a:off x="10729455" y="753227"/>
            <a:ext cx="1154100" cy="1090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3600"/>
              <a:buFont typeface="Arial"/>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rlin">
  <a:themeElements>
    <a:clrScheme name="Berlin">
      <a:dk1>
        <a:srgbClr val="000000"/>
      </a:dk1>
      <a:lt1>
        <a:srgbClr val="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2020-06-16T23:56:50Z</dcterms:created>
  <dc:creator>Windows User</dc:creator>
</cp:coreProperties>
</file>