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1" r:id="rId3"/>
    <p:sldId id="337" r:id="rId4"/>
    <p:sldId id="352" r:id="rId5"/>
    <p:sldId id="365" r:id="rId6"/>
    <p:sldId id="354" r:id="rId7"/>
    <p:sldId id="353" r:id="rId8"/>
    <p:sldId id="357" r:id="rId9"/>
    <p:sldId id="355" r:id="rId10"/>
    <p:sldId id="356" r:id="rId11"/>
    <p:sldId id="358" r:id="rId12"/>
    <p:sldId id="359" r:id="rId13"/>
    <p:sldId id="367" r:id="rId14"/>
    <p:sldId id="360" r:id="rId15"/>
    <p:sldId id="361" r:id="rId16"/>
    <p:sldId id="368" r:id="rId17"/>
    <p:sldId id="362" r:id="rId18"/>
    <p:sldId id="363" r:id="rId19"/>
    <p:sldId id="364" r:id="rId20"/>
    <p:sldId id="366" r:id="rId21"/>
    <p:sldId id="327" r:id="rId2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FC1"/>
    <a:srgbClr val="AD22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86146" autoAdjust="0"/>
  </p:normalViewPr>
  <p:slideViewPr>
    <p:cSldViewPr>
      <p:cViewPr>
        <p:scale>
          <a:sx n="100" d="100"/>
          <a:sy n="100" d="100"/>
        </p:scale>
        <p:origin x="238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14" y="84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33434-D8F8-4DAE-8F77-A7B636CF804D}" type="datetimeFigureOut">
              <a:rPr lang="en-GB" smtClean="0"/>
              <a:t>17/11/2016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DA621-9EF9-4586-BCB0-7E332FFFE4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7F31E-DCE9-4A11-B7C9-BED4C875B831}" type="datetimeFigureOut">
              <a:rPr lang="es-ES" smtClean="0"/>
              <a:t>17/11/2016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D5BCE-C7DB-47EE-AD74-02C16C413AD1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10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D5BCE-C7DB-47EE-AD74-02C16C413AD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5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4D74F9-20F0-4076-B67D-6C9B075531EC}" type="slidenum">
              <a:rPr lang="es-E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1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D5BCE-C7DB-47EE-AD74-02C16C413AD1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02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D223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0625" y="6492875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176FC1"/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49290"/>
            <a:ext cx="9144000" cy="308710"/>
            <a:chOff x="0" y="6549290"/>
            <a:chExt cx="9144000" cy="30871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0" y="6781800"/>
              <a:ext cx="9144000" cy="0"/>
            </a:xfrm>
            <a:prstGeom prst="line">
              <a:avLst/>
            </a:prstGeom>
            <a:ln>
              <a:solidFill>
                <a:srgbClr val="AD22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72799" y="6549290"/>
              <a:ext cx="1667393" cy="308710"/>
              <a:chOff x="72799" y="6549290"/>
              <a:chExt cx="1667393" cy="30871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72799" y="6554788"/>
                <a:ext cx="303212" cy="3032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 bwMode="auto">
              <a:xfrm>
                <a:off x="381000" y="6549290"/>
                <a:ext cx="13591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ET problems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64348" y="6549290"/>
              <a:ext cx="1336052" cy="308710"/>
              <a:chOff x="2001744" y="6549290"/>
              <a:chExt cx="1336052" cy="30871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001744" y="6554788"/>
                <a:ext cx="303213" cy="3032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 bwMode="auto">
              <a:xfrm>
                <a:off x="2318621" y="6549290"/>
                <a:ext cx="101917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Solutions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655898" y="6549290"/>
              <a:ext cx="1649527" cy="308710"/>
              <a:chOff x="4223856" y="6549290"/>
              <a:chExt cx="1649527" cy="308710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4223856" y="6554788"/>
                <a:ext cx="303213" cy="3032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 bwMode="auto">
              <a:xfrm>
                <a:off x="4526989" y="6549290"/>
                <a:ext cx="134639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Installing</a:t>
                </a:r>
                <a:r>
                  <a:rPr lang="en-US" sz="1000" baseline="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1000" i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simetuc</a:t>
                </a:r>
                <a:endParaRPr lang="en-US" sz="1000" i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47448" y="6549290"/>
              <a:ext cx="1639945" cy="308710"/>
              <a:chOff x="6049546" y="6549290"/>
              <a:chExt cx="1639945" cy="308710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6049546" y="6554787"/>
                <a:ext cx="303213" cy="30321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 bwMode="auto">
              <a:xfrm>
                <a:off x="6374248" y="6549290"/>
                <a:ext cx="131524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Using </a:t>
                </a:r>
                <a:r>
                  <a:rPr kumimoji="0" lang="en-US" sz="10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simetuc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239000" y="6549290"/>
              <a:ext cx="1524000" cy="308710"/>
              <a:chOff x="6946652" y="6549290"/>
              <a:chExt cx="1524000" cy="30871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946652" y="6554788"/>
                <a:ext cx="303213" cy="3032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35107" y="6549290"/>
                <a:ext cx="123554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About the code</a:t>
                </a:r>
                <a:endParaRPr lang="en-US" sz="1000" baseline="300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200" kern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1"/>
            <a:ext cx="8229600" cy="490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0625" y="6492875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176FC1"/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rgbClr val="AD223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dvide/simetu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dvide/simetuc/blob/master/simetuc/config_file.txt" TargetMode="External"/><Relationship Id="rId2" Type="http://schemas.openxmlformats.org/officeDocument/2006/relationships/hyperlink" Target="https://anacond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305800" cy="3505200"/>
          </a:xfrm>
        </p:spPr>
        <p:txBody>
          <a:bodyPr/>
          <a:lstStyle/>
          <a:p>
            <a:r>
              <a:rPr lang="en-US" sz="4400" dirty="0" smtClean="0">
                <a:latin typeface="Arial Black" pitchFamily="34" charset="0"/>
              </a:rPr>
              <a:t>SIMulating Energy Transfer and UpConversion:</a:t>
            </a:r>
            <a:br>
              <a:rPr lang="en-US" sz="4400" dirty="0" smtClean="0">
                <a:latin typeface="Arial Black" pitchFamily="34" charset="0"/>
              </a:rPr>
            </a:br>
            <a:r>
              <a:rPr lang="en-US" sz="4400" dirty="0" smtClean="0"/>
              <a:t>SIMETUC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6002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n w="3175">
                  <a:noFill/>
                </a:ln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Pedro Villanueva Delgado</a:t>
            </a:r>
          </a:p>
          <a:p>
            <a:r>
              <a:rPr lang="en-US" altLang="en-US" sz="2800" dirty="0">
                <a:ln w="3175">
                  <a:noFill/>
                </a:ln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University of </a:t>
            </a:r>
            <a:r>
              <a:rPr lang="en-US" altLang="en-US" sz="2800" dirty="0" smtClean="0">
                <a:ln w="3175">
                  <a:noFill/>
                </a:ln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Bern</a:t>
            </a:r>
          </a:p>
          <a:p>
            <a:r>
              <a:rPr lang="de-CH" sz="2800" dirty="0" smtClean="0">
                <a:ln w="3175">
                  <a:noFill/>
                </a:ln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Group seminar Nov. 2016</a:t>
            </a:r>
            <a:endParaRPr lang="en-US" sz="2800" dirty="0">
              <a:ln w="3175">
                <a:noFill/>
              </a:ln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Lattice</a:t>
            </a:r>
            <a:r>
              <a:rPr lang="de-CH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9"/>
          <a:stretch/>
        </p:blipFill>
        <p:spPr>
          <a:xfrm>
            <a:off x="0" y="1981200"/>
            <a:ext cx="9144000" cy="433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834"/>
            <a:ext cx="9144000" cy="363556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file:</a:t>
            </a:r>
          </a:p>
          <a:p>
            <a:pPr lvl="1"/>
            <a:r>
              <a:rPr lang="de-CH" dirty="0" smtClean="0"/>
              <a:t>Dynamics</a:t>
            </a:r>
            <a:r>
              <a:rPr lang="de-CH" dirty="0"/>
              <a:t> (not ET):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812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ucida Sans Typewriter" panose="020B0509030504030204" pitchFamily="49" charset="0"/>
              </a:rPr>
              <a:t>states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 smtClean="0">
                <a:latin typeface="Lucida Sans Typewriter" panose="020B0509030504030204" pitchFamily="49" charset="0"/>
              </a:rPr>
              <a:t>    </a:t>
            </a:r>
            <a:r>
              <a:rPr lang="en-US" sz="1200" dirty="0" err="1" smtClean="0">
                <a:latin typeface="Lucida Sans Typewriter" panose="020B0509030504030204" pitchFamily="49" charset="0"/>
              </a:rPr>
              <a:t>sensitizer_ion_label</a:t>
            </a:r>
            <a:r>
              <a:rPr lang="en-US" sz="1200" dirty="0">
                <a:latin typeface="Lucida Sans Typewriter" panose="020B0509030504030204" pitchFamily="49" charset="0"/>
              </a:rPr>
              <a:t>: </a:t>
            </a:r>
            <a:r>
              <a:rPr lang="en-US" sz="1200" dirty="0" err="1">
                <a:latin typeface="Lucida Sans Typewriter" panose="020B0509030504030204" pitchFamily="49" charset="0"/>
              </a:rPr>
              <a:t>Yb</a:t>
            </a:r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sensitizer_states_labels</a:t>
            </a:r>
            <a:r>
              <a:rPr lang="en-US" sz="1200" dirty="0">
                <a:latin typeface="Lucida Sans Typewriter" panose="020B0509030504030204" pitchFamily="49" charset="0"/>
              </a:rPr>
              <a:t>: [GS, ES]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activator_ion_label</a:t>
            </a:r>
            <a:r>
              <a:rPr lang="en-US" sz="1200" dirty="0">
                <a:latin typeface="Lucida Sans Typewriter" panose="020B0509030504030204" pitchFamily="49" charset="0"/>
              </a:rPr>
              <a:t>: Tm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activator_states_labels</a:t>
            </a:r>
            <a:r>
              <a:rPr lang="en-US" sz="1200" dirty="0">
                <a:latin typeface="Lucida Sans Typewriter" panose="020B0509030504030204" pitchFamily="49" charset="0"/>
              </a:rPr>
              <a:t>: [3H6, 3F4, 3H5, 3H4, 3F3, 1G4, 1D2</a:t>
            </a:r>
            <a:r>
              <a:rPr lang="en-US" sz="1200" dirty="0" smtClean="0">
                <a:latin typeface="Lucida Sans Typewriter" panose="020B0509030504030204" pitchFamily="49" charset="0"/>
              </a:rPr>
              <a:t>]</a:t>
            </a:r>
          </a:p>
          <a:p>
            <a:endParaRPr lang="en-US" sz="1200" b="1" dirty="0" smtClean="0">
              <a:latin typeface="Lucida Sans Typewriter" panose="020B0509030504030204" pitchFamily="49" charset="0"/>
            </a:endParaRPr>
          </a:p>
          <a:p>
            <a:r>
              <a:rPr lang="en-US" sz="1200" b="1" dirty="0" smtClean="0">
                <a:latin typeface="Lucida Sans Typewriter" panose="020B0509030504030204" pitchFamily="49" charset="0"/>
              </a:rPr>
              <a:t>excitations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 smtClean="0">
                <a:latin typeface="Lucida Sans Typewriter" panose="020B0509030504030204" pitchFamily="49" charset="0"/>
              </a:rPr>
              <a:t>    </a:t>
            </a:r>
            <a:r>
              <a:rPr lang="en-US" sz="1200" b="1" dirty="0" smtClean="0">
                <a:latin typeface="Lucida Sans Typewriter" panose="020B0509030504030204" pitchFamily="49" charset="0"/>
              </a:rPr>
              <a:t>Vis_473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active: True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power_dens</a:t>
            </a:r>
            <a:r>
              <a:rPr lang="en-US" sz="1200" dirty="0">
                <a:latin typeface="Lucida Sans Typewriter" panose="020B0509030504030204" pitchFamily="49" charset="0"/>
              </a:rPr>
              <a:t>: 1e6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power density W/cm^2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t_pulse</a:t>
            </a:r>
            <a:r>
              <a:rPr lang="en-US" sz="1200" dirty="0">
                <a:latin typeface="Lucida Sans Typewriter" panose="020B0509030504030204" pitchFamily="49" charset="0"/>
              </a:rPr>
              <a:t>: 1e-8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pulse width, seconds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process: Tm(3H6) -&gt; Tm(1G4) </a:t>
            </a:r>
            <a:endParaRPr lang="en-US" sz="1200" dirty="0" smtClean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</a:t>
            </a:r>
            <a:r>
              <a:rPr lang="en-US" sz="1200" dirty="0" smtClean="0">
                <a:latin typeface="Lucida Sans Typewriter" panose="020B0509030504030204" pitchFamily="49" charset="0"/>
              </a:rPr>
              <a:t>       degeneracy</a:t>
            </a:r>
            <a:r>
              <a:rPr lang="en-US" sz="1200" dirty="0">
                <a:latin typeface="Lucida Sans Typewriter" panose="020B0509030504030204" pitchFamily="49" charset="0"/>
              </a:rPr>
              <a:t>: 13/9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</a:t>
            </a:r>
            <a:r>
              <a:rPr lang="en-US" sz="1200" dirty="0" err="1">
                <a:solidFill>
                  <a:srgbClr val="176FC1"/>
                </a:solidFill>
                <a:latin typeface="Lucida Sans Typewriter" panose="020B0509030504030204" pitchFamily="49" charset="0"/>
              </a:rPr>
              <a:t>initial_state_g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/</a:t>
            </a:r>
            <a:r>
              <a:rPr lang="en-US" sz="1200" dirty="0" err="1">
                <a:solidFill>
                  <a:srgbClr val="176FC1"/>
                </a:solidFill>
                <a:latin typeface="Lucida Sans Typewriter" panose="020B0509030504030204" pitchFamily="49" charset="0"/>
              </a:rPr>
              <a:t>final_state_g</a:t>
            </a:r>
            <a:endParaRPr lang="en-US" sz="1200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pump_rate</a:t>
            </a:r>
            <a:r>
              <a:rPr lang="en-US" sz="1200" dirty="0">
                <a:latin typeface="Lucida Sans Typewriter" panose="020B0509030504030204" pitchFamily="49" charset="0"/>
              </a:rPr>
              <a:t>: 9.3e-4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</a:t>
            </a:r>
            <a:r>
              <a:rPr lang="en-US" sz="1200" dirty="0" smtClean="0">
                <a:solidFill>
                  <a:srgbClr val="176FC1"/>
                </a:solidFill>
                <a:latin typeface="Lucida Sans Typewriter" panose="020B0509030504030204" pitchFamily="49" charset="0"/>
              </a:rPr>
              <a:t>cm2/J</a:t>
            </a:r>
          </a:p>
          <a:p>
            <a:r>
              <a:rPr lang="en-US" sz="1200" dirty="0" smtClean="0">
                <a:latin typeface="Lucida Sans Typewriter" panose="020B0509030504030204" pitchFamily="49" charset="0"/>
              </a:rPr>
              <a:t>    </a:t>
            </a:r>
            <a:r>
              <a:rPr lang="en-US" sz="1200" b="1" dirty="0" smtClean="0">
                <a:latin typeface="Lucida Sans Typewriter" panose="020B0509030504030204" pitchFamily="49" charset="0"/>
              </a:rPr>
              <a:t>NIR_800</a:t>
            </a:r>
            <a:r>
              <a:rPr lang="en-US" sz="1200" dirty="0">
                <a:latin typeface="Lucida Sans Typewriter" panose="020B0509030504030204" pitchFamily="49" charset="0"/>
              </a:rPr>
              <a:t>: </a:t>
            </a:r>
            <a:endParaRPr lang="en-US" sz="1200" dirty="0" smtClean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</a:t>
            </a:r>
            <a:r>
              <a:rPr lang="en-US" sz="1200" dirty="0" smtClean="0">
                <a:latin typeface="Lucida Sans Typewriter" panose="020B0509030504030204" pitchFamily="49" charset="0"/>
              </a:rPr>
              <a:t>       active</a:t>
            </a:r>
            <a:r>
              <a:rPr lang="en-US" sz="1200" dirty="0">
                <a:latin typeface="Lucida Sans Typewriter" panose="020B0509030504030204" pitchFamily="49" charset="0"/>
              </a:rPr>
              <a:t>: False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power_dens</a:t>
            </a:r>
            <a:r>
              <a:rPr lang="en-US" sz="1200" dirty="0">
                <a:latin typeface="Lucida Sans Typewriter" panose="020B0509030504030204" pitchFamily="49" charset="0"/>
              </a:rPr>
              <a:t>: </a:t>
            </a:r>
            <a:r>
              <a:rPr lang="en-US" sz="1200" dirty="0" smtClean="0">
                <a:latin typeface="Lucida Sans Typewriter" panose="020B0509030504030204" pitchFamily="49" charset="0"/>
              </a:rPr>
              <a:t>1e7</a:t>
            </a:r>
          </a:p>
          <a:p>
            <a:r>
              <a:rPr lang="en-US" sz="1200" dirty="0" smtClean="0">
                <a:latin typeface="Lucida Sans Typewriter" panose="020B0509030504030204" pitchFamily="49" charset="0"/>
              </a:rPr>
              <a:t>        process</a:t>
            </a:r>
            <a:r>
              <a:rPr lang="en-US" sz="1200" dirty="0">
                <a:latin typeface="Lucida Sans Typewriter" panose="020B0509030504030204" pitchFamily="49" charset="0"/>
              </a:rPr>
              <a:t>: [Tm(3H6)-&gt;Tm(3H4), Tm(3H5)-&gt;Tm(1G4)]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degeneracy: [13/9, 11/9]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pump_rate</a:t>
            </a:r>
            <a:r>
              <a:rPr lang="en-US" sz="1200" dirty="0">
                <a:latin typeface="Lucida Sans Typewriter" panose="020B0509030504030204" pitchFamily="49" charset="0"/>
              </a:rPr>
              <a:t>: [4.4e-3, 4e-3</a:t>
            </a:r>
            <a:r>
              <a:rPr lang="en-US" sz="1200" dirty="0" smtClean="0">
                <a:latin typeface="Lucida Sans Typewriter" panose="020B0509030504030204" pitchFamily="49" charset="0"/>
              </a:rPr>
              <a:t>]</a:t>
            </a:r>
            <a:endParaRPr 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1524000"/>
            <a:ext cx="3086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lifetimes in s</a:t>
            </a:r>
            <a:endParaRPr lang="en-US" sz="1200" b="1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b="1" dirty="0" err="1">
                <a:latin typeface="Lucida Sans Typewriter" panose="020B0509030504030204" pitchFamily="49" charset="0"/>
              </a:rPr>
              <a:t>sensitizer_decay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ES: 2.5e-3</a:t>
            </a:r>
          </a:p>
          <a:p>
            <a:endParaRPr lang="pt-BR" sz="1200" b="1" dirty="0" smtClean="0">
              <a:latin typeface="Lucida Sans Typewriter" panose="020B0509030504030204" pitchFamily="49" charset="0"/>
            </a:endParaRPr>
          </a:p>
          <a:p>
            <a:r>
              <a:rPr lang="pt-BR" sz="1200" b="1" dirty="0" smtClean="0">
                <a:latin typeface="Lucida Sans Typewriter" panose="020B0509030504030204" pitchFamily="49" charset="0"/>
              </a:rPr>
              <a:t>activator_decay</a:t>
            </a:r>
            <a:r>
              <a:rPr lang="pt-BR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3F4: 12e-3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3H5: 25e-6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3H4: 2e-3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3F3: 2e-6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1G4: 760e-6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1D2: </a:t>
            </a:r>
            <a:r>
              <a:rPr lang="pt-BR" sz="1200" dirty="0" smtClean="0">
                <a:latin typeface="Lucida Sans Typewriter" panose="020B0509030504030204" pitchFamily="49" charset="0"/>
              </a:rPr>
              <a:t>67.5e-6</a:t>
            </a:r>
            <a:endParaRPr lang="en-US" sz="1200" b="1" dirty="0" smtClean="0">
              <a:latin typeface="Lucida Sans Typewriter" panose="020B0509030504030204" pitchFamily="49" charset="0"/>
            </a:endParaRPr>
          </a:p>
          <a:p>
            <a:endParaRPr lang="en-US" sz="1200" b="1" dirty="0" smtClean="0">
              <a:latin typeface="Lucida Sans Typewriter" panose="020B0509030504030204" pitchFamily="49" charset="0"/>
            </a:endParaRPr>
          </a:p>
          <a:p>
            <a:r>
              <a:rPr lang="en-US" sz="1200" b="1" dirty="0" err="1" smtClean="0">
                <a:latin typeface="Lucida Sans Typewriter" panose="020B0509030504030204" pitchFamily="49" charset="0"/>
              </a:rPr>
              <a:t>activator_branching_ratios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3H5 and 3H4 to 3F4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3H5-&gt;3F4: 0.4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3H4-&gt;3F4: 0.3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3H4-&gt;3H5: 0.1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3F3 to 3H4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3F3-&gt;3H4: 0.999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1G4 to 3F4, 3H5, </a:t>
            </a:r>
            <a:r>
              <a:rPr lang="en-US" sz="1200" dirty="0" smtClean="0">
                <a:solidFill>
                  <a:srgbClr val="176FC1"/>
                </a:solidFill>
                <a:latin typeface="Lucida Sans Typewriter" panose="020B0509030504030204" pitchFamily="49" charset="0"/>
              </a:rPr>
              <a:t>3H4, 3F3</a:t>
            </a:r>
            <a:endParaRPr lang="en-US" sz="1200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1G4-&gt;3F4: 0.15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1G4-&gt;3H5: 0.16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1G4-&gt;3H4: 0.04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1G4-&gt;3F3: 0.00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1D2 to 3F4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1D2-&gt;3F4: 0.43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02938"/>
            <a:ext cx="8610600" cy="46502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Dynamics (not ET):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2788" y="4953000"/>
            <a:ext cx="1370012" cy="117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66850" y="2819400"/>
            <a:ext cx="6210300" cy="238125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r>
              <a:rPr lang="en-US" dirty="0" smtClean="0"/>
              <a:t>Experimental data:</a:t>
            </a:r>
          </a:p>
          <a:p>
            <a:pPr lvl="1"/>
            <a:r>
              <a:rPr lang="de-CH" dirty="0" smtClean="0"/>
              <a:t>Inside folder </a:t>
            </a:r>
            <a:r>
              <a:rPr lang="de-CH" b="1" i="1" dirty="0" smtClean="0"/>
              <a:t>expData/latticeName/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40427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file:</a:t>
            </a:r>
          </a:p>
          <a:p>
            <a:pPr lvl="1"/>
            <a:r>
              <a:rPr lang="de-CH" dirty="0" smtClean="0"/>
              <a:t>Dynamics (with ET):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Lucida Sans Typewriter" panose="020B0509030504030204" pitchFamily="49" charset="0"/>
              </a:rPr>
              <a:t>enery_transfer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176FC1"/>
                </a:solidFill>
                <a:latin typeface="Lucida Sans Typewriter" panose="020B0509030504030204" pitchFamily="49" charset="0"/>
              </a:rPr>
              <a:t># strength in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s^(-1)*Angstrom^(</a:t>
            </a:r>
            <a:r>
              <a:rPr lang="en-US" sz="1200" dirty="0" err="1">
                <a:solidFill>
                  <a:srgbClr val="176FC1"/>
                </a:solidFill>
                <a:latin typeface="Lucida Sans Typewriter" panose="020B0509030504030204" pitchFamily="49" charset="0"/>
              </a:rPr>
              <a:t>multipolarity</a:t>
            </a:r>
            <a:r>
              <a:rPr lang="en-US" sz="1200" dirty="0" smtClean="0">
                <a:solidFill>
                  <a:srgbClr val="176FC1"/>
                </a:solidFill>
                <a:latin typeface="Lucida Sans Typewriter" panose="020B0509030504030204" pitchFamily="49" charset="0"/>
              </a:rPr>
              <a:t>)</a:t>
            </a:r>
            <a:endParaRPr lang="en-US" sz="1200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CR50: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process: Tm(1G4) + Tm(3H6) -&gt; Tm(3H4) + Tm(3H5)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multipolarity</a:t>
            </a:r>
            <a:r>
              <a:rPr lang="en-US" sz="1200" dirty="0">
                <a:latin typeface="Lucida Sans Typewriter" panose="020B0509030504030204" pitchFamily="49" charset="0"/>
              </a:rPr>
              <a:t>: 6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strength: 2.89319954e+09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ETU53: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process:  Tm(1G4) + Tm(3H4) -&gt; Tm(1D2) + Tm(3F4)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multipolarity</a:t>
            </a:r>
            <a:r>
              <a:rPr lang="en-US" sz="1200" dirty="0">
                <a:latin typeface="Lucida Sans Typewriter" panose="020B0509030504030204" pitchFamily="49" charset="0"/>
              </a:rPr>
              <a:t>: 6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strength: 2.54295690e+08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Dynamics (with ET):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888314"/>
            <a:ext cx="8610600" cy="465098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4762" y="2014538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Optimize ET parameters: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81200"/>
            <a:ext cx="8610600" cy="441753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67589" y="3055143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Steady </a:t>
            </a:r>
            <a:r>
              <a:rPr lang="de-CH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" y="1619251"/>
            <a:ext cx="9084600" cy="492240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8120" y="1981200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Power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3" y="1600201"/>
            <a:ext cx="9149286" cy="492286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15643" y="1845276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Concentration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077810"/>
            <a:ext cx="8839198" cy="27023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29624" y="2524126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1"/>
            <a:ext cx="8353425" cy="4906964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kind of problems does it solve?</a:t>
            </a:r>
          </a:p>
          <a:p>
            <a:r>
              <a:rPr lang="en-US" dirty="0" smtClean="0"/>
              <a:t>How does it solve them?</a:t>
            </a:r>
          </a:p>
          <a:p>
            <a:r>
              <a:rPr lang="en-US" dirty="0"/>
              <a:t>How to download and install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use it?</a:t>
            </a:r>
          </a:p>
          <a:p>
            <a:r>
              <a:rPr lang="en-US" dirty="0" smtClean="0"/>
              <a:t>About the 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Concentration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590"/>
            <a:ext cx="9144000" cy="49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code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available at </a:t>
            </a:r>
            <a:r>
              <a:rPr lang="en-US" dirty="0" smtClean="0">
                <a:hlinkClick r:id="rId3"/>
              </a:rPr>
              <a:t>https://github.com/pedvide/simetuc</a:t>
            </a:r>
            <a:endParaRPr lang="en-US" dirty="0" smtClean="0"/>
          </a:p>
          <a:p>
            <a:r>
              <a:rPr lang="en-US" dirty="0" smtClean="0"/>
              <a:t>MIT license (open source).</a:t>
            </a:r>
          </a:p>
          <a:p>
            <a:r>
              <a:rPr lang="en-US" dirty="0" smtClean="0"/>
              <a:t>Written in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723900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9870" y="3213557"/>
            <a:ext cx="33842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549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38" y="2209800"/>
            <a:ext cx="4613742" cy="4144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Upconversion: The emission of higher energy photons after absorbing lower energy ones</a:t>
            </a:r>
          </a:p>
          <a:p>
            <a:pPr lvl="1"/>
            <a:r>
              <a:rPr lang="en-US" dirty="0"/>
              <a:t>Non-linear process.</a:t>
            </a:r>
          </a:p>
          <a:p>
            <a:r>
              <a:rPr lang="en-US" dirty="0" smtClean="0"/>
              <a:t>ET and UC </a:t>
            </a:r>
            <a:r>
              <a:rPr lang="en-US" dirty="0"/>
              <a:t>mechanisms:</a:t>
            </a:r>
          </a:p>
          <a:p>
            <a:pPr lvl="1"/>
            <a:r>
              <a:rPr lang="en-US" dirty="0"/>
              <a:t>ESA, ETU, Cooperative.</a:t>
            </a:r>
          </a:p>
          <a:p>
            <a:pPr lvl="1"/>
            <a:r>
              <a:rPr lang="en-US" dirty="0"/>
              <a:t>Different dynamics (lifetimes).</a:t>
            </a:r>
          </a:p>
          <a:p>
            <a:pPr lvl="1"/>
            <a:r>
              <a:rPr lang="en-US" dirty="0"/>
              <a:t>Different dependence with </a:t>
            </a:r>
          </a:p>
          <a:p>
            <a:pPr lvl="2"/>
            <a:r>
              <a:rPr lang="en-US" dirty="0" smtClean="0"/>
              <a:t>Excitation </a:t>
            </a:r>
            <a:r>
              <a:rPr lang="en-US" dirty="0"/>
              <a:t>power.</a:t>
            </a:r>
          </a:p>
          <a:p>
            <a:pPr lvl="2"/>
            <a:r>
              <a:rPr lang="en-US" dirty="0"/>
              <a:t>Dopant concentration.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41F816-BB8E-4DFA-AA9E-99DE3F6E33B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324" y="4661492"/>
            <a:ext cx="1276396" cy="1655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0314" y="518160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Metastable states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4120" y="5788223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Ground states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9386" y="459578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Excited states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620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3962400"/>
            <a:ext cx="3733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of Ordinary Differential Equations (SODE).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868488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2922" r="1635" b="6783"/>
          <a:stretch/>
        </p:blipFill>
        <p:spPr>
          <a:xfrm>
            <a:off x="76200" y="5029200"/>
            <a:ext cx="6172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05" t="6011" r="3944" b="5466"/>
          <a:stretch/>
        </p:blipFill>
        <p:spPr>
          <a:xfrm>
            <a:off x="306674" y="2758283"/>
            <a:ext cx="4572000" cy="205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863" y="1805688"/>
            <a:ext cx="3200398" cy="777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13" y="3381375"/>
            <a:ext cx="1876425" cy="1914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827" y="1958975"/>
            <a:ext cx="3200398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of Ordinary Differential Equations (SODE</a:t>
            </a:r>
            <a:r>
              <a:rPr lang="en-US" dirty="0" smtClean="0"/>
              <a:t>).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en-US" dirty="0" smtClean="0"/>
              <a:t>Solver: Backward differentiation formulas (</a:t>
            </a:r>
            <a:r>
              <a:rPr lang="en-US" dirty="0"/>
              <a:t>BDF</a:t>
            </a:r>
            <a:r>
              <a:rPr lang="en-US" dirty="0" smtClean="0"/>
              <a:t>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68488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63" y="1805688"/>
            <a:ext cx="3200398" cy="7774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3" y="3381375"/>
            <a:ext cx="1876425" cy="1914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7" y="1958975"/>
            <a:ext cx="3200398" cy="142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89" y="2667000"/>
            <a:ext cx="5713046" cy="25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Installation of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for any operative system:</a:t>
            </a:r>
          </a:p>
          <a:p>
            <a:pPr lvl="1"/>
            <a:r>
              <a:rPr lang="en-US" dirty="0" smtClean="0"/>
              <a:t>Install Anaconda (preferably 64 bits) from </a:t>
            </a:r>
            <a:r>
              <a:rPr lang="en-US" dirty="0" smtClean="0">
                <a:hlinkClick r:id="rId2"/>
              </a:rPr>
              <a:t>https://anaconda.org/</a:t>
            </a:r>
            <a:endParaRPr lang="en-US" dirty="0" smtClean="0"/>
          </a:p>
          <a:p>
            <a:pPr lvl="2"/>
            <a:r>
              <a:rPr lang="de-CH" dirty="0" smtClean="0"/>
              <a:t>About 400 MB.</a:t>
            </a:r>
          </a:p>
          <a:p>
            <a:pPr lvl="2"/>
            <a:r>
              <a:rPr lang="de-CH" dirty="0" smtClean="0"/>
              <a:t>Miniconda is a lighter option.</a:t>
            </a:r>
            <a:endParaRPr lang="en-US" dirty="0" smtClean="0"/>
          </a:p>
          <a:p>
            <a:pPr lvl="1"/>
            <a:r>
              <a:rPr lang="en-US" dirty="0" smtClean="0"/>
              <a:t>Then install the </a:t>
            </a:r>
            <a:r>
              <a:rPr lang="en-US" dirty="0" err="1" smtClean="0"/>
              <a:t>simetuc</a:t>
            </a:r>
            <a:r>
              <a:rPr lang="en-US" dirty="0" smtClean="0"/>
              <a:t> package:</a:t>
            </a:r>
          </a:p>
          <a:p>
            <a:pPr lvl="2"/>
            <a:r>
              <a:rPr lang="de-CH" dirty="0" smtClean="0"/>
              <a:t>About 100 KB.</a:t>
            </a:r>
            <a:endParaRPr lang="en-US" dirty="0" smtClean="0"/>
          </a:p>
          <a:p>
            <a:pPr marL="457200" lvl="1" indent="0">
              <a:buNone/>
            </a:pPr>
            <a:endParaRPr lang="de-CH" dirty="0"/>
          </a:p>
          <a:p>
            <a:endParaRPr lang="en-US" dirty="0" smtClean="0"/>
          </a:p>
          <a:p>
            <a:pPr lvl="1"/>
            <a:r>
              <a:rPr lang="en-US" dirty="0" smtClean="0"/>
              <a:t>That will install all necessary packages.</a:t>
            </a:r>
            <a:endParaRPr lang="en-US" dirty="0"/>
          </a:p>
          <a:p>
            <a:r>
              <a:rPr lang="de-CH" dirty="0" smtClean="0"/>
              <a:t>A configuration file is required to use the program!</a:t>
            </a:r>
          </a:p>
          <a:p>
            <a:pPr lvl="1"/>
            <a:r>
              <a:rPr lang="de-CH" dirty="0" smtClean="0"/>
              <a:t>Download an </a:t>
            </a:r>
            <a:r>
              <a:rPr lang="de-CH" dirty="0"/>
              <a:t>example </a:t>
            </a:r>
            <a:r>
              <a:rPr lang="de-CH" dirty="0" smtClean="0"/>
              <a:t>from </a:t>
            </a:r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github.com/pedvide/simetuc/blob/master/simetuc/config_file.txt</a:t>
            </a:r>
            <a:endParaRPr lang="de-CH" dirty="0" smtClean="0"/>
          </a:p>
          <a:p>
            <a:r>
              <a:rPr lang="de-CH" dirty="0" smtClean="0"/>
              <a:t>Create a folder for all your work with the config file.</a:t>
            </a:r>
          </a:p>
          <a:p>
            <a:pPr lvl="1"/>
            <a:r>
              <a:rPr lang="de-CH" dirty="0" smtClean="0"/>
              <a:t>And an additional folder </a:t>
            </a:r>
            <a:r>
              <a:rPr lang="de-CH" b="1" i="1" dirty="0" smtClean="0"/>
              <a:t>expData</a:t>
            </a:r>
            <a:r>
              <a:rPr lang="de-CH" dirty="0" smtClean="0"/>
              <a:t> for the experimental data.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21206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Lucida Sans Typewriter" panose="020B0509030504030204" pitchFamily="49" charset="0"/>
              </a:rPr>
              <a:t>conda install –c pedvide </a:t>
            </a:r>
            <a:r>
              <a:rPr lang="de-CH" dirty="0" smtClean="0">
                <a:latin typeface="Lucida Sans Typewriter" panose="020B0509030504030204" pitchFamily="49" charset="0"/>
              </a:rPr>
              <a:t>simetuc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features:</a:t>
            </a:r>
          </a:p>
          <a:p>
            <a:pPr lvl="1"/>
            <a:r>
              <a:rPr lang="de-CH" dirty="0" smtClean="0"/>
              <a:t>Lattice creation.</a:t>
            </a:r>
            <a:endParaRPr lang="en-US" dirty="0" smtClean="0"/>
          </a:p>
          <a:p>
            <a:pPr lvl="1"/>
            <a:r>
              <a:rPr lang="en-US" dirty="0" smtClean="0"/>
              <a:t>Dynamics (rise and decay</a:t>
            </a:r>
            <a:r>
              <a:rPr lang="en-US" dirty="0" smtClean="0"/>
              <a:t>).</a:t>
            </a:r>
          </a:p>
          <a:p>
            <a:pPr lvl="1"/>
            <a:r>
              <a:rPr lang="de-CH" dirty="0" smtClean="0"/>
              <a:t>Optimization of ET parameters.</a:t>
            </a:r>
            <a:endParaRPr lang="en-US" dirty="0" smtClean="0"/>
          </a:p>
          <a:p>
            <a:pPr lvl="1"/>
            <a:r>
              <a:rPr lang="en-US" dirty="0" smtClean="0"/>
              <a:t>Steady state.</a:t>
            </a:r>
          </a:p>
          <a:p>
            <a:pPr lvl="1"/>
            <a:r>
              <a:rPr lang="en-US" dirty="0" smtClean="0"/>
              <a:t>Power dependence.</a:t>
            </a:r>
          </a:p>
          <a:p>
            <a:pPr lvl="1"/>
            <a:r>
              <a:rPr lang="en-US" dirty="0" smtClean="0"/>
              <a:t>Concentration dependence of the dynamics or the steady state.</a:t>
            </a:r>
          </a:p>
          <a:p>
            <a:r>
              <a:rPr lang="en-US" dirty="0" smtClean="0"/>
              <a:t>Plot solutions.</a:t>
            </a:r>
          </a:p>
          <a:p>
            <a:r>
              <a:rPr lang="en-US" dirty="0" smtClean="0"/>
              <a:t>All simulated data is saved in a standard .hdf5 format.</a:t>
            </a:r>
          </a:p>
          <a:p>
            <a:pPr lvl="1"/>
            <a:r>
              <a:rPr lang="en-US" dirty="0" smtClean="0"/>
              <a:t>Simulated data can be saved and loaded at a later time.</a:t>
            </a:r>
          </a:p>
          <a:p>
            <a:pPr lvl="1"/>
            <a:r>
              <a:rPr lang="en-US" dirty="0" smtClean="0"/>
              <a:t>Some data can be saved as a text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245"/>
            <a:ext cx="9144000" cy="4667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2326485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file:</a:t>
            </a:r>
          </a:p>
          <a:p>
            <a:pPr lvl="1"/>
            <a:r>
              <a:rPr lang="de-CH" dirty="0" smtClean="0"/>
              <a:t>Lattice: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latin typeface="Lucida Sans Typewriter" panose="020B0509030504030204" pitchFamily="49" charset="0"/>
              </a:rPr>
              <a:t>version</a:t>
            </a:r>
            <a:r>
              <a:rPr lang="de-CH" sz="1200" dirty="0" smtClean="0">
                <a:latin typeface="Lucida Sans Typewriter" panose="020B0509030504030204" pitchFamily="49" charset="0"/>
              </a:rPr>
              <a:t>: 1</a:t>
            </a:r>
          </a:p>
          <a:p>
            <a:r>
              <a:rPr lang="en-US" sz="1200" b="1" dirty="0">
                <a:latin typeface="Lucida Sans Typewriter" panose="020B0509030504030204" pitchFamily="49" charset="0"/>
              </a:rPr>
              <a:t>lattice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</a:t>
            </a:r>
            <a:r>
              <a:rPr lang="en-US" sz="1200" dirty="0" smtClean="0">
                <a:latin typeface="Lucida Sans Typewriter" panose="020B0509030504030204" pitchFamily="49" charset="0"/>
              </a:rPr>
              <a:t>   name</a:t>
            </a:r>
            <a:r>
              <a:rPr lang="en-US" sz="1200" dirty="0">
                <a:latin typeface="Lucida Sans Typewriter" panose="020B0509030504030204" pitchFamily="49" charset="0"/>
              </a:rPr>
              <a:t>: bNaYF4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N_uc</a:t>
            </a:r>
            <a:r>
              <a:rPr lang="en-US" sz="1200" dirty="0">
                <a:latin typeface="Lucida Sans Typewriter" panose="020B0509030504030204" pitchFamily="49" charset="0"/>
              </a:rPr>
              <a:t>: </a:t>
            </a:r>
            <a:r>
              <a:rPr lang="en-US" sz="1200" dirty="0" smtClean="0">
                <a:latin typeface="Lucida Sans Typewriter" panose="020B0509030504030204" pitchFamily="49" charset="0"/>
              </a:rPr>
              <a:t>50</a:t>
            </a:r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concentration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S_conc</a:t>
            </a:r>
            <a:r>
              <a:rPr lang="en-US" sz="1200" dirty="0">
                <a:latin typeface="Lucida Sans Typewriter" panose="020B0509030504030204" pitchFamily="49" charset="0"/>
              </a:rPr>
              <a:t>: 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A_conc</a:t>
            </a:r>
            <a:r>
              <a:rPr lang="en-US" sz="1200" dirty="0">
                <a:latin typeface="Lucida Sans Typewriter" panose="020B0509030504030204" pitchFamily="49" charset="0"/>
              </a:rPr>
              <a:t>: 0.3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unit cell</a:t>
            </a:r>
          </a:p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    # distances in Angstrom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a: 5.9738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b: 5.9738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c: 3.5297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angles in degree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alpha: 90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beta: 90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gamma: 120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the number is also ok for the </a:t>
            </a:r>
            <a:r>
              <a:rPr lang="en-US" sz="1200" dirty="0" err="1">
                <a:solidFill>
                  <a:srgbClr val="176FC1"/>
                </a:solidFill>
                <a:latin typeface="Lucida Sans Typewriter" panose="020B0509030504030204" pitchFamily="49" charset="0"/>
              </a:rPr>
              <a:t>spacegroup</a:t>
            </a:r>
            <a:endParaRPr lang="en-US" sz="1200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spacegroup</a:t>
            </a:r>
            <a:r>
              <a:rPr lang="en-US" sz="1200" dirty="0">
                <a:latin typeface="Lucida Sans Typewriter" panose="020B0509030504030204" pitchFamily="49" charset="0"/>
              </a:rPr>
              <a:t>: P-6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info about </a:t>
            </a:r>
            <a:r>
              <a:rPr lang="en-US" sz="1200" dirty="0" smtClean="0">
                <a:solidFill>
                  <a:srgbClr val="176FC1"/>
                </a:solidFill>
                <a:latin typeface="Lucida Sans Typewriter" panose="020B0509030504030204" pitchFamily="49" charset="0"/>
              </a:rPr>
              <a:t>sites</a:t>
            </a:r>
            <a:endParaRPr lang="en-US" sz="1200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sites_pos</a:t>
            </a:r>
            <a:r>
              <a:rPr lang="en-US" sz="1200" dirty="0">
                <a:latin typeface="Lucida Sans Typewriter" panose="020B0509030504030204" pitchFamily="49" charset="0"/>
              </a:rPr>
              <a:t>: [[0, 0, 0], [2/3, 1/3, 1/2]]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sites_occ</a:t>
            </a:r>
            <a:r>
              <a:rPr lang="en-US" sz="1200" dirty="0">
                <a:latin typeface="Lucida Sans Typewriter" panose="020B0509030504030204" pitchFamily="49" charset="0"/>
              </a:rPr>
              <a:t>: [1, 1/2]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6300" y="2438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 4 spaces (no tabs</a:t>
            </a:r>
            <a:r>
              <a:rPr lang="de-CH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!)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 indent entries.</a:t>
            </a:r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0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1569</TotalTime>
  <Words>862</Words>
  <Application>Microsoft Office PowerPoint</Application>
  <PresentationFormat>On-screen Show (4:3)</PresentationFormat>
  <Paragraphs>199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Courier New</vt:lpstr>
      <vt:lpstr>Lucida Sans Typewriter</vt:lpstr>
      <vt:lpstr>Palatino Linotype</vt:lpstr>
      <vt:lpstr>Executive</vt:lpstr>
      <vt:lpstr>SIMulating Energy Transfer and UpConversion: SIMETUC</vt:lpstr>
      <vt:lpstr>Outline</vt:lpstr>
      <vt:lpstr>ET problems</vt:lpstr>
      <vt:lpstr>Solving SODEs</vt:lpstr>
      <vt:lpstr>Solving SODEs</vt:lpstr>
      <vt:lpstr>Installation of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About the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dc:creator>Villanueva</dc:creator>
  <cp:lastModifiedBy>Pedro</cp:lastModifiedBy>
  <cp:revision>557</cp:revision>
  <cp:lastPrinted>2016-03-18T12:59:05Z</cp:lastPrinted>
  <dcterms:created xsi:type="dcterms:W3CDTF">2006-08-16T00:00:00Z</dcterms:created>
  <dcterms:modified xsi:type="dcterms:W3CDTF">2016-11-17T13:16:08Z</dcterms:modified>
</cp:coreProperties>
</file>