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 id="265" r:id="rId18"/>
    <p:sldId id="266"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8ADAB9-E9EF-44F2-9C8F-6349FABC6F4B}"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311730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AB9-E9EF-44F2-9C8F-6349FABC6F4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15638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AB9-E9EF-44F2-9C8F-6349FABC6F4B}"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425825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ADAB9-E9EF-44F2-9C8F-6349FABC6F4B}"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6790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68ADAB9-E9EF-44F2-9C8F-6349FABC6F4B}"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187150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8ADAB9-E9EF-44F2-9C8F-6349FABC6F4B}" type="datetimeFigureOut">
              <a:rPr lang="en-IN" smtClean="0"/>
              <a:t>05-03-2022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213727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68ADAB9-E9EF-44F2-9C8F-6349FABC6F4B}"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275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ADAB9-E9EF-44F2-9C8F-6349FABC6F4B}"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57917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ADAB9-E9EF-44F2-9C8F-6349FABC6F4B}"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403858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68ADAB9-E9EF-44F2-9C8F-6349FABC6F4B}" type="datetimeFigureOut">
              <a:rPr lang="en-IN" smtClean="0"/>
              <a:t>05-03-2022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223301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8ADAB9-E9EF-44F2-9C8F-6349FABC6F4B}" type="datetimeFigureOut">
              <a:rPr lang="en-IN" smtClean="0"/>
              <a:t>05-03-2022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44921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8ADAB9-E9EF-44F2-9C8F-6349FABC6F4B}" type="datetimeFigureOut">
              <a:rPr lang="en-IN" smtClean="0"/>
              <a:t>05-03-2022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BFBE033-A4F8-473B-AF84-6C12411A01C7}" type="slidenum">
              <a:rPr lang="en-IN" smtClean="0"/>
              <a:t>‹#›</a:t>
            </a:fld>
            <a:endParaRPr lang="en-IN"/>
          </a:p>
        </p:txBody>
      </p:sp>
    </p:spTree>
    <p:extLst>
      <p:ext uri="{BB962C8B-B14F-4D97-AF65-F5344CB8AC3E}">
        <p14:creationId xmlns:p14="http://schemas.microsoft.com/office/powerpoint/2010/main" val="41886848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B70D-D106-432C-B529-6A1A79155377}"/>
              </a:ext>
            </a:extLst>
          </p:cNvPr>
          <p:cNvSpPr>
            <a:spLocks noGrp="1"/>
          </p:cNvSpPr>
          <p:nvPr>
            <p:ph type="ctrTitle"/>
          </p:nvPr>
        </p:nvSpPr>
        <p:spPr>
          <a:xfrm>
            <a:off x="1558544" y="1145220"/>
            <a:ext cx="8788892" cy="2914494"/>
          </a:xfrm>
        </p:spPr>
        <p:txBody>
          <a:bodyPr>
            <a:normAutofit fontScale="90000"/>
          </a:bodyPr>
          <a:lstStyle/>
          <a:p>
            <a:r>
              <a:rPr lang="en-US" sz="4400" b="1" dirty="0">
                <a:latin typeface="Times New Roman" panose="02020603050405020304" pitchFamily="18" charset="0"/>
                <a:cs typeface="Times New Roman" panose="02020603050405020304" pitchFamily="18" charset="0"/>
              </a:rPr>
              <a:t>CASE STUDY - HR ANALYTICS</a:t>
            </a:r>
            <a:br>
              <a:rPr lang="en-US" sz="4800" b="1" dirty="0"/>
            </a:br>
            <a:br>
              <a:rPr lang="en-US" sz="4400" dirty="0"/>
            </a:br>
            <a:r>
              <a:rPr lang="en-US" sz="3600" dirty="0">
                <a:latin typeface="Times New Roman" panose="02020603050405020304" pitchFamily="18" charset="0"/>
                <a:cs typeface="Times New Roman" panose="02020603050405020304" pitchFamily="18" charset="0"/>
              </a:rPr>
              <a:t>Exploratory &amp; Predictive Analytics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1FA14B-9A75-4424-989D-56F656C51096}"/>
              </a:ext>
            </a:extLst>
          </p:cNvPr>
          <p:cNvSpPr>
            <a:spLocks noGrp="1"/>
          </p:cNvSpPr>
          <p:nvPr>
            <p:ph type="subTitle" idx="1"/>
          </p:nvPr>
        </p:nvSpPr>
        <p:spPr>
          <a:xfrm>
            <a:off x="1558544" y="4530228"/>
            <a:ext cx="7766936" cy="1096899"/>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Presented By: Mriganka Paul</a:t>
            </a:r>
          </a:p>
          <a:p>
            <a:r>
              <a:rPr lang="en-IN" dirty="0">
                <a:latin typeface="Times New Roman" panose="02020603050405020304" pitchFamily="18" charset="0"/>
                <a:cs typeface="Times New Roman" panose="02020603050405020304" pitchFamily="18" charset="0"/>
              </a:rPr>
              <a:t>Roll No. A21019</a:t>
            </a:r>
          </a:p>
          <a:p>
            <a:r>
              <a:rPr lang="en-IN" dirty="0">
                <a:latin typeface="Times New Roman" panose="02020603050405020304" pitchFamily="18" charset="0"/>
                <a:cs typeface="Times New Roman" panose="02020603050405020304" pitchFamily="18" charset="0"/>
              </a:rPr>
              <a:t>BDSN Project</a:t>
            </a:r>
          </a:p>
        </p:txBody>
      </p:sp>
    </p:spTree>
    <p:extLst>
      <p:ext uri="{BB962C8B-B14F-4D97-AF65-F5344CB8AC3E}">
        <p14:creationId xmlns:p14="http://schemas.microsoft.com/office/powerpoint/2010/main" val="139680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716021" y="310374"/>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10720" y="5291917"/>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left or did not leave the organisation. About 31% of the employees have left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884415"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in each of the departments. In each of the departments employees getting high salary are the lowest except “Management” department where it totally the opposite.</a:t>
            </a:r>
          </a:p>
        </p:txBody>
      </p:sp>
      <p:pic>
        <p:nvPicPr>
          <p:cNvPr id="12" name="Picture 11">
            <a:extLst>
              <a:ext uri="{FF2B5EF4-FFF2-40B4-BE49-F238E27FC236}">
                <a16:creationId xmlns:a16="http://schemas.microsoft.com/office/drawing/2014/main" id="{0871B6ED-6E95-4B86-9E8F-DE57D54791DA}"/>
              </a:ext>
            </a:extLst>
          </p:cNvPr>
          <p:cNvPicPr>
            <a:picLocks noChangeAspect="1"/>
          </p:cNvPicPr>
          <p:nvPr/>
        </p:nvPicPr>
        <p:blipFill>
          <a:blip r:embed="rId2"/>
          <a:stretch>
            <a:fillRect/>
          </a:stretch>
        </p:blipFill>
        <p:spPr>
          <a:xfrm>
            <a:off x="310720" y="1713529"/>
            <a:ext cx="5224068" cy="3430942"/>
          </a:xfrm>
          <a:prstGeom prst="rect">
            <a:avLst/>
          </a:prstGeom>
        </p:spPr>
      </p:pic>
      <p:pic>
        <p:nvPicPr>
          <p:cNvPr id="14" name="Picture 13">
            <a:extLst>
              <a:ext uri="{FF2B5EF4-FFF2-40B4-BE49-F238E27FC236}">
                <a16:creationId xmlns:a16="http://schemas.microsoft.com/office/drawing/2014/main" id="{B619F9EB-A352-4B32-B846-40D46F2BA727}"/>
              </a:ext>
            </a:extLst>
          </p:cNvPr>
          <p:cNvPicPr>
            <a:picLocks noChangeAspect="1"/>
          </p:cNvPicPr>
          <p:nvPr/>
        </p:nvPicPr>
        <p:blipFill>
          <a:blip r:embed="rId3"/>
          <a:stretch>
            <a:fillRect/>
          </a:stretch>
        </p:blipFill>
        <p:spPr>
          <a:xfrm>
            <a:off x="5914009" y="1638831"/>
            <a:ext cx="5884415" cy="3430320"/>
          </a:xfrm>
          <a:prstGeom prst="rect">
            <a:avLst/>
          </a:prstGeom>
        </p:spPr>
      </p:pic>
    </p:spTree>
    <p:extLst>
      <p:ext uri="{BB962C8B-B14F-4D97-AF65-F5344CB8AC3E}">
        <p14:creationId xmlns:p14="http://schemas.microsoft.com/office/powerpoint/2010/main" val="252621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615674"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left or did not leave the organisation from each of the department.</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884415"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and the employees who left the organisation from each of these band</a:t>
            </a:r>
          </a:p>
        </p:txBody>
      </p:sp>
      <p:pic>
        <p:nvPicPr>
          <p:cNvPr id="4" name="Picture 3">
            <a:extLst>
              <a:ext uri="{FF2B5EF4-FFF2-40B4-BE49-F238E27FC236}">
                <a16:creationId xmlns:a16="http://schemas.microsoft.com/office/drawing/2014/main" id="{D84D9C92-1FF0-45E1-AFCB-C107E7C2E103}"/>
              </a:ext>
            </a:extLst>
          </p:cNvPr>
          <p:cNvPicPr>
            <a:picLocks noChangeAspect="1"/>
          </p:cNvPicPr>
          <p:nvPr/>
        </p:nvPicPr>
        <p:blipFill>
          <a:blip r:embed="rId2"/>
          <a:stretch>
            <a:fillRect/>
          </a:stretch>
        </p:blipFill>
        <p:spPr>
          <a:xfrm>
            <a:off x="303136" y="1638831"/>
            <a:ext cx="5254285" cy="3536851"/>
          </a:xfrm>
          <a:prstGeom prst="rect">
            <a:avLst/>
          </a:prstGeom>
        </p:spPr>
      </p:pic>
      <p:pic>
        <p:nvPicPr>
          <p:cNvPr id="6" name="Picture 5">
            <a:extLst>
              <a:ext uri="{FF2B5EF4-FFF2-40B4-BE49-F238E27FC236}">
                <a16:creationId xmlns:a16="http://schemas.microsoft.com/office/drawing/2014/main" id="{17F80A23-F98F-4BF3-8051-0A6040C3A63C}"/>
              </a:ext>
            </a:extLst>
          </p:cNvPr>
          <p:cNvPicPr>
            <a:picLocks noChangeAspect="1"/>
          </p:cNvPicPr>
          <p:nvPr/>
        </p:nvPicPr>
        <p:blipFill>
          <a:blip r:embed="rId3"/>
          <a:stretch>
            <a:fillRect/>
          </a:stretch>
        </p:blipFill>
        <p:spPr>
          <a:xfrm>
            <a:off x="5992427" y="1638831"/>
            <a:ext cx="5419818" cy="3536851"/>
          </a:xfrm>
          <a:prstGeom prst="rect">
            <a:avLst/>
          </a:prstGeom>
        </p:spPr>
      </p:pic>
    </p:spTree>
    <p:extLst>
      <p:ext uri="{BB962C8B-B14F-4D97-AF65-F5344CB8AC3E}">
        <p14:creationId xmlns:p14="http://schemas.microsoft.com/office/powerpoint/2010/main" val="276985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797666"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suffered accident during work</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above graph we can understand how many of the employees suffered accident during work left the organisation.</a:t>
            </a:r>
          </a:p>
        </p:txBody>
      </p:sp>
      <p:pic>
        <p:nvPicPr>
          <p:cNvPr id="5" name="Picture 4">
            <a:extLst>
              <a:ext uri="{FF2B5EF4-FFF2-40B4-BE49-F238E27FC236}">
                <a16:creationId xmlns:a16="http://schemas.microsoft.com/office/drawing/2014/main" id="{8EAC736B-8032-4E13-BF2C-45E28520683A}"/>
              </a:ext>
            </a:extLst>
          </p:cNvPr>
          <p:cNvPicPr>
            <a:picLocks noChangeAspect="1"/>
          </p:cNvPicPr>
          <p:nvPr/>
        </p:nvPicPr>
        <p:blipFill>
          <a:blip r:embed="rId2"/>
          <a:stretch>
            <a:fillRect/>
          </a:stretch>
        </p:blipFill>
        <p:spPr>
          <a:xfrm>
            <a:off x="460344" y="1638831"/>
            <a:ext cx="5316541" cy="3536851"/>
          </a:xfrm>
          <a:prstGeom prst="rect">
            <a:avLst/>
          </a:prstGeom>
        </p:spPr>
      </p:pic>
      <p:pic>
        <p:nvPicPr>
          <p:cNvPr id="10" name="Picture 9">
            <a:extLst>
              <a:ext uri="{FF2B5EF4-FFF2-40B4-BE49-F238E27FC236}">
                <a16:creationId xmlns:a16="http://schemas.microsoft.com/office/drawing/2014/main" id="{BECAFF8B-0221-4748-80AD-D3FBAF4150D6}"/>
              </a:ext>
            </a:extLst>
          </p:cNvPr>
          <p:cNvPicPr>
            <a:picLocks noChangeAspect="1"/>
          </p:cNvPicPr>
          <p:nvPr/>
        </p:nvPicPr>
        <p:blipFill>
          <a:blip r:embed="rId3"/>
          <a:stretch>
            <a:fillRect/>
          </a:stretch>
        </p:blipFill>
        <p:spPr>
          <a:xfrm>
            <a:off x="6096000" y="1638831"/>
            <a:ext cx="5471245" cy="3536851"/>
          </a:xfrm>
          <a:prstGeom prst="rect">
            <a:avLst/>
          </a:prstGeom>
        </p:spPr>
      </p:pic>
    </p:spTree>
    <p:extLst>
      <p:ext uri="{BB962C8B-B14F-4D97-AF65-F5344CB8AC3E}">
        <p14:creationId xmlns:p14="http://schemas.microsoft.com/office/powerpoint/2010/main" val="70180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511835"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were working on 2 to 7 projects</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above graph we can understand how many employees left the organisation and were working on how many projects.</a:t>
            </a:r>
          </a:p>
        </p:txBody>
      </p:sp>
      <p:pic>
        <p:nvPicPr>
          <p:cNvPr id="4" name="Picture 3">
            <a:extLst>
              <a:ext uri="{FF2B5EF4-FFF2-40B4-BE49-F238E27FC236}">
                <a16:creationId xmlns:a16="http://schemas.microsoft.com/office/drawing/2014/main" id="{E4008566-1754-418B-A513-6F6CAD36EE6C}"/>
              </a:ext>
            </a:extLst>
          </p:cNvPr>
          <p:cNvPicPr>
            <a:picLocks noChangeAspect="1"/>
          </p:cNvPicPr>
          <p:nvPr/>
        </p:nvPicPr>
        <p:blipFill>
          <a:blip r:embed="rId2"/>
          <a:stretch>
            <a:fillRect/>
          </a:stretch>
        </p:blipFill>
        <p:spPr>
          <a:xfrm>
            <a:off x="370088" y="1661800"/>
            <a:ext cx="5347132" cy="3453958"/>
          </a:xfrm>
          <a:prstGeom prst="rect">
            <a:avLst/>
          </a:prstGeom>
        </p:spPr>
      </p:pic>
      <p:pic>
        <p:nvPicPr>
          <p:cNvPr id="7" name="Picture 6">
            <a:extLst>
              <a:ext uri="{FF2B5EF4-FFF2-40B4-BE49-F238E27FC236}">
                <a16:creationId xmlns:a16="http://schemas.microsoft.com/office/drawing/2014/main" id="{D98C06E8-2C55-4714-940A-5539B4815D76}"/>
              </a:ext>
            </a:extLst>
          </p:cNvPr>
          <p:cNvPicPr>
            <a:picLocks noChangeAspect="1"/>
          </p:cNvPicPr>
          <p:nvPr/>
        </p:nvPicPr>
        <p:blipFill>
          <a:blip r:embed="rId3"/>
          <a:stretch>
            <a:fillRect/>
          </a:stretch>
        </p:blipFill>
        <p:spPr>
          <a:xfrm>
            <a:off x="5914008" y="1661800"/>
            <a:ext cx="5347132" cy="3453958"/>
          </a:xfrm>
          <a:prstGeom prst="rect">
            <a:avLst/>
          </a:prstGeom>
        </p:spPr>
      </p:pic>
    </p:spTree>
    <p:extLst>
      <p:ext uri="{BB962C8B-B14F-4D97-AF65-F5344CB8AC3E}">
        <p14:creationId xmlns:p14="http://schemas.microsoft.com/office/powerpoint/2010/main" val="318413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884697" y="279647"/>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mean satisfaction level between the employees who left and the ones who are still working in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rating between the employees who left and the ones who are still working in the organisation.</a:t>
            </a:r>
          </a:p>
        </p:txBody>
      </p:sp>
      <p:pic>
        <p:nvPicPr>
          <p:cNvPr id="5" name="Picture 4">
            <a:extLst>
              <a:ext uri="{FF2B5EF4-FFF2-40B4-BE49-F238E27FC236}">
                <a16:creationId xmlns:a16="http://schemas.microsoft.com/office/drawing/2014/main" id="{7F60AEC9-4DB2-414E-B06F-373C7DC8BA8E}"/>
              </a:ext>
            </a:extLst>
          </p:cNvPr>
          <p:cNvPicPr>
            <a:picLocks noChangeAspect="1"/>
          </p:cNvPicPr>
          <p:nvPr/>
        </p:nvPicPr>
        <p:blipFill>
          <a:blip r:embed="rId2"/>
          <a:stretch>
            <a:fillRect/>
          </a:stretch>
        </p:blipFill>
        <p:spPr>
          <a:xfrm>
            <a:off x="161093" y="1652004"/>
            <a:ext cx="5467350" cy="3453957"/>
          </a:xfrm>
          <a:prstGeom prst="rect">
            <a:avLst/>
          </a:prstGeom>
        </p:spPr>
      </p:pic>
      <p:pic>
        <p:nvPicPr>
          <p:cNvPr id="10" name="Picture 9">
            <a:extLst>
              <a:ext uri="{FF2B5EF4-FFF2-40B4-BE49-F238E27FC236}">
                <a16:creationId xmlns:a16="http://schemas.microsoft.com/office/drawing/2014/main" id="{1A96AA30-3720-4DCB-8A91-D8AD84372734}"/>
              </a:ext>
            </a:extLst>
          </p:cNvPr>
          <p:cNvPicPr>
            <a:picLocks noChangeAspect="1"/>
          </p:cNvPicPr>
          <p:nvPr/>
        </p:nvPicPr>
        <p:blipFill>
          <a:blip r:embed="rId3"/>
          <a:stretch>
            <a:fillRect/>
          </a:stretch>
        </p:blipFill>
        <p:spPr>
          <a:xfrm>
            <a:off x="5797765" y="1652003"/>
            <a:ext cx="5521263" cy="3453958"/>
          </a:xfrm>
          <a:prstGeom prst="rect">
            <a:avLst/>
          </a:prstGeom>
        </p:spPr>
      </p:pic>
    </p:spTree>
    <p:extLst>
      <p:ext uri="{BB962C8B-B14F-4D97-AF65-F5344CB8AC3E}">
        <p14:creationId xmlns:p14="http://schemas.microsoft.com/office/powerpoint/2010/main" val="352319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615674" y="398263"/>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monthly hours of working between the employees who left and the ones who are still working in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number of years working with the organisation between the employees who left and the ones who are still working in the organisation.</a:t>
            </a:r>
          </a:p>
        </p:txBody>
      </p:sp>
      <p:pic>
        <p:nvPicPr>
          <p:cNvPr id="10" name="Picture 9">
            <a:extLst>
              <a:ext uri="{FF2B5EF4-FFF2-40B4-BE49-F238E27FC236}">
                <a16:creationId xmlns:a16="http://schemas.microsoft.com/office/drawing/2014/main" id="{E7CB8D7F-4958-4BB9-B47A-5173CB4FB31F}"/>
              </a:ext>
            </a:extLst>
          </p:cNvPr>
          <p:cNvPicPr>
            <a:picLocks noChangeAspect="1"/>
          </p:cNvPicPr>
          <p:nvPr/>
        </p:nvPicPr>
        <p:blipFill>
          <a:blip r:embed="rId2"/>
          <a:stretch>
            <a:fillRect/>
          </a:stretch>
        </p:blipFill>
        <p:spPr>
          <a:xfrm>
            <a:off x="290188" y="1661800"/>
            <a:ext cx="5347132" cy="3444514"/>
          </a:xfrm>
          <a:prstGeom prst="rect">
            <a:avLst/>
          </a:prstGeom>
        </p:spPr>
      </p:pic>
      <p:pic>
        <p:nvPicPr>
          <p:cNvPr id="12" name="Picture 11">
            <a:extLst>
              <a:ext uri="{FF2B5EF4-FFF2-40B4-BE49-F238E27FC236}">
                <a16:creationId xmlns:a16="http://schemas.microsoft.com/office/drawing/2014/main" id="{E5E65BB9-F38A-45AE-A9EE-6DDF41558879}"/>
              </a:ext>
            </a:extLst>
          </p:cNvPr>
          <p:cNvPicPr>
            <a:picLocks noChangeAspect="1"/>
          </p:cNvPicPr>
          <p:nvPr/>
        </p:nvPicPr>
        <p:blipFill>
          <a:blip r:embed="rId3"/>
          <a:stretch>
            <a:fillRect/>
          </a:stretch>
        </p:blipFill>
        <p:spPr>
          <a:xfrm>
            <a:off x="5740384" y="1661800"/>
            <a:ext cx="5667421" cy="3444514"/>
          </a:xfrm>
          <a:prstGeom prst="rect">
            <a:avLst/>
          </a:prstGeom>
        </p:spPr>
      </p:pic>
    </p:spTree>
    <p:extLst>
      <p:ext uri="{BB962C8B-B14F-4D97-AF65-F5344CB8AC3E}">
        <p14:creationId xmlns:p14="http://schemas.microsoft.com/office/powerpoint/2010/main" val="306461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2080436" y="328474"/>
            <a:ext cx="8031128" cy="927717"/>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6734340" y="2807687"/>
            <a:ext cx="5079323" cy="12405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This shows the correlation among the numeric features.</a:t>
            </a:r>
          </a:p>
          <a:p>
            <a:r>
              <a:rPr lang="en-US" dirty="0">
                <a:solidFill>
                  <a:schemeClr val="tx1"/>
                </a:solidFill>
                <a:latin typeface="Times New Roman" panose="02020603050405020304" pitchFamily="18" charset="0"/>
                <a:cs typeface="Times New Roman" panose="02020603050405020304" pitchFamily="18" charset="0"/>
              </a:rPr>
              <a:t>We can see that there are not much strong correlation between the features.</a:t>
            </a:r>
          </a:p>
        </p:txBody>
      </p:sp>
      <p:pic>
        <p:nvPicPr>
          <p:cNvPr id="4" name="Picture 3">
            <a:extLst>
              <a:ext uri="{FF2B5EF4-FFF2-40B4-BE49-F238E27FC236}">
                <a16:creationId xmlns:a16="http://schemas.microsoft.com/office/drawing/2014/main" id="{14603C00-17EE-48AD-BDE0-72CB85839DDC}"/>
              </a:ext>
            </a:extLst>
          </p:cNvPr>
          <p:cNvPicPr>
            <a:picLocks noChangeAspect="1"/>
          </p:cNvPicPr>
          <p:nvPr/>
        </p:nvPicPr>
        <p:blipFill>
          <a:blip r:embed="rId2"/>
          <a:stretch>
            <a:fillRect/>
          </a:stretch>
        </p:blipFill>
        <p:spPr>
          <a:xfrm>
            <a:off x="677334" y="1661800"/>
            <a:ext cx="5836687" cy="4132961"/>
          </a:xfrm>
          <a:prstGeom prst="rect">
            <a:avLst/>
          </a:prstGeom>
        </p:spPr>
      </p:pic>
    </p:spTree>
    <p:extLst>
      <p:ext uri="{BB962C8B-B14F-4D97-AF65-F5344CB8AC3E}">
        <p14:creationId xmlns:p14="http://schemas.microsoft.com/office/powerpoint/2010/main" val="401671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5DC3-2531-4EA7-98C2-8937044447BD}"/>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Data Preparation and Pre-processing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999FAE-F60E-44FF-9779-1DEA7A848A45}"/>
              </a:ext>
            </a:extLst>
          </p:cNvPr>
          <p:cNvSpPr>
            <a:spLocks noGrp="1"/>
          </p:cNvSpPr>
          <p:nvPr>
            <p:ph idx="1"/>
          </p:nvPr>
        </p:nvSpPr>
        <p:spPr>
          <a:xfrm>
            <a:off x="2231136" y="2646922"/>
            <a:ext cx="7729728" cy="3101983"/>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Did one-hot encoding for the features which are string data types.</a:t>
            </a:r>
          </a:p>
          <a:p>
            <a:r>
              <a:rPr lang="en-US" dirty="0">
                <a:latin typeface="Times New Roman" panose="02020603050405020304" pitchFamily="18" charset="0"/>
                <a:cs typeface="Times New Roman" panose="02020603050405020304" pitchFamily="18" charset="0"/>
              </a:rPr>
              <a:t>Since the categorical features in the dataset are string values, it become necessary to use String Indexer first to convert the string values into label indices (numeric values) and then use the one-hot encoding.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Defined the features using vector assembler.</a:t>
            </a:r>
          </a:p>
          <a:p>
            <a:r>
              <a:rPr lang="en-IN" dirty="0">
                <a:latin typeface="Times New Roman" panose="02020603050405020304" pitchFamily="18" charset="0"/>
                <a:cs typeface="Times New Roman" panose="02020603050405020304" pitchFamily="18" charset="0"/>
              </a:rPr>
              <a:t>Defined the target variable.</a:t>
            </a:r>
          </a:p>
          <a:p>
            <a:r>
              <a:rPr lang="en-IN" dirty="0">
                <a:latin typeface="Times New Roman" panose="02020603050405020304" pitchFamily="18" charset="0"/>
                <a:cs typeface="Times New Roman" panose="02020603050405020304" pitchFamily="18" charset="0"/>
              </a:rPr>
              <a:t>For our Logistic model we have taken “left” as the dependent variable and other features as independent variable.</a:t>
            </a:r>
          </a:p>
          <a:p>
            <a:r>
              <a:rPr lang="en-IN" dirty="0">
                <a:latin typeface="Times New Roman" panose="02020603050405020304" pitchFamily="18" charset="0"/>
                <a:cs typeface="Times New Roman" panose="02020603050405020304" pitchFamily="18" charset="0"/>
              </a:rPr>
              <a:t>Then using the </a:t>
            </a:r>
            <a:r>
              <a:rPr lang="en-IN"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 scaled all the features to bring them to same range.</a:t>
            </a:r>
          </a:p>
          <a:p>
            <a:r>
              <a:rPr lang="en-IN" dirty="0" err="1">
                <a:latin typeface="Times New Roman" panose="02020603050405020304" pitchFamily="18" charset="0"/>
                <a:cs typeface="Times New Roman" panose="02020603050405020304" pitchFamily="18" charset="0"/>
              </a:rPr>
              <a:t>Splited</a:t>
            </a:r>
            <a:r>
              <a:rPr lang="en-IN" dirty="0">
                <a:latin typeface="Times New Roman" panose="02020603050405020304" pitchFamily="18" charset="0"/>
                <a:cs typeface="Times New Roman" panose="02020603050405020304" pitchFamily="18" charset="0"/>
              </a:rPr>
              <a:t> the data into train and test data using Random split where train set had 70% of records and for test we had 30% of the records.</a:t>
            </a:r>
          </a:p>
        </p:txBody>
      </p:sp>
    </p:spTree>
    <p:extLst>
      <p:ext uri="{BB962C8B-B14F-4D97-AF65-F5344CB8AC3E}">
        <p14:creationId xmlns:p14="http://schemas.microsoft.com/office/powerpoint/2010/main" val="332169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2FB0-B9B5-4E6E-986B-5BC0F47ED3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a:t>
            </a:r>
            <a:endParaRPr lang="en-IN" dirty="0"/>
          </a:p>
        </p:txBody>
      </p:sp>
      <p:sp>
        <p:nvSpPr>
          <p:cNvPr id="3" name="Content Placeholder 2">
            <a:extLst>
              <a:ext uri="{FF2B5EF4-FFF2-40B4-BE49-F238E27FC236}">
                <a16:creationId xmlns:a16="http://schemas.microsoft.com/office/drawing/2014/main" id="{140C26D9-BB19-47A5-9B02-74596D6B3672}"/>
              </a:ext>
            </a:extLst>
          </p:cNvPr>
          <p:cNvSpPr>
            <a:spLocks noGrp="1"/>
          </p:cNvSpPr>
          <p:nvPr>
            <p:ph idx="1"/>
          </p:nvPr>
        </p:nvSpPr>
        <p:spPr/>
        <p:txBody>
          <a:bodyPr>
            <a:normAutofit/>
          </a:bodyPr>
          <a:lstStyle/>
          <a:p>
            <a:pPr lvl="1"/>
            <a:r>
              <a:rPr lang="en-IN" dirty="0">
                <a:latin typeface="Times New Roman" panose="02020603050405020304" pitchFamily="18" charset="0"/>
                <a:cs typeface="Times New Roman" panose="02020603050405020304" pitchFamily="18" charset="0"/>
              </a:rPr>
              <a:t>Logistic Regression is a popular method to predict a categorical or binary response.</a:t>
            </a:r>
          </a:p>
          <a:p>
            <a:pPr lvl="1"/>
            <a:r>
              <a:rPr lang="en-IN" dirty="0">
                <a:latin typeface="Times New Roman" panose="02020603050405020304" pitchFamily="18" charset="0"/>
                <a:cs typeface="Times New Roman" panose="02020603050405020304" pitchFamily="18" charset="0"/>
              </a:rPr>
              <a:t>The main intention behind using this learning algorithm is to handle the class imbalance. Logistic Regression is one of the implementation of linear models, for which spark provides ability to handle the class imbalance by adding a class weights.</a:t>
            </a:r>
          </a:p>
          <a:p>
            <a:pPr lvl="1"/>
            <a:r>
              <a:rPr lang="en-IN" dirty="0">
                <a:latin typeface="Times New Roman" panose="02020603050405020304" pitchFamily="18" charset="0"/>
                <a:cs typeface="Times New Roman" panose="02020603050405020304" pitchFamily="18" charset="0"/>
              </a:rPr>
              <a:t>We developed Logistic Regression Classifier model to predict whether the employee will stay in the organisation or leave it.</a:t>
            </a:r>
          </a:p>
          <a:p>
            <a:pPr lvl="1"/>
            <a:r>
              <a:rPr lang="en-IN" dirty="0">
                <a:latin typeface="Times New Roman" panose="02020603050405020304" pitchFamily="18" charset="0"/>
                <a:cs typeface="Times New Roman" panose="02020603050405020304" pitchFamily="18" charset="0"/>
              </a:rPr>
              <a:t>We used </a:t>
            </a:r>
            <a:r>
              <a:rPr lang="en-IN" dirty="0" err="1">
                <a:latin typeface="Times New Roman" panose="02020603050405020304" pitchFamily="18" charset="0"/>
                <a:cs typeface="Times New Roman" panose="02020603050405020304" pitchFamily="18" charset="0"/>
              </a:rPr>
              <a:t>pyspark.ml.classifier</a:t>
            </a:r>
            <a:r>
              <a:rPr lang="en-IN" dirty="0">
                <a:latin typeface="Times New Roman" panose="02020603050405020304" pitchFamily="18" charset="0"/>
                <a:cs typeface="Times New Roman" panose="02020603050405020304" pitchFamily="18" charset="0"/>
              </a:rPr>
              <a:t> package to implement the model with optimized hyper parameter.</a:t>
            </a:r>
          </a:p>
        </p:txBody>
      </p:sp>
    </p:spTree>
    <p:extLst>
      <p:ext uri="{BB962C8B-B14F-4D97-AF65-F5344CB8AC3E}">
        <p14:creationId xmlns:p14="http://schemas.microsoft.com/office/powerpoint/2010/main" val="402161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D0F2-3D81-47C5-A0E3-AC04E76CAAB8}"/>
              </a:ext>
            </a:extLst>
          </p:cNvPr>
          <p:cNvSpPr>
            <a:spLocks noGrp="1"/>
          </p:cNvSpPr>
          <p:nvPr>
            <p:ph type="title"/>
          </p:nvPr>
        </p:nvSpPr>
        <p:spPr/>
        <p:txBody>
          <a:bodyPr/>
          <a:lstStyle/>
          <a:p>
            <a:r>
              <a:rPr lang="en-IN" dirty="0"/>
              <a:t>Summary of results</a:t>
            </a:r>
          </a:p>
        </p:txBody>
      </p:sp>
      <p:sp>
        <p:nvSpPr>
          <p:cNvPr id="3" name="Content Placeholder 2">
            <a:extLst>
              <a:ext uri="{FF2B5EF4-FFF2-40B4-BE49-F238E27FC236}">
                <a16:creationId xmlns:a16="http://schemas.microsoft.com/office/drawing/2014/main" id="{87CAE24C-5D04-404B-99B4-F7979544B643}"/>
              </a:ext>
            </a:extLst>
          </p:cNvPr>
          <p:cNvSpPr>
            <a:spLocks noGrp="1"/>
          </p:cNvSpPr>
          <p:nvPr>
            <p:ph idx="1"/>
          </p:nvPr>
        </p:nvSpPr>
        <p:spPr>
          <a:xfrm>
            <a:off x="2231136" y="2638044"/>
            <a:ext cx="7729728" cy="3895921"/>
          </a:xfrm>
        </p:spPr>
        <p:txBody>
          <a:bodyPr/>
          <a:lstStyle/>
          <a:p>
            <a:pPr lvl="1"/>
            <a:r>
              <a:rPr lang="en-IN" dirty="0">
                <a:latin typeface="Times New Roman" panose="02020603050405020304" pitchFamily="18" charset="0"/>
                <a:cs typeface="Times New Roman" panose="02020603050405020304" pitchFamily="18" charset="0"/>
              </a:rPr>
              <a:t>The accuracy percentage was about 81%.</a:t>
            </a:r>
          </a:p>
          <a:p>
            <a:pPr lvl="1"/>
            <a:r>
              <a:rPr lang="en-IN" dirty="0">
                <a:latin typeface="Times New Roman" panose="02020603050405020304" pitchFamily="18" charset="0"/>
                <a:cs typeface="Times New Roman" panose="02020603050405020304" pitchFamily="18" charset="0"/>
              </a:rPr>
              <a:t>We also verified the other metrics like</a:t>
            </a:r>
          </a:p>
          <a:p>
            <a:pPr lvl="3"/>
            <a:r>
              <a:rPr lang="en-IN" dirty="0">
                <a:latin typeface="Times New Roman" panose="02020603050405020304" pitchFamily="18" charset="0"/>
                <a:cs typeface="Times New Roman" panose="02020603050405020304" pitchFamily="18" charset="0"/>
              </a:rPr>
              <a:t>Precision %</a:t>
            </a:r>
          </a:p>
          <a:p>
            <a:pPr lvl="3"/>
            <a:r>
              <a:rPr lang="en-IN" dirty="0">
                <a:latin typeface="Times New Roman" panose="02020603050405020304" pitchFamily="18" charset="0"/>
                <a:cs typeface="Times New Roman" panose="02020603050405020304" pitchFamily="18" charset="0"/>
              </a:rPr>
              <a:t>Recall %</a:t>
            </a:r>
          </a:p>
          <a:p>
            <a:pPr lvl="3"/>
            <a:r>
              <a:rPr lang="en-IN" dirty="0">
                <a:latin typeface="Times New Roman" panose="02020603050405020304" pitchFamily="18" charset="0"/>
                <a:cs typeface="Times New Roman" panose="02020603050405020304" pitchFamily="18" charset="0"/>
              </a:rPr>
              <a:t>F1 score %</a:t>
            </a:r>
          </a:p>
          <a:p>
            <a:pPr lvl="1"/>
            <a:r>
              <a:rPr lang="en-IN" dirty="0">
                <a:latin typeface="Times New Roman" panose="02020603050405020304" pitchFamily="18" charset="0"/>
                <a:cs typeface="Times New Roman" panose="02020603050405020304" pitchFamily="18" charset="0"/>
              </a:rPr>
              <a:t>Tools used in the project –</a:t>
            </a:r>
          </a:p>
          <a:p>
            <a:pPr lvl="3"/>
            <a:r>
              <a:rPr lang="en-IN" dirty="0">
                <a:latin typeface="Times New Roman" panose="02020603050405020304" pitchFamily="18" charset="0"/>
                <a:cs typeface="Times New Roman" panose="02020603050405020304" pitchFamily="18" charset="0"/>
              </a:rPr>
              <a:t>Python</a:t>
            </a:r>
          </a:p>
          <a:p>
            <a:pPr lvl="3"/>
            <a:r>
              <a:rPr lang="en-IN" dirty="0" err="1">
                <a:latin typeface="Times New Roman" panose="02020603050405020304" pitchFamily="18" charset="0"/>
                <a:cs typeface="Times New Roman" panose="02020603050405020304" pitchFamily="18" charset="0"/>
              </a:rPr>
              <a:t>Pyspark</a:t>
            </a: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Matplotlib and </a:t>
            </a:r>
            <a:r>
              <a:rPr lang="en-IN" dirty="0" err="1">
                <a:latin typeface="Times New Roman" panose="02020603050405020304" pitchFamily="18" charset="0"/>
                <a:cs typeface="Times New Roman" panose="02020603050405020304" pitchFamily="18" charset="0"/>
              </a:rPr>
              <a:t>sns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653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1E86-D477-40DA-AECE-60125B47BE9C}"/>
              </a:ext>
            </a:extLst>
          </p:cNvPr>
          <p:cNvSpPr>
            <a:spLocks noGrp="1"/>
          </p:cNvSpPr>
          <p:nvPr>
            <p:ph type="title"/>
          </p:nvPr>
        </p:nvSpPr>
        <p:spPr>
          <a:xfrm>
            <a:off x="1698266" y="565212"/>
            <a:ext cx="8596668" cy="828583"/>
          </a:xfrm>
        </p:spPr>
        <p:txBody>
          <a:bodyPr/>
          <a:lstStyle/>
          <a:p>
            <a:r>
              <a:rPr lang="en-IN"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332A2DAC-A681-4514-B918-649D60D10358}"/>
              </a:ext>
            </a:extLst>
          </p:cNvPr>
          <p:cNvSpPr>
            <a:spLocks noGrp="1"/>
          </p:cNvSpPr>
          <p:nvPr>
            <p:ph idx="1"/>
          </p:nvPr>
        </p:nvSpPr>
        <p:spPr>
          <a:xfrm>
            <a:off x="1698266" y="1855432"/>
            <a:ext cx="8596668" cy="4437356"/>
          </a:xfrm>
        </p:spPr>
        <p:txBody>
          <a:bodyPr>
            <a:normAutofit/>
          </a:bodyPr>
          <a:lstStyle/>
          <a:p>
            <a:r>
              <a:rPr lang="en-IN" dirty="0">
                <a:latin typeface="Times New Roman" panose="02020603050405020304" pitchFamily="18" charset="0"/>
                <a:cs typeface="Times New Roman" panose="02020603050405020304" pitchFamily="18" charset="0"/>
              </a:rPr>
              <a:t>Description of the problem</a:t>
            </a:r>
          </a:p>
          <a:p>
            <a:r>
              <a:rPr lang="en-IN" dirty="0">
                <a:latin typeface="Times New Roman" panose="02020603050405020304" pitchFamily="18" charset="0"/>
                <a:cs typeface="Times New Roman" panose="02020603050405020304" pitchFamily="18" charset="0"/>
              </a:rPr>
              <a:t>Why it is important to solve the problem</a:t>
            </a:r>
          </a:p>
          <a:p>
            <a:r>
              <a:rPr lang="en-IN" dirty="0">
                <a:latin typeface="Times New Roman" panose="02020603050405020304" pitchFamily="18" charset="0"/>
                <a:cs typeface="Times New Roman" panose="02020603050405020304" pitchFamily="18" charset="0"/>
              </a:rPr>
              <a:t>Benefits from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in HR</a:t>
            </a:r>
          </a:p>
          <a:p>
            <a:r>
              <a:rPr lang="en-IN" dirty="0">
                <a:latin typeface="Times New Roman" panose="02020603050405020304" pitchFamily="18" charset="0"/>
                <a:cs typeface="Times New Roman" panose="02020603050405020304" pitchFamily="18" charset="0"/>
              </a:rPr>
              <a:t>Data Description</a:t>
            </a:r>
          </a:p>
          <a:p>
            <a:r>
              <a:rPr lang="en-IN" dirty="0">
                <a:latin typeface="Times New Roman" panose="02020603050405020304" pitchFamily="18" charset="0"/>
                <a:cs typeface="Times New Roman" panose="02020603050405020304" pitchFamily="18" charset="0"/>
              </a:rPr>
              <a:t>Exploratory Data Analysis</a:t>
            </a:r>
          </a:p>
          <a:p>
            <a:r>
              <a:rPr lang="en-IN" dirty="0">
                <a:latin typeface="Times New Roman" panose="02020603050405020304" pitchFamily="18" charset="0"/>
                <a:cs typeface="Times New Roman" panose="02020603050405020304" pitchFamily="18" charset="0"/>
              </a:rPr>
              <a:t>Data Preparation and Pre-processing</a:t>
            </a:r>
          </a:p>
          <a:p>
            <a:r>
              <a:rPr lang="en-IN" dirty="0">
                <a:latin typeface="Times New Roman" panose="02020603050405020304" pitchFamily="18" charset="0"/>
                <a:cs typeface="Times New Roman" panose="02020603050405020304" pitchFamily="18" charset="0"/>
              </a:rPr>
              <a:t>Model </a:t>
            </a:r>
          </a:p>
          <a:p>
            <a:pPr lvl="1"/>
            <a:r>
              <a:rPr lang="en-IN" sz="1800" dirty="0">
                <a:latin typeface="Times New Roman" panose="02020603050405020304" pitchFamily="18" charset="0"/>
                <a:cs typeface="Times New Roman" panose="02020603050405020304" pitchFamily="18" charset="0"/>
              </a:rPr>
              <a:t>Logistic Regression </a:t>
            </a:r>
          </a:p>
          <a:p>
            <a:r>
              <a:rPr lang="en-IN" dirty="0">
                <a:latin typeface="Times New Roman" panose="02020603050405020304" pitchFamily="18" charset="0"/>
                <a:cs typeface="Times New Roman" panose="02020603050405020304" pitchFamily="18" charset="0"/>
              </a:rPr>
              <a:t>Summary of Results</a:t>
            </a:r>
          </a:p>
          <a:p>
            <a:r>
              <a:rPr lang="en-IN" dirty="0">
                <a:latin typeface="Times New Roman" panose="02020603050405020304" pitchFamily="18" charset="0"/>
                <a:cs typeface="Times New Roman" panose="02020603050405020304" pitchFamily="18" charset="0"/>
              </a:rPr>
              <a:t>Model Usefulness</a:t>
            </a:r>
          </a:p>
          <a:p>
            <a:endParaRPr lang="en-IN" dirty="0"/>
          </a:p>
          <a:p>
            <a:endParaRPr lang="en-IN" dirty="0"/>
          </a:p>
          <a:p>
            <a:endParaRPr lang="en-IN" dirty="0"/>
          </a:p>
          <a:p>
            <a:pPr marL="457200" lvl="1" indent="0">
              <a:buNone/>
            </a:pPr>
            <a:endParaRPr lang="en-IN" dirty="0"/>
          </a:p>
        </p:txBody>
      </p:sp>
    </p:spTree>
    <p:extLst>
      <p:ext uri="{BB962C8B-B14F-4D97-AF65-F5344CB8AC3E}">
        <p14:creationId xmlns:p14="http://schemas.microsoft.com/office/powerpoint/2010/main" val="261508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740E-F2C2-4D1D-9868-C7D5EBDBA146}"/>
              </a:ext>
            </a:extLst>
          </p:cNvPr>
          <p:cNvSpPr>
            <a:spLocks noGrp="1"/>
          </p:cNvSpPr>
          <p:nvPr>
            <p:ph type="title"/>
          </p:nvPr>
        </p:nvSpPr>
        <p:spPr/>
        <p:txBody>
          <a:bodyPr/>
          <a:lstStyle/>
          <a:p>
            <a:r>
              <a:rPr lang="en-IN" dirty="0"/>
              <a:t>Model usefulness</a:t>
            </a:r>
          </a:p>
        </p:txBody>
      </p:sp>
      <p:sp>
        <p:nvSpPr>
          <p:cNvPr id="3" name="Content Placeholder 2">
            <a:extLst>
              <a:ext uri="{FF2B5EF4-FFF2-40B4-BE49-F238E27FC236}">
                <a16:creationId xmlns:a16="http://schemas.microsoft.com/office/drawing/2014/main" id="{2CC68902-5F97-420D-A02B-E534384EDDBB}"/>
              </a:ext>
            </a:extLst>
          </p:cNvPr>
          <p:cNvSpPr>
            <a:spLocks noGrp="1"/>
          </p:cNvSpPr>
          <p:nvPr>
            <p:ph idx="1"/>
          </p:nvPr>
        </p:nvSpPr>
        <p:spPr/>
        <p:txBody>
          <a:bodyPr/>
          <a:lstStyle/>
          <a:p>
            <a:r>
              <a:rPr lang="en-IN" dirty="0"/>
              <a:t>Our model can be useful to provide comprehensive analysis of the historical data and a smart prediction about the employees attrition to help the organisation better understand its employees.</a:t>
            </a:r>
          </a:p>
          <a:p>
            <a:endParaRPr lang="en-IN" dirty="0"/>
          </a:p>
          <a:p>
            <a:r>
              <a:rPr lang="en-IN" dirty="0"/>
              <a:t>We would really hope that using our model will help the organisation to reduce the number of employees leaving  and will also be helpful to make the organisation the “The Best Organisation to work with”</a:t>
            </a:r>
          </a:p>
        </p:txBody>
      </p:sp>
    </p:spTree>
    <p:extLst>
      <p:ext uri="{BB962C8B-B14F-4D97-AF65-F5344CB8AC3E}">
        <p14:creationId xmlns:p14="http://schemas.microsoft.com/office/powerpoint/2010/main" val="352737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B31F-432D-47C9-88CE-E0D2A54D2711}"/>
              </a:ext>
            </a:extLst>
          </p:cNvPr>
          <p:cNvSpPr>
            <a:spLocks noGrp="1"/>
          </p:cNvSpPr>
          <p:nvPr>
            <p:ph type="title"/>
          </p:nvPr>
        </p:nvSpPr>
        <p:spPr>
          <a:xfrm>
            <a:off x="1929295" y="618463"/>
            <a:ext cx="7729728" cy="926251"/>
          </a:xfrm>
        </p:spPr>
        <p:txBody>
          <a:bodyPr>
            <a:normAutofit/>
          </a:bodyPr>
          <a:lstStyle/>
          <a:p>
            <a:r>
              <a:rPr lang="en-IN" dirty="0">
                <a:latin typeface="Times New Roman" panose="02020603050405020304" pitchFamily="18" charset="0"/>
                <a:cs typeface="Times New Roman" panose="02020603050405020304" pitchFamily="18" charset="0"/>
              </a:rPr>
              <a:t>Description of the problem</a:t>
            </a:r>
          </a:p>
        </p:txBody>
      </p:sp>
      <p:sp>
        <p:nvSpPr>
          <p:cNvPr id="3" name="Content Placeholder 2">
            <a:extLst>
              <a:ext uri="{FF2B5EF4-FFF2-40B4-BE49-F238E27FC236}">
                <a16:creationId xmlns:a16="http://schemas.microsoft.com/office/drawing/2014/main" id="{0980EF53-A99A-4A7E-904F-84FBB3F26358}"/>
              </a:ext>
            </a:extLst>
          </p:cNvPr>
          <p:cNvSpPr>
            <a:spLocks noGrp="1"/>
          </p:cNvSpPr>
          <p:nvPr>
            <p:ph idx="1"/>
          </p:nvPr>
        </p:nvSpPr>
        <p:spPr>
          <a:xfrm>
            <a:off x="1929295" y="2086252"/>
            <a:ext cx="7729728" cy="3551067"/>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Human Resources are critical resources of any organization. Organizations spend huge amount of time and money to hire and nurture their employees. It is a huge loss for companies if employees leave, especially the key resources. So if HR can predict whether employees are at risk for leaving the company, it will allow them to identify the attrition risks and help understand and provide necessary support to retain those employees or do preventive hiring to minimize the impact to the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77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490-139A-47DD-93A3-88EFDED16D89}"/>
              </a:ext>
            </a:extLst>
          </p:cNvPr>
          <p:cNvSpPr>
            <a:spLocks noGrp="1"/>
          </p:cNvSpPr>
          <p:nvPr>
            <p:ph type="title"/>
          </p:nvPr>
        </p:nvSpPr>
        <p:spPr>
          <a:xfrm>
            <a:off x="1757779" y="612561"/>
            <a:ext cx="7794713" cy="1132480"/>
          </a:xfrm>
        </p:spPr>
        <p:txBody>
          <a:bodyPr>
            <a:normAutofit fontScale="90000"/>
          </a:bodyPr>
          <a:lstStyle/>
          <a:p>
            <a:r>
              <a:rPr lang="en-IN" dirty="0">
                <a:latin typeface="Times New Roman" panose="02020603050405020304" pitchFamily="18" charset="0"/>
                <a:cs typeface="Times New Roman" panose="02020603050405020304" pitchFamily="18" charset="0"/>
              </a:rPr>
              <a:t>Why it is important to solve the problem</a:t>
            </a:r>
            <a:endParaRPr lang="en-IN" dirty="0"/>
          </a:p>
        </p:txBody>
      </p:sp>
      <p:sp>
        <p:nvSpPr>
          <p:cNvPr id="3" name="Content Placeholder 2">
            <a:extLst>
              <a:ext uri="{FF2B5EF4-FFF2-40B4-BE49-F238E27FC236}">
                <a16:creationId xmlns:a16="http://schemas.microsoft.com/office/drawing/2014/main" id="{5CCC7343-6620-4542-B14E-35249D7C6D22}"/>
              </a:ext>
            </a:extLst>
          </p:cNvPr>
          <p:cNvSpPr>
            <a:spLocks noGrp="1"/>
          </p:cNvSpPr>
          <p:nvPr>
            <p:ph idx="1"/>
          </p:nvPr>
        </p:nvSpPr>
        <p:spPr>
          <a:xfrm>
            <a:off x="1757778" y="2476870"/>
            <a:ext cx="7918881" cy="3435658"/>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Predictive retention modeling allows organizations to identify high-risk employees, build profiles of those most likely to leave or stay, and understand how risk is distributed throughout the organization. Several innovative large organizations have started building these kind of HR analytics with great success in the past years (e.g. Google, HP,…). Next to the traditional HRIS dashboard with descriptive turnover information, we see more and more companies adding these predictive turnover information to their standard reporting.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26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F6F-E597-4FFF-97D3-0FFF1BE653F2}"/>
              </a:ext>
            </a:extLst>
          </p:cNvPr>
          <p:cNvSpPr>
            <a:spLocks noGrp="1"/>
          </p:cNvSpPr>
          <p:nvPr>
            <p:ph type="title"/>
          </p:nvPr>
        </p:nvSpPr>
        <p:spPr>
          <a:xfrm>
            <a:off x="1698266" y="557705"/>
            <a:ext cx="8596668" cy="979503"/>
          </a:xfrm>
        </p:spPr>
        <p:txBody>
          <a:bodyPr>
            <a:normAutofit fontScale="90000"/>
          </a:bodyPr>
          <a:lstStyle/>
          <a:p>
            <a:r>
              <a:rPr lang="en-IN" dirty="0">
                <a:latin typeface="Times New Roman" panose="02020603050405020304" pitchFamily="18" charset="0"/>
                <a:cs typeface="Times New Roman" panose="02020603050405020304" pitchFamily="18" charset="0"/>
              </a:rPr>
              <a:t>Benefits from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in HR</a:t>
            </a:r>
            <a:endParaRPr lang="en-IN" dirty="0"/>
          </a:p>
        </p:txBody>
      </p:sp>
      <p:sp>
        <p:nvSpPr>
          <p:cNvPr id="3" name="Content Placeholder 2">
            <a:extLst>
              <a:ext uri="{FF2B5EF4-FFF2-40B4-BE49-F238E27FC236}">
                <a16:creationId xmlns:a16="http://schemas.microsoft.com/office/drawing/2014/main" id="{7A672ECF-9CF6-4E32-AEFE-38BC7F940E71}"/>
              </a:ext>
            </a:extLst>
          </p:cNvPr>
          <p:cNvSpPr>
            <a:spLocks noGrp="1"/>
          </p:cNvSpPr>
          <p:nvPr>
            <p:ph idx="1"/>
          </p:nvPr>
        </p:nvSpPr>
        <p:spPr>
          <a:xfrm>
            <a:off x="1491450" y="2175029"/>
            <a:ext cx="8868792" cy="3923930"/>
          </a:xfrm>
        </p:spPr>
        <p:txBody>
          <a:bodyPr>
            <a:normAutofit/>
          </a:bodyPr>
          <a:lstStyle/>
          <a:p>
            <a:r>
              <a:rPr lang="en-US" dirty="0">
                <a:latin typeface="Times New Roman" panose="02020603050405020304" pitchFamily="18" charset="0"/>
                <a:cs typeface="Times New Roman" panose="02020603050405020304" pitchFamily="18" charset="0"/>
              </a:rPr>
              <a:t>Recognize the strengths and vulnerabilities of the workforce and predict vacancies and leadership needs.</a:t>
            </a:r>
          </a:p>
          <a:p>
            <a:r>
              <a:rPr lang="en-US" dirty="0">
                <a:latin typeface="Times New Roman" panose="02020603050405020304" pitchFamily="18" charset="0"/>
                <a:cs typeface="Times New Roman" panose="02020603050405020304" pitchFamily="18" charset="0"/>
              </a:rPr>
              <a:t>Track and analyze critical skills, and predict which skills will be lost and when by predicting turnover.</a:t>
            </a:r>
          </a:p>
          <a:p>
            <a:r>
              <a:rPr lang="en-US" dirty="0">
                <a:latin typeface="Times New Roman" panose="02020603050405020304" pitchFamily="18" charset="0"/>
                <a:cs typeface="Times New Roman" panose="02020603050405020304" pitchFamily="18" charset="0"/>
              </a:rPr>
              <a:t>Measure turnover, understand its causes and design programs to control it to reduce vacancy costs – both financial and productivity – to avoid their devastating effects on business performance.</a:t>
            </a:r>
          </a:p>
          <a:p>
            <a:r>
              <a:rPr lang="en-US" dirty="0">
                <a:latin typeface="Times New Roman" panose="02020603050405020304" pitchFamily="18" charset="0"/>
                <a:cs typeface="Times New Roman" panose="02020603050405020304" pitchFamily="18" charset="0"/>
              </a:rPr>
              <a:t>Understand and mitigate risk linked to seasonal absences, resignation trends or length of employment to prevent being blindsided by loss of critical workers, skills or leadership.</a:t>
            </a:r>
          </a:p>
          <a:p>
            <a:r>
              <a:rPr lang="en-US" dirty="0">
                <a:latin typeface="Times New Roman" panose="02020603050405020304" pitchFamily="18" charset="0"/>
                <a:cs typeface="Times New Roman" panose="02020603050405020304" pitchFamily="18" charset="0"/>
              </a:rPr>
              <a:t>Measure, monitor and predict the effect of risk factors over time and prevent organizational risk by devising contingency plans based on insight and foresight.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76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A1C3-325A-4561-B008-C23B3F2B4B58}"/>
              </a:ext>
            </a:extLst>
          </p:cNvPr>
          <p:cNvSpPr>
            <a:spLocks noGrp="1"/>
          </p:cNvSpPr>
          <p:nvPr>
            <p:ph type="title"/>
          </p:nvPr>
        </p:nvSpPr>
        <p:spPr>
          <a:xfrm>
            <a:off x="1797666" y="319598"/>
            <a:ext cx="8596668" cy="736846"/>
          </a:xfrm>
        </p:spPr>
        <p:txBody>
          <a:bodyPr>
            <a:normAutofit fontScale="90000"/>
          </a:bodyPr>
          <a:lstStyle/>
          <a:p>
            <a:r>
              <a:rPr lang="en-IN" dirty="0">
                <a:latin typeface="Times New Roman" panose="02020603050405020304" pitchFamily="18"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74C1BB90-0716-429C-AD31-6D7B872196EF}"/>
              </a:ext>
            </a:extLst>
          </p:cNvPr>
          <p:cNvSpPr>
            <a:spLocks noGrp="1"/>
          </p:cNvSpPr>
          <p:nvPr>
            <p:ph idx="1"/>
          </p:nvPr>
        </p:nvSpPr>
        <p:spPr>
          <a:xfrm>
            <a:off x="1797666" y="1597981"/>
            <a:ext cx="8596668" cy="4372360"/>
          </a:xfrm>
        </p:spPr>
        <p:txBody>
          <a:bodyPr>
            <a:normAutofit/>
          </a:bodyPr>
          <a:lstStyle/>
          <a:p>
            <a:r>
              <a:rPr lang="en-US" dirty="0" err="1">
                <a:latin typeface="Times New Roman" panose="02020603050405020304" pitchFamily="18" charset="0"/>
                <a:cs typeface="Times New Roman" panose="02020603050405020304" pitchFamily="18" charset="0"/>
              </a:rPr>
              <a:t>satisfaction_level</a:t>
            </a:r>
            <a:r>
              <a:rPr lang="en-US" dirty="0">
                <a:latin typeface="Times New Roman" panose="02020603050405020304" pitchFamily="18" charset="0"/>
                <a:cs typeface="Times New Roman" panose="02020603050405020304" pitchFamily="18" charset="0"/>
              </a:rPr>
              <a:t>: Employee satisfaction level</a:t>
            </a:r>
          </a:p>
          <a:p>
            <a:r>
              <a:rPr lang="en-IN" dirty="0" err="1">
                <a:latin typeface="Times New Roman" panose="02020603050405020304" pitchFamily="18" charset="0"/>
                <a:cs typeface="Times New Roman" panose="02020603050405020304" pitchFamily="18" charset="0"/>
              </a:rPr>
              <a:t>last_evaluation</a:t>
            </a:r>
            <a:r>
              <a:rPr lang="en-IN" dirty="0">
                <a:latin typeface="Times New Roman" panose="02020603050405020304" pitchFamily="18" charset="0"/>
                <a:cs typeface="Times New Roman" panose="02020603050405020304" pitchFamily="18" charset="0"/>
              </a:rPr>
              <a:t>: Last evaluation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number_project</a:t>
            </a:r>
            <a:r>
              <a:rPr lang="en-US" dirty="0">
                <a:latin typeface="Times New Roman" panose="02020603050405020304" pitchFamily="18" charset="0"/>
                <a:cs typeface="Times New Roman" panose="02020603050405020304" pitchFamily="18" charset="0"/>
              </a:rPr>
              <a:t>: Number of projects</a:t>
            </a:r>
          </a:p>
          <a:p>
            <a:r>
              <a:rPr lang="en-US" dirty="0" err="1">
                <a:latin typeface="Times New Roman" panose="02020603050405020304" pitchFamily="18" charset="0"/>
                <a:cs typeface="Times New Roman" panose="02020603050405020304" pitchFamily="18" charset="0"/>
              </a:rPr>
              <a:t>average_montly_hours</a:t>
            </a:r>
            <a:r>
              <a:rPr lang="en-US" dirty="0">
                <a:latin typeface="Times New Roman" panose="02020603050405020304" pitchFamily="18" charset="0"/>
                <a:cs typeface="Times New Roman" panose="02020603050405020304" pitchFamily="18" charset="0"/>
              </a:rPr>
              <a:t>: Average monthly hours</a:t>
            </a:r>
          </a:p>
          <a:p>
            <a:r>
              <a:rPr lang="en-US" dirty="0" err="1">
                <a:latin typeface="Times New Roman" panose="02020603050405020304" pitchFamily="18" charset="0"/>
                <a:cs typeface="Times New Roman" panose="02020603050405020304" pitchFamily="18" charset="0"/>
              </a:rPr>
              <a:t>time_spend_company</a:t>
            </a:r>
            <a:r>
              <a:rPr lang="en-US" dirty="0">
                <a:latin typeface="Times New Roman" panose="02020603050405020304" pitchFamily="18" charset="0"/>
                <a:cs typeface="Times New Roman" panose="02020603050405020304" pitchFamily="18" charset="0"/>
              </a:rPr>
              <a:t>: Time spent at the company</a:t>
            </a:r>
          </a:p>
          <a:p>
            <a:r>
              <a:rPr lang="en-US" dirty="0" err="1">
                <a:latin typeface="Times New Roman" panose="02020603050405020304" pitchFamily="18" charset="0"/>
                <a:cs typeface="Times New Roman" panose="02020603050405020304" pitchFamily="18" charset="0"/>
              </a:rPr>
              <a:t>Work_accident</a:t>
            </a:r>
            <a:r>
              <a:rPr lang="en-US" dirty="0">
                <a:latin typeface="Times New Roman" panose="02020603050405020304" pitchFamily="18" charset="0"/>
                <a:cs typeface="Times New Roman" panose="02020603050405020304" pitchFamily="18" charset="0"/>
              </a:rPr>
              <a:t>: Whether they have had a work accident</a:t>
            </a:r>
          </a:p>
          <a:p>
            <a:r>
              <a:rPr lang="en-US" dirty="0">
                <a:latin typeface="Times New Roman" panose="02020603050405020304" pitchFamily="18" charset="0"/>
                <a:cs typeface="Times New Roman" panose="02020603050405020304" pitchFamily="18" charset="0"/>
              </a:rPr>
              <a:t>promotion_last_5years: Whether they have had a promotion in the last 5 years</a:t>
            </a:r>
          </a:p>
          <a:p>
            <a:r>
              <a:rPr lang="en-IN" dirty="0">
                <a:latin typeface="Times New Roman" panose="02020603050405020304" pitchFamily="18" charset="0"/>
                <a:cs typeface="Times New Roman" panose="02020603050405020304" pitchFamily="18" charset="0"/>
              </a:rPr>
              <a:t>department: Department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salary: Salary</a:t>
            </a:r>
          </a:p>
          <a:p>
            <a:r>
              <a:rPr lang="en-US" dirty="0">
                <a:latin typeface="Times New Roman" panose="02020603050405020304" pitchFamily="18" charset="0"/>
                <a:cs typeface="Times New Roman" panose="02020603050405020304" pitchFamily="18" charset="0"/>
              </a:rPr>
              <a:t>left: Whether the employee has left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0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5C6C-82D2-41AD-9455-DAF6525EA82D}"/>
              </a:ext>
            </a:extLst>
          </p:cNvPr>
          <p:cNvSpPr>
            <a:spLocks noGrp="1"/>
          </p:cNvSpPr>
          <p:nvPr>
            <p:ph type="title"/>
          </p:nvPr>
        </p:nvSpPr>
        <p:spPr>
          <a:xfrm>
            <a:off x="1636123" y="352147"/>
            <a:ext cx="8596668" cy="695418"/>
          </a:xfrm>
        </p:spPr>
        <p:txBody>
          <a:bodyPr>
            <a:normAutofit fontScale="90000"/>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E88E5190-238D-4BD9-BC5C-92A1C853F102}"/>
              </a:ext>
            </a:extLst>
          </p:cNvPr>
          <p:cNvSpPr>
            <a:spLocks noGrp="1"/>
          </p:cNvSpPr>
          <p:nvPr>
            <p:ph idx="1"/>
          </p:nvPr>
        </p:nvSpPr>
        <p:spPr>
          <a:xfrm>
            <a:off x="1636123" y="1251752"/>
            <a:ext cx="8596668" cy="5166804"/>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Checked the schema of the data and below are the observations-</a:t>
            </a:r>
          </a:p>
          <a:p>
            <a:pPr lvl="1"/>
            <a:r>
              <a:rPr lang="en-US" dirty="0">
                <a:latin typeface="Times New Roman" panose="02020603050405020304" pitchFamily="18" charset="0"/>
                <a:cs typeface="Times New Roman" panose="02020603050405020304" pitchFamily="18" charset="0"/>
              </a:rPr>
              <a:t>Features which are numeric-</a:t>
            </a: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satisfaction_level</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last_evaluation</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number_project</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average_montly_hours</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time_spend_company</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Work_accident</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left</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promotion_last_5years</a:t>
            </a:r>
          </a:p>
          <a:p>
            <a:pPr lvl="1"/>
            <a:r>
              <a:rPr lang="en-US" dirty="0">
                <a:latin typeface="Times New Roman" panose="02020603050405020304" pitchFamily="18" charset="0"/>
                <a:cs typeface="Times New Roman" panose="02020603050405020304" pitchFamily="18" charset="0"/>
              </a:rPr>
              <a:t>Features which are string-</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Department</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no null/missing values in any of the features.</a:t>
            </a:r>
          </a:p>
          <a:p>
            <a:r>
              <a:rPr lang="en-IN" dirty="0">
                <a:latin typeface="Times New Roman" panose="02020603050405020304" pitchFamily="18" charset="0"/>
                <a:cs typeface="Times New Roman" panose="02020603050405020304" pitchFamily="18" charset="0"/>
              </a:rPr>
              <a:t>There are 14999 records and 10 features in the dataset.</a:t>
            </a:r>
          </a:p>
          <a:p>
            <a:endParaRPr lang="en-IN" dirty="0"/>
          </a:p>
          <a:p>
            <a:endParaRPr lang="en-IN" dirty="0"/>
          </a:p>
          <a:p>
            <a:pPr marL="914400" lvl="2" indent="0">
              <a:buNone/>
            </a:pPr>
            <a:endParaRPr lang="en-IN" sz="1600" dirty="0"/>
          </a:p>
        </p:txBody>
      </p:sp>
    </p:spTree>
    <p:extLst>
      <p:ext uri="{BB962C8B-B14F-4D97-AF65-F5344CB8AC3E}">
        <p14:creationId xmlns:p14="http://schemas.microsoft.com/office/powerpoint/2010/main" val="286520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F8C7-69AC-4A92-9B3B-1CD55F67A682}"/>
              </a:ext>
            </a:extLst>
          </p:cNvPr>
          <p:cNvSpPr>
            <a:spLocks noGrp="1"/>
          </p:cNvSpPr>
          <p:nvPr>
            <p:ph type="title"/>
          </p:nvPr>
        </p:nvSpPr>
        <p:spPr>
          <a:xfrm>
            <a:off x="1431936" y="432046"/>
            <a:ext cx="8596668" cy="810827"/>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p>
        </p:txBody>
      </p:sp>
      <p:pic>
        <p:nvPicPr>
          <p:cNvPr id="1028" name="Picture 4">
            <a:extLst>
              <a:ext uri="{FF2B5EF4-FFF2-40B4-BE49-F238E27FC236}">
                <a16:creationId xmlns:a16="http://schemas.microsoft.com/office/drawing/2014/main" id="{FDFD8FF1-901E-4125-9A0D-DEF9FBCE8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544717"/>
            <a:ext cx="8858690" cy="41902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EEB6B28-8010-4224-8B6B-82424324C66C}"/>
              </a:ext>
            </a:extLst>
          </p:cNvPr>
          <p:cNvSpPr/>
          <p:nvPr/>
        </p:nvSpPr>
        <p:spPr>
          <a:xfrm>
            <a:off x="896645" y="5965794"/>
            <a:ext cx="8639379" cy="7102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distribution we see that the features “</a:t>
            </a:r>
            <a:r>
              <a:rPr lang="en-IN" dirty="0" err="1">
                <a:solidFill>
                  <a:schemeClr val="tx1"/>
                </a:solidFill>
                <a:latin typeface="Times New Roman" panose="02020603050405020304" pitchFamily="18" charset="0"/>
                <a:cs typeface="Times New Roman" panose="02020603050405020304" pitchFamily="18" charset="0"/>
              </a:rPr>
              <a:t>Work_accident</a:t>
            </a:r>
            <a:r>
              <a:rPr lang="en-IN" dirty="0">
                <a:solidFill>
                  <a:schemeClr val="tx1"/>
                </a:solidFill>
                <a:latin typeface="Times New Roman" panose="02020603050405020304" pitchFamily="18" charset="0"/>
                <a:cs typeface="Times New Roman" panose="02020603050405020304" pitchFamily="18" charset="0"/>
              </a:rPr>
              <a:t>” ,  “left” and “promotion_last_5years” are binomial, i.e. “0” means “No” and “1” means “Yes”</a:t>
            </a:r>
          </a:p>
        </p:txBody>
      </p:sp>
    </p:spTree>
    <p:extLst>
      <p:ext uri="{BB962C8B-B14F-4D97-AF65-F5344CB8AC3E}">
        <p14:creationId xmlns:p14="http://schemas.microsoft.com/office/powerpoint/2010/main" val="140207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569698" y="449802"/>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pic>
        <p:nvPicPr>
          <p:cNvPr id="5" name="Content Placeholder 4">
            <a:extLst>
              <a:ext uri="{FF2B5EF4-FFF2-40B4-BE49-F238E27FC236}">
                <a16:creationId xmlns:a16="http://schemas.microsoft.com/office/drawing/2014/main" id="{B503A0EE-27C1-483E-A2DE-894A232A033C}"/>
              </a:ext>
            </a:extLst>
          </p:cNvPr>
          <p:cNvPicPr>
            <a:picLocks noGrp="1" noChangeAspect="1"/>
          </p:cNvPicPr>
          <p:nvPr>
            <p:ph idx="1"/>
          </p:nvPr>
        </p:nvPicPr>
        <p:blipFill>
          <a:blip r:embed="rId2"/>
          <a:stretch>
            <a:fillRect/>
          </a:stretch>
        </p:blipFill>
        <p:spPr>
          <a:xfrm>
            <a:off x="137568" y="1993037"/>
            <a:ext cx="5064747" cy="3298879"/>
          </a:xfrm>
        </p:spPr>
      </p:pic>
      <p:pic>
        <p:nvPicPr>
          <p:cNvPr id="7" name="Picture 6">
            <a:extLst>
              <a:ext uri="{FF2B5EF4-FFF2-40B4-BE49-F238E27FC236}">
                <a16:creationId xmlns:a16="http://schemas.microsoft.com/office/drawing/2014/main" id="{C3FC0BBE-6A0F-4F1F-9726-93DC758B4A6E}"/>
              </a:ext>
            </a:extLst>
          </p:cNvPr>
          <p:cNvPicPr>
            <a:picLocks noChangeAspect="1"/>
          </p:cNvPicPr>
          <p:nvPr/>
        </p:nvPicPr>
        <p:blipFill>
          <a:blip r:embed="rId3"/>
          <a:stretch>
            <a:fillRect/>
          </a:stretch>
        </p:blipFill>
        <p:spPr>
          <a:xfrm>
            <a:off x="5797118" y="1993037"/>
            <a:ext cx="4369248" cy="3298879"/>
          </a:xfrm>
          <a:prstGeom prst="rect">
            <a:avLst/>
          </a:prstGeom>
        </p:spPr>
      </p:pic>
      <p:sp>
        <p:nvSpPr>
          <p:cNvPr id="8" name="Rectangle 7">
            <a:extLst>
              <a:ext uri="{FF2B5EF4-FFF2-40B4-BE49-F238E27FC236}">
                <a16:creationId xmlns:a16="http://schemas.microsoft.com/office/drawing/2014/main" id="{1B1093CF-AE70-4F02-86A4-F83C4D6975F3}"/>
              </a:ext>
            </a:extLst>
          </p:cNvPr>
          <p:cNvSpPr/>
          <p:nvPr/>
        </p:nvSpPr>
        <p:spPr>
          <a:xfrm>
            <a:off x="310720" y="5538185"/>
            <a:ext cx="4891596" cy="10401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on each department. “Sales” department has the highest number of employees and “Management” department has the lowest employees.</a:t>
            </a:r>
          </a:p>
        </p:txBody>
      </p:sp>
      <p:sp>
        <p:nvSpPr>
          <p:cNvPr id="9" name="Rectangle 8">
            <a:extLst>
              <a:ext uri="{FF2B5EF4-FFF2-40B4-BE49-F238E27FC236}">
                <a16:creationId xmlns:a16="http://schemas.microsoft.com/office/drawing/2014/main" id="{A04D85AE-4A94-4041-87BF-538E19A56013}"/>
              </a:ext>
            </a:extLst>
          </p:cNvPr>
          <p:cNvSpPr/>
          <p:nvPr/>
        </p:nvSpPr>
        <p:spPr>
          <a:xfrm>
            <a:off x="5914009" y="5450888"/>
            <a:ext cx="4891596" cy="10401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Number of employees under “low” salary band is the highest followed by “high” at the lowest.</a:t>
            </a:r>
          </a:p>
        </p:txBody>
      </p:sp>
    </p:spTree>
    <p:extLst>
      <p:ext uri="{BB962C8B-B14F-4D97-AF65-F5344CB8AC3E}">
        <p14:creationId xmlns:p14="http://schemas.microsoft.com/office/powerpoint/2010/main" val="29381282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1309</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Gill Sans MT</vt:lpstr>
      <vt:lpstr>Times New Roman</vt:lpstr>
      <vt:lpstr>Wingdings</vt:lpstr>
      <vt:lpstr>Parcel</vt:lpstr>
      <vt:lpstr>CASE STUDY - HR ANALYTICS  Exploratory &amp; Predictive Analytics</vt:lpstr>
      <vt:lpstr>Overview</vt:lpstr>
      <vt:lpstr>Description of the problem</vt:lpstr>
      <vt:lpstr>Why it is important to solve the problem</vt:lpstr>
      <vt:lpstr>Benefits from Predictive Modeling in HR</vt:lpstr>
      <vt:lpstr>Data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Preparation and Pre-processing </vt:lpstr>
      <vt:lpstr>Model</vt:lpstr>
      <vt:lpstr>Summary of results</vt:lpstr>
      <vt:lpstr>Model usefulness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HR ANALYTICS  Exploratory &amp; Predictive Analytics</dc:title>
  <dc:creator>Mriganka Paul</dc:creator>
  <cp:lastModifiedBy>Mriganka Paul</cp:lastModifiedBy>
  <cp:revision>3</cp:revision>
  <dcterms:created xsi:type="dcterms:W3CDTF">2022-03-05T15:12:01Z</dcterms:created>
  <dcterms:modified xsi:type="dcterms:W3CDTF">2022-03-05T19:47:24Z</dcterms:modified>
</cp:coreProperties>
</file>