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6E6BE3-E3EF-424F-845C-645209C4A696}">
  <a:tblStyle styleId="{FA6E6BE3-E3EF-424F-845C-645209C4A6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7E04129-9294-450E-BC97-CA3E986B4B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21a3b92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21a3b92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75f831ae_5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75f831ae_5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a2306f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a2306f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21a3b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21a3b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e1e72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e1e72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21a3b9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21a3b9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206362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206362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5f831ae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5f831ae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75f831ae_5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75f831ae_5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5f831ae_5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5f831ae_5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72mKEav3KrkWy6Wv1sYyKOGpZLpPH1DfGAn3LrHax_E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rgbClr val="E69138"/>
                </a:solidFill>
              </a:rPr>
              <a:t>How ML can help in Banking Sector</a:t>
            </a:r>
            <a:endParaRPr sz="2540">
              <a:solidFill>
                <a:srgbClr val="E69138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186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7">
                <a:solidFill>
                  <a:srgbClr val="000000"/>
                </a:solidFill>
              </a:rPr>
              <a:t>Presented by:</a:t>
            </a:r>
            <a:endParaRPr b="1" sz="15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Mohammad Shaan	 (A21018)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Adarsh Raj  (A21001)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Krishna prasad (A21016)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Mriganka Paul (A21019)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Avirup Saha (A21008)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Manpreet Singh (A21017)</a:t>
            </a:r>
            <a:endParaRPr b="1"/>
          </a:p>
        </p:txBody>
      </p:sp>
      <p:sp>
        <p:nvSpPr>
          <p:cNvPr id="88" name="Google Shape;88;p13"/>
          <p:cNvSpPr/>
          <p:nvPr/>
        </p:nvSpPr>
        <p:spPr>
          <a:xfrm>
            <a:off x="0" y="0"/>
            <a:ext cx="589350" cy="51435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24775" y="541700"/>
            <a:ext cx="27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Business Impact</a:t>
            </a:r>
            <a:endParaRPr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98" y="1271200"/>
            <a:ext cx="3974550" cy="29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277275" y="313400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91825" y="1271200"/>
            <a:ext cx="5290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Impacts for this problem can be segregated into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Financial impact on industries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Ease of doing business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Free flow of cash in economy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Consumer relationship /feedback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eg.CRISIL ranking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service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Avoiding penalties due to RBI rules.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Adhering to covid precautionary measures.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47975" y="4688200"/>
            <a:ext cx="75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Link : https://thefinancialbrand.com/98254/future-atms-banking-cash-mobile-digital/</a:t>
            </a:r>
            <a:endParaRPr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862025"/>
            <a:ext cx="8058151" cy="39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rgbClr val="E69138"/>
                </a:solidFill>
              </a:rPr>
              <a:t>Business Problem</a:t>
            </a:r>
            <a:endParaRPr b="1" sz="2500">
              <a:solidFill>
                <a:srgbClr val="E6913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96400"/>
            <a:ext cx="76887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Banks/WLAOs  can avoid monetary penalty on non-availability of cash in ATMs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00000"/>
                </a:solidFill>
              </a:rPr>
              <a:t>New RBI mandate wherein flat 10K penalty on cash outage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of more than 10 hrs a month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00000"/>
                </a:solidFill>
              </a:rPr>
              <a:t>Effective October 1, 2021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589200" cy="514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9999"/>
              </a:highlight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200" y="2698725"/>
            <a:ext cx="3140550" cy="2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rgbClr val="E69138"/>
                </a:solidFill>
              </a:rPr>
              <a:t>Data Needed</a:t>
            </a:r>
            <a:endParaRPr sz="2540">
              <a:solidFill>
                <a:srgbClr val="E69138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853850"/>
            <a:ext cx="5207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Bank Name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ATM ID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Amount that is loaded in the ATM </a:t>
            </a:r>
            <a:r>
              <a:rPr lang="en" sz="1505"/>
              <a:t>everyday</a:t>
            </a:r>
            <a:endParaRPr sz="1505"/>
          </a:p>
          <a:p>
            <a:pPr indent="-3241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Finish time of loaded cash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0"/>
              <a:t>Population density of a particular location</a:t>
            </a:r>
            <a:endParaRPr sz="1500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0"/>
              <a:t>Number of ATMs in a particular location</a:t>
            </a:r>
            <a:endParaRPr sz="1500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0"/>
              <a:t>Date &amp; Week of the Month</a:t>
            </a:r>
            <a:endParaRPr sz="1500">
              <a:solidFill>
                <a:srgbClr val="FF0000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0"/>
              <a:t>Money withdrawn on festivals/public holidays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589500" cy="514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9999"/>
              </a:highlight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550" y="1681625"/>
            <a:ext cx="2867926" cy="1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510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Assumptions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2057450"/>
            <a:ext cx="51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5"/>
              <a:buChar char="●"/>
            </a:pPr>
            <a:r>
              <a:rPr lang="en" sz="1305"/>
              <a:t>Amount loaded in the ATM finishes within that day itself</a:t>
            </a:r>
            <a:endParaRPr sz="1305">
              <a:solidFill>
                <a:srgbClr val="FF0000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5"/>
              <a:buChar char="●"/>
            </a:pPr>
            <a:r>
              <a:rPr lang="en" sz="1305"/>
              <a:t>Other factors like locational importance etc. has not been considered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5"/>
              <a:buChar char="●"/>
            </a:pPr>
            <a:r>
              <a:rPr lang="en" sz="1305"/>
              <a:t>National holidays &amp; Festival holidays are considered collectively under feature “Holidays”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0" y="0"/>
            <a:ext cx="3173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460950" y="1879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4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rPr lang="en" sz="2540">
                <a:solidFill>
                  <a:srgbClr val="E69138"/>
                </a:solidFill>
              </a:rPr>
              <a:t>    </a:t>
            </a:r>
            <a:r>
              <a:rPr lang="en" sz="2540">
                <a:solidFill>
                  <a:srgbClr val="E69138"/>
                </a:solidFill>
              </a:rPr>
              <a:t>Data Set</a:t>
            </a:r>
            <a:endParaRPr sz="254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7" name="Google Shape;117;p17"/>
          <p:cNvSpPr/>
          <p:nvPr/>
        </p:nvSpPr>
        <p:spPr>
          <a:xfrm>
            <a:off x="0" y="0"/>
            <a:ext cx="589500" cy="514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9999"/>
              </a:highlight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18625" y="16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{FA6E6BE3-E3EF-424F-845C-645209C4A696}</a:tableStyleId>
              </a:tblPr>
              <a:tblGrid>
                <a:gridCol w="652775"/>
                <a:gridCol w="606975"/>
                <a:gridCol w="595500"/>
                <a:gridCol w="744400"/>
                <a:gridCol w="893275"/>
                <a:gridCol w="904725"/>
                <a:gridCol w="652775"/>
                <a:gridCol w="984900"/>
                <a:gridCol w="572600"/>
                <a:gridCol w="755850"/>
                <a:gridCol w="595500"/>
              </a:tblGrid>
              <a:tr h="8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ATM name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Bank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 time for money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Amount Inserted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Day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Population density (no. of people per </a:t>
                      </a:r>
                      <a:r>
                        <a:rPr b="1" lang="en" sz="1100"/>
                        <a:t>sq km</a:t>
                      </a:r>
                      <a:r>
                        <a:rPr b="1" lang="en" sz="1100"/>
                        <a:t>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atms per sq km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Date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Week of the month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Holidays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Cash Finish time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ATM-1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ICICI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13-10-2021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ATM-1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ICICI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14-10-2021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ATM-1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ICICI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20399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15-10-2021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ATM-2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ICICI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189055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13-10-2021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ATM-2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ICICI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160464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14-10-2021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750100" y="187975"/>
            <a:ext cx="7932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4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Features to be used in the model</a:t>
            </a:r>
            <a:endParaRPr sz="2500"/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589500" cy="5143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9999"/>
              </a:highlight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896700" y="16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{FA6E6BE3-E3EF-424F-845C-645209C4A696}</a:tableStyleId>
              </a:tblPr>
              <a:tblGrid>
                <a:gridCol w="858025"/>
                <a:gridCol w="797825"/>
                <a:gridCol w="782775"/>
                <a:gridCol w="978450"/>
                <a:gridCol w="1174100"/>
                <a:gridCol w="1189175"/>
                <a:gridCol w="858025"/>
                <a:gridCol w="1294525"/>
              </a:tblGrid>
              <a:tr h="102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 time for money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Amount Inserted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Day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Population density (no. of people per sq km)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atms per sq km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Week of the month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festivals / public holidays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Cash Finish time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20399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189055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160464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43725" y="49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Feature Scaling and Distance Calculation</a:t>
            </a:r>
            <a:endParaRPr sz="254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27250" y="1391700"/>
            <a:ext cx="86895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480400" y="1446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{97E04129-9294-450E-BC97-CA3E986B4B42}</a:tableStyleId>
              </a:tblPr>
              <a:tblGrid>
                <a:gridCol w="779300"/>
                <a:gridCol w="588825"/>
                <a:gridCol w="969750"/>
                <a:gridCol w="604100"/>
                <a:gridCol w="954525"/>
                <a:gridCol w="779300"/>
              </a:tblGrid>
              <a:tr h="9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Inserted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Cash Finish time(24 hrs)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0.143994642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0.066315473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0.53552803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0.325217914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0.472597936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1.033825372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6921625" y="1426525"/>
            <a:ext cx="18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424625" y="1391700"/>
            <a:ext cx="336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Did the below: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Calculated the Hamming distance for the categorical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Calculated the Min-Max Normalization for the feature which is continuous.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Calculated the Euclidean distance using both the categorical and continuous features.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 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the excel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75875" y="53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Implementing K-NN Model</a:t>
            </a:r>
            <a:endParaRPr b="0"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79550" y="1853850"/>
            <a:ext cx="868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</a:t>
            </a:r>
            <a:endParaRPr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480400" y="1446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{97E04129-9294-450E-BC97-CA3E986B4B42}</a:tableStyleId>
              </a:tblPr>
              <a:tblGrid>
                <a:gridCol w="779300"/>
                <a:gridCol w="588825"/>
                <a:gridCol w="969750"/>
                <a:gridCol w="604100"/>
                <a:gridCol w="954525"/>
                <a:gridCol w="779300"/>
                <a:gridCol w="779300"/>
                <a:gridCol w="779300"/>
              </a:tblGrid>
              <a:tr h="9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Inserted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Cash Finish time(24 hrs)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(Time in 24 hrs)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0.143994642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0.066315473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0.53552803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0.325217914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0.472597936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1.033825372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0"/>
          <p:cNvSpPr txBox="1"/>
          <p:nvPr/>
        </p:nvSpPr>
        <p:spPr>
          <a:xfrm>
            <a:off x="6921625" y="1426525"/>
            <a:ext cx="18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921475" y="1853850"/>
            <a:ext cx="186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Test Data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Atm Name : Area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Bank: Bank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Amount Inserted: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50,000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Day: Monday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Cash Finish Time: 19.05 hrs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2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rgbClr val="E69138"/>
                </a:solidFill>
              </a:rPr>
              <a:t>Graphical representation</a:t>
            </a:r>
            <a:endParaRPr sz="2540">
              <a:solidFill>
                <a:srgbClr val="E69138"/>
              </a:solidFill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5282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00" y="1619300"/>
            <a:ext cx="6447650" cy="34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