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Challenge: Number of articles to use (speed vs performance)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First regex is used to select the text between paragraph tags, sec regex is used to remove random \ that </a:t>
            </a:r>
            <a:r>
              <a:rPr lang="en"/>
              <a:t>occurred</a:t>
            </a:r>
            <a:r>
              <a:rPr lang="en"/>
              <a:t> in the text, 3 rd regex is used to remove title tags and text formatting tags, 4th regex is used to remove special </a:t>
            </a:r>
            <a:r>
              <a:rPr lang="en"/>
              <a:t>characters</a:t>
            </a:r>
            <a:r>
              <a:rPr lang="en"/>
              <a:t> that were present in between the names of authors.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rIns="91425" wrap="square" tIns="91425"/>
          <a:lstStyle>
            <a:lvl1pPr lvl="0">
              <a:spcBef>
                <a:spcPts val="1000"/>
              </a:spcBef>
              <a:buSzPts val="4800"/>
              <a:buNone/>
              <a:defRPr sz="4800"/>
            </a:lvl1pPr>
            <a:lvl2pPr lvl="1">
              <a:spcBef>
                <a:spcPts val="1000"/>
              </a:spcBef>
              <a:buSzPts val="4800"/>
              <a:buNone/>
              <a:defRPr sz="4800"/>
            </a:lvl2pPr>
            <a:lvl3pPr lvl="2">
              <a:spcBef>
                <a:spcPts val="1000"/>
              </a:spcBef>
              <a:buSzPts val="4800"/>
              <a:buNone/>
              <a:defRPr sz="4800"/>
            </a:lvl3pPr>
            <a:lvl4pPr lvl="3">
              <a:spcBef>
                <a:spcPts val="1000"/>
              </a:spcBef>
              <a:buSzPts val="4800"/>
              <a:buNone/>
              <a:defRPr sz="4800"/>
            </a:lvl4pPr>
            <a:lvl5pPr lvl="4">
              <a:spcBef>
                <a:spcPts val="1000"/>
              </a:spcBef>
              <a:buSzPts val="4800"/>
              <a:buNone/>
              <a:defRPr sz="4800"/>
            </a:lvl5pPr>
            <a:lvl6pPr lvl="5">
              <a:spcBef>
                <a:spcPts val="1000"/>
              </a:spcBef>
              <a:buSzPts val="4800"/>
              <a:buNone/>
              <a:defRPr sz="4800"/>
            </a:lvl6pPr>
            <a:lvl7pPr lvl="6">
              <a:spcBef>
                <a:spcPts val="1000"/>
              </a:spcBef>
              <a:buSzPts val="4800"/>
              <a:buNone/>
              <a:defRPr sz="4800"/>
            </a:lvl7pPr>
            <a:lvl8pPr lvl="7">
              <a:spcBef>
                <a:spcPts val="1000"/>
              </a:spcBef>
              <a:buSzPts val="4800"/>
              <a:buNone/>
              <a:defRPr sz="4800"/>
            </a:lvl8pPr>
            <a:lvl9pPr lvl="8">
              <a:spcBef>
                <a:spcPts val="1000"/>
              </a:spcBef>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rIns="91425" wrap="square" tIns="91425"/>
          <a:lstStyle>
            <a:lvl1pPr lvl="0" algn="ctr">
              <a:spcBef>
                <a:spcPts val="0"/>
              </a:spcBef>
              <a:buClr>
                <a:schemeClr val="accent6"/>
              </a:buClr>
              <a:buSzPts val="10800"/>
              <a:buNone/>
              <a:defRPr sz="10800">
                <a:solidFill>
                  <a:schemeClr val="accent6"/>
                </a:solidFill>
              </a:defRPr>
            </a:lvl1pPr>
            <a:lvl2pPr lvl="1" algn="ctr">
              <a:spcBef>
                <a:spcPts val="0"/>
              </a:spcBef>
              <a:buClr>
                <a:schemeClr val="accent6"/>
              </a:buClr>
              <a:buSzPts val="10800"/>
              <a:buNone/>
              <a:defRPr sz="10800">
                <a:solidFill>
                  <a:schemeClr val="accent6"/>
                </a:solidFill>
              </a:defRPr>
            </a:lvl2pPr>
            <a:lvl3pPr lvl="2" algn="ctr">
              <a:spcBef>
                <a:spcPts val="0"/>
              </a:spcBef>
              <a:buClr>
                <a:schemeClr val="accent6"/>
              </a:buClr>
              <a:buSzPts val="10800"/>
              <a:buNone/>
              <a:defRPr sz="10800">
                <a:solidFill>
                  <a:schemeClr val="accent6"/>
                </a:solidFill>
              </a:defRPr>
            </a:lvl3pPr>
            <a:lvl4pPr lvl="3" algn="ctr">
              <a:spcBef>
                <a:spcPts val="0"/>
              </a:spcBef>
              <a:buClr>
                <a:schemeClr val="accent6"/>
              </a:buClr>
              <a:buSzPts val="10800"/>
              <a:buNone/>
              <a:defRPr sz="10800">
                <a:solidFill>
                  <a:schemeClr val="accent6"/>
                </a:solidFill>
              </a:defRPr>
            </a:lvl4pPr>
            <a:lvl5pPr lvl="4" algn="ctr">
              <a:spcBef>
                <a:spcPts val="0"/>
              </a:spcBef>
              <a:buClr>
                <a:schemeClr val="accent6"/>
              </a:buClr>
              <a:buSzPts val="10800"/>
              <a:buNone/>
              <a:defRPr sz="10800">
                <a:solidFill>
                  <a:schemeClr val="accent6"/>
                </a:solidFill>
              </a:defRPr>
            </a:lvl5pPr>
            <a:lvl6pPr lvl="5" algn="ctr">
              <a:spcBef>
                <a:spcPts val="0"/>
              </a:spcBef>
              <a:buClr>
                <a:schemeClr val="accent6"/>
              </a:buClr>
              <a:buSzPts val="10800"/>
              <a:buNone/>
              <a:defRPr sz="10800">
                <a:solidFill>
                  <a:schemeClr val="accent6"/>
                </a:solidFill>
              </a:defRPr>
            </a:lvl6pPr>
            <a:lvl7pPr lvl="6" algn="ctr">
              <a:spcBef>
                <a:spcPts val="0"/>
              </a:spcBef>
              <a:buClr>
                <a:schemeClr val="accent6"/>
              </a:buClr>
              <a:buSzPts val="10800"/>
              <a:buNone/>
              <a:defRPr sz="10800">
                <a:solidFill>
                  <a:schemeClr val="accent6"/>
                </a:solidFill>
              </a:defRPr>
            </a:lvl7pPr>
            <a:lvl8pPr lvl="7" algn="ctr">
              <a:spcBef>
                <a:spcPts val="0"/>
              </a:spcBef>
              <a:buClr>
                <a:schemeClr val="accent6"/>
              </a:buClr>
              <a:buSzPts val="10800"/>
              <a:buNone/>
              <a:defRPr sz="10800">
                <a:solidFill>
                  <a:schemeClr val="accent6"/>
                </a:solidFill>
              </a:defRPr>
            </a:lvl8pPr>
            <a:lvl9pPr lvl="8" algn="ctr">
              <a:spcBef>
                <a:spcPts val="0"/>
              </a:spcBef>
              <a:buClr>
                <a:schemeClr val="accent6"/>
              </a:buClr>
              <a:buSzPts val="10800"/>
              <a:buNone/>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rIns="91425" wrap="square" tIns="91425"/>
          <a:lstStyle>
            <a:lvl1pPr lvl="0">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Lato"/>
              <a:buChar char="●"/>
              <a:defRPr sz="1800">
                <a:solidFill>
                  <a:schemeClr val="dk1"/>
                </a:solidFill>
                <a:latin typeface="Lato"/>
                <a:ea typeface="Lato"/>
                <a:cs typeface="Lato"/>
                <a:sym typeface="Lato"/>
              </a:defRPr>
            </a:lvl1pPr>
            <a:lvl2pPr lvl="1">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2pPr>
            <a:lvl3pPr lvl="2">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3pPr>
            <a:lvl4pPr lvl="3">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4pPr>
            <a:lvl5pPr lvl="4">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5pPr>
            <a:lvl6pPr lvl="5">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6pPr>
            <a:lvl7pPr lvl="6">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7pPr>
            <a:lvl8pPr lvl="7">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8pPr>
            <a:lvl9pPr lvl="8">
              <a:lnSpc>
                <a:spcPct val="115000"/>
              </a:lnSpc>
              <a:spcBef>
                <a:spcPts val="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bioportal.bioontology.org/ontologies/MESH/?p=summary"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rIns="91425" wrap="square" tIns="91425">
            <a:noAutofit/>
          </a:bodyPr>
          <a:lstStyle/>
          <a:p>
            <a:pPr indent="0" lvl="0" marL="0">
              <a:spcBef>
                <a:spcPts val="0"/>
              </a:spcBef>
              <a:buNone/>
            </a:pPr>
            <a:r>
              <a:rPr lang="en" sz="3600"/>
              <a:t>Supporting Emergency Room Decision-Making with Relevant Scientific Literature</a:t>
            </a:r>
          </a:p>
        </p:txBody>
      </p:sp>
      <p:sp>
        <p:nvSpPr>
          <p:cNvPr id="69" name="Shape 69"/>
          <p:cNvSpPr txBox="1"/>
          <p:nvPr>
            <p:ph idx="1" type="subTitle"/>
          </p:nvPr>
        </p:nvSpPr>
        <p:spPr>
          <a:xfrm>
            <a:off x="630600" y="3228375"/>
            <a:ext cx="8094600" cy="1274100"/>
          </a:xfrm>
          <a:prstGeom prst="rect">
            <a:avLst/>
          </a:prstGeom>
        </p:spPr>
        <p:txBody>
          <a:bodyPr anchorCtr="0" anchor="b" bIns="91425" lIns="91425" rIns="91425" wrap="square" tIns="91425">
            <a:noAutofit/>
          </a:bodyPr>
          <a:lstStyle/>
          <a:p>
            <a:pPr indent="0" lvl="0" marL="0">
              <a:spcBef>
                <a:spcPts val="0"/>
              </a:spcBef>
              <a:buNone/>
            </a:pPr>
            <a:r>
              <a:rPr lang="en"/>
              <a:t>Rohan Shetty, Liam Spurr, Didugu Sutej, and Mrigank Tiwari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Working</a:t>
            </a:r>
          </a:p>
        </p:txBody>
      </p:sp>
      <p:sp>
        <p:nvSpPr>
          <p:cNvPr id="133" name="Shape 133"/>
          <p:cNvSpPr txBox="1"/>
          <p:nvPr>
            <p:ph idx="1" type="body"/>
          </p:nvPr>
        </p:nvSpPr>
        <p:spPr>
          <a:xfrm>
            <a:off x="311700" y="1417800"/>
            <a:ext cx="8520600" cy="3475800"/>
          </a:xfrm>
          <a:prstGeom prst="rect">
            <a:avLst/>
          </a:prstGeom>
        </p:spPr>
        <p:txBody>
          <a:bodyPr anchorCtr="0" anchor="t" bIns="91425" lIns="91425" rIns="91425" wrap="square" tIns="91425">
            <a:noAutofit/>
          </a:bodyPr>
          <a:lstStyle/>
          <a:p>
            <a:pPr indent="0" lvl="0" marL="0" rtl="0">
              <a:spcBef>
                <a:spcPts val="0"/>
              </a:spcBef>
              <a:buNone/>
            </a:pPr>
            <a:r>
              <a:rPr lang="en"/>
              <a:t>‘Text Rank’ algorithm using Gensim library to summarize.</a:t>
            </a:r>
          </a:p>
          <a:p>
            <a:pPr indent="0" lvl="0" marL="0">
              <a:spcBef>
                <a:spcPts val="0"/>
              </a:spcBef>
              <a:buNone/>
            </a:pPr>
            <a:r>
              <a:t/>
            </a:r>
            <a:endParaRPr/>
          </a:p>
        </p:txBody>
      </p:sp>
      <p:pic>
        <p:nvPicPr>
          <p:cNvPr id="134" name="Shape 134"/>
          <p:cNvPicPr preferRelativeResize="0"/>
          <p:nvPr/>
        </p:nvPicPr>
        <p:blipFill>
          <a:blip r:embed="rId3">
            <a:alphaModFix/>
          </a:blip>
          <a:stretch>
            <a:fillRect/>
          </a:stretch>
        </p:blipFill>
        <p:spPr>
          <a:xfrm>
            <a:off x="679800" y="2162000"/>
            <a:ext cx="3287350" cy="2620050"/>
          </a:xfrm>
          <a:prstGeom prst="rect">
            <a:avLst/>
          </a:prstGeom>
          <a:noFill/>
          <a:ln>
            <a:noFill/>
          </a:ln>
        </p:spPr>
      </p:pic>
      <p:pic>
        <p:nvPicPr>
          <p:cNvPr id="135" name="Shape 135"/>
          <p:cNvPicPr preferRelativeResize="0"/>
          <p:nvPr/>
        </p:nvPicPr>
        <p:blipFill>
          <a:blip r:embed="rId4">
            <a:alphaModFix/>
          </a:blip>
          <a:stretch>
            <a:fillRect/>
          </a:stretch>
        </p:blipFill>
        <p:spPr>
          <a:xfrm>
            <a:off x="4585119" y="2162000"/>
            <a:ext cx="3355355" cy="262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Performance</a:t>
            </a:r>
          </a:p>
        </p:txBody>
      </p:sp>
      <p:sp>
        <p:nvSpPr>
          <p:cNvPr id="141" name="Shape 141"/>
          <p:cNvSpPr txBox="1"/>
          <p:nvPr>
            <p:ph idx="1" type="body"/>
          </p:nvPr>
        </p:nvSpPr>
        <p:spPr>
          <a:xfrm>
            <a:off x="311700" y="1265400"/>
            <a:ext cx="4954800" cy="3637200"/>
          </a:xfrm>
          <a:prstGeom prst="rect">
            <a:avLst/>
          </a:prstGeom>
        </p:spPr>
        <p:txBody>
          <a:bodyPr anchorCtr="0" anchor="t" bIns="91425" lIns="91425" rIns="91425" wrap="square" tIns="91425">
            <a:noAutofit/>
          </a:bodyPr>
          <a:lstStyle/>
          <a:p>
            <a:pPr indent="0" lvl="0" marL="0">
              <a:spcBef>
                <a:spcPts val="0"/>
              </a:spcBef>
              <a:buNone/>
            </a:pPr>
            <a:r>
              <a:rPr lang="en"/>
              <a:t>The data structure used in the algorithm is a graph which consists of nodes (sentences), where the weighted edges between the nodes shows how the sentences are related to each other</a:t>
            </a:r>
          </a:p>
          <a:p>
            <a:pPr indent="0" lvl="0" marL="0">
              <a:spcBef>
                <a:spcPts val="0"/>
              </a:spcBef>
              <a:buNone/>
            </a:pPr>
            <a:r>
              <a:rPr lang="en"/>
              <a:t>Thus, every piece of text will form a different graph thus having different running time.</a:t>
            </a:r>
          </a:p>
          <a:p>
            <a:pPr indent="0" lvl="0" marL="0">
              <a:spcBef>
                <a:spcPts val="0"/>
              </a:spcBef>
              <a:buNone/>
            </a:pPr>
            <a:r>
              <a:rPr lang="en">
                <a:solidFill>
                  <a:srgbClr val="FFFFFF"/>
                </a:solidFill>
              </a:rPr>
              <a:t>As the size of the input dataset increases, the time taken by the algorithm also increases:  in most cases it is polynomial time</a:t>
            </a:r>
          </a:p>
          <a:p>
            <a:pPr indent="0" lvl="0" marL="0">
              <a:spcBef>
                <a:spcPts val="0"/>
              </a:spcBef>
              <a:buNone/>
            </a:pPr>
            <a:r>
              <a:t/>
            </a:r>
            <a:endParaRPr/>
          </a:p>
        </p:txBody>
      </p:sp>
      <p:pic>
        <p:nvPicPr>
          <p:cNvPr id="142" name="Shape 142"/>
          <p:cNvPicPr preferRelativeResize="0"/>
          <p:nvPr/>
        </p:nvPicPr>
        <p:blipFill>
          <a:blip r:embed="rId3">
            <a:alphaModFix/>
          </a:blip>
          <a:stretch>
            <a:fillRect/>
          </a:stretch>
        </p:blipFill>
        <p:spPr>
          <a:xfrm>
            <a:off x="5415575" y="1441050"/>
            <a:ext cx="3416724" cy="2799600"/>
          </a:xfrm>
          <a:prstGeom prst="rect">
            <a:avLst/>
          </a:prstGeom>
          <a:noFill/>
          <a:ln>
            <a:noFill/>
          </a:ln>
        </p:spPr>
      </p:pic>
      <p:sp>
        <p:nvSpPr>
          <p:cNvPr id="143" name="Shape 143"/>
          <p:cNvSpPr txBox="1"/>
          <p:nvPr/>
        </p:nvSpPr>
        <p:spPr>
          <a:xfrm>
            <a:off x="5148738" y="4240650"/>
            <a:ext cx="3950400" cy="587400"/>
          </a:xfrm>
          <a:prstGeom prst="rect">
            <a:avLst/>
          </a:prstGeom>
          <a:noFill/>
          <a:ln>
            <a:noFill/>
          </a:ln>
        </p:spPr>
        <p:txBody>
          <a:bodyPr anchorCtr="0" anchor="t" bIns="91425" lIns="91425" rIns="91425" wrap="square" tIns="91425">
            <a:noAutofit/>
          </a:bodyPr>
          <a:lstStyle/>
          <a:p>
            <a:pPr indent="0" lvl="0" marL="0">
              <a:spcBef>
                <a:spcPts val="0"/>
              </a:spcBef>
              <a:buNone/>
            </a:pPr>
            <a:r>
              <a:rPr i="1" lang="en" sz="1000">
                <a:solidFill>
                  <a:srgbClr val="FFFFFF"/>
                </a:solidFill>
                <a:latin typeface="Lato"/>
                <a:ea typeface="Lato"/>
                <a:cs typeface="Lato"/>
                <a:sym typeface="Lato"/>
              </a:rPr>
              <a:t>S</a:t>
            </a:r>
            <a:r>
              <a:rPr i="1" lang="en" sz="1000">
                <a:solidFill>
                  <a:srgbClr val="FFFFFF"/>
                </a:solidFill>
                <a:latin typeface="Lato"/>
                <a:ea typeface="Lato"/>
                <a:cs typeface="Lato"/>
                <a:sym typeface="Lato"/>
              </a:rPr>
              <a:t>ource: </a:t>
            </a:r>
            <a:r>
              <a:rPr i="1" lang="en" sz="1000">
                <a:solidFill>
                  <a:srgbClr val="FFFFFF"/>
                </a:solidFill>
                <a:latin typeface="Lato"/>
                <a:ea typeface="Lato"/>
                <a:cs typeface="Lato"/>
                <a:sym typeface="Lato"/>
              </a:rPr>
              <a:t>https://rare-technologies.com/text-summarization-with-gensim/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Drawback</a:t>
            </a:r>
          </a:p>
        </p:txBody>
      </p:sp>
      <p:sp>
        <p:nvSpPr>
          <p:cNvPr id="149" name="Shape 149"/>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a:spcBef>
                <a:spcPts val="0"/>
              </a:spcBef>
              <a:buNone/>
            </a:pPr>
            <a:r>
              <a:rPr lang="en"/>
              <a:t>Does not support multithreading.</a:t>
            </a:r>
          </a:p>
          <a:p>
            <a:pPr indent="0" lvl="0" marL="0">
              <a:spcBef>
                <a:spcPts val="0"/>
              </a:spcBef>
              <a:buNone/>
            </a:pPr>
            <a:r>
              <a:rPr lang="en"/>
              <a:t>Can be slow if in worst case size of graph is quadratic.</a:t>
            </a:r>
          </a:p>
          <a:p>
            <a:pPr indent="0" lvl="0" marL="0">
              <a:spcBef>
                <a:spcPts val="0"/>
              </a:spcBef>
              <a:buNone/>
            </a:pPr>
            <a:r>
              <a:rPr lang="en"/>
              <a:t>Currently only works for English datasets.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Example 1</a:t>
            </a:r>
          </a:p>
        </p:txBody>
      </p:sp>
      <p:sp>
        <p:nvSpPr>
          <p:cNvPr id="155" name="Shape 155"/>
          <p:cNvSpPr txBox="1"/>
          <p:nvPr>
            <p:ph idx="1" type="body"/>
          </p:nvPr>
        </p:nvSpPr>
        <p:spPr>
          <a:xfrm>
            <a:off x="311700" y="1189200"/>
            <a:ext cx="8520600" cy="3150900"/>
          </a:xfrm>
          <a:prstGeom prst="rect">
            <a:avLst/>
          </a:prstGeom>
        </p:spPr>
        <p:txBody>
          <a:bodyPr anchorCtr="0" anchor="t" bIns="91425" lIns="91425" rIns="91425" wrap="square" tIns="91425">
            <a:noAutofit/>
          </a:bodyPr>
          <a:lstStyle/>
          <a:p>
            <a:pPr indent="0" lvl="0" marL="0">
              <a:spcBef>
                <a:spcPts val="0"/>
              </a:spcBef>
              <a:buNone/>
            </a:pPr>
            <a:r>
              <a:rPr lang="en" sz="1100"/>
              <a:t>Original ER Summary: A 62-year-old immunosuppressed male with fever, cough and intranuclear inclusion bodies in bronchoalveolar lavage.</a:t>
            </a:r>
          </a:p>
          <a:p>
            <a:pPr indent="0" lvl="0" marL="0">
              <a:spcBef>
                <a:spcPts val="0"/>
              </a:spcBef>
              <a:buNone/>
            </a:pPr>
            <a:r>
              <a:rPr lang="en" sz="1100"/>
              <a:t>Keywords to look up: ['bronchoalveolar', 'fever', 'cough', 'lavage', 'bodies', 'inclusion', 'intranuclear']</a:t>
            </a:r>
          </a:p>
          <a:p>
            <a:pPr indent="0" lvl="0" marL="0">
              <a:spcBef>
                <a:spcPts val="0"/>
              </a:spcBef>
              <a:buNone/>
            </a:pPr>
            <a:r>
              <a:rPr lang="en" sz="1100"/>
              <a:t>Note what’s missing: </a:t>
            </a:r>
            <a:r>
              <a:rPr i="1" lang="en" sz="1100"/>
              <a:t>Immunosuppressed-- not in ontology, but immunosuppression is</a:t>
            </a:r>
          </a:p>
          <a:p>
            <a:pPr indent="0" lvl="0" marL="0">
              <a:spcBef>
                <a:spcPts val="0"/>
              </a:spcBef>
              <a:buNone/>
            </a:pPr>
            <a:r>
              <a:rPr lang="en" sz="1100"/>
              <a:t>Except from related article summary (</a:t>
            </a:r>
            <a:r>
              <a:rPr lang="en" sz="1100">
                <a:solidFill>
                  <a:srgbClr val="F3F3F3"/>
                </a:solidFill>
              </a:rPr>
              <a:t>6 keywords found):</a:t>
            </a:r>
          </a:p>
          <a:p>
            <a:pPr indent="0" lvl="0" marL="0">
              <a:spcBef>
                <a:spcPts val="0"/>
              </a:spcBef>
              <a:buNone/>
            </a:pPr>
            <a:r>
              <a:rPr i="1" lang="en" sz="1100"/>
              <a:t>Immunocompromised individuals including cancer patients, transplant recipients, and those receiving immunosuppressive therapies including monoclonal antibodies should be evaluated regularly and treated for LTBI at the time of diagnosis or just before starting immunosuppressive treatment (1, 6)., Several risk factors predispose individuals to M. To prevent reactivation of LTBI in recipients of allogeneic HSCT, it is recommended to consider administration of isoniazid (INH) prior to and post-HSCT particularly in patients living in areas that are endemic for TB (14)., M.</a:t>
            </a:r>
            <a:br>
              <a:rPr i="1" lang="en" sz="1100"/>
            </a:br>
            <a:r>
              <a:rPr i="1" lang="en" sz="1100"/>
              <a:t>tuberculosis infections in HSCT recipients should be based on: clinical grounds, sputum microscopy and cultures, cultures of pleural and pericardial fluid in addition to bronchoalveolar lavage (BAL) samples, bone marrow cultures, serology, molecular testing, and tissue biopsies (1, 40).</a:t>
            </a:r>
          </a:p>
          <a:p>
            <a:pPr indent="0" lvl="0" marL="0" rtl="0">
              <a:spcBef>
                <a:spcPts val="0"/>
              </a:spcBef>
              <a:buNone/>
            </a:pPr>
            <a:r>
              <a:rPr lang="en" sz="1100"/>
              <a:t>Select keywords: tuberculosis infections, infection, patient, therapy, immunosuppressive therapies, drug resistant, disease, sputum, cultures, pulmonary, rapidly progressive</a:t>
            </a:r>
          </a:p>
          <a:p>
            <a:pPr indent="0" lvl="0" marL="0">
              <a:spcBef>
                <a:spcPts val="0"/>
              </a:spcBef>
              <a:buNone/>
            </a:pPr>
            <a:r>
              <a:t/>
            </a:r>
            <a:endParaRPr sz="1100"/>
          </a:p>
        </p:txBody>
      </p:sp>
      <p:sp>
        <p:nvSpPr>
          <p:cNvPr id="156" name="Shape 156"/>
          <p:cNvSpPr txBox="1"/>
          <p:nvPr/>
        </p:nvSpPr>
        <p:spPr>
          <a:xfrm>
            <a:off x="335700" y="1017725"/>
            <a:ext cx="8472600" cy="9201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latin typeface="Lato"/>
                <a:ea typeface="Lato"/>
                <a:cs typeface="Lato"/>
                <a:sym typeface="Lato"/>
              </a:rPr>
              <a:t>How could we improve performance?</a:t>
            </a:r>
          </a:p>
          <a:p>
            <a:pPr indent="0" lvl="0" marL="0">
              <a:spcBef>
                <a:spcPts val="0"/>
              </a:spcBef>
              <a:buNone/>
            </a:pPr>
            <a:r>
              <a:t/>
            </a:r>
            <a:endParaRPr>
              <a:solidFill>
                <a:srgbClr val="FFFFFF"/>
              </a:solidFill>
              <a:latin typeface="Lato"/>
              <a:ea typeface="Lato"/>
              <a:cs typeface="Lato"/>
              <a:sym typeface="Lato"/>
            </a:endParaRPr>
          </a:p>
          <a:p>
            <a:pPr indent="0" lvl="0" marL="0">
              <a:spcBef>
                <a:spcPts val="0"/>
              </a:spcBef>
              <a:buNone/>
            </a:pPr>
            <a:r>
              <a:rPr lang="en">
                <a:solidFill>
                  <a:srgbClr val="FFFFFF"/>
                </a:solidFill>
                <a:latin typeface="Lato"/>
                <a:ea typeface="Lato"/>
                <a:cs typeface="Lato"/>
                <a:sym typeface="Lato"/>
              </a:rPr>
              <a:t>More articles</a:t>
            </a:r>
          </a:p>
          <a:p>
            <a:pPr indent="0" lvl="0" marL="0">
              <a:spcBef>
                <a:spcPts val="0"/>
              </a:spcBef>
              <a:buNone/>
            </a:pPr>
            <a:r>
              <a:rPr lang="en">
                <a:solidFill>
                  <a:srgbClr val="FFFFFF"/>
                </a:solidFill>
                <a:latin typeface="Lato"/>
                <a:ea typeface="Lato"/>
                <a:cs typeface="Lato"/>
                <a:sym typeface="Lato"/>
              </a:rPr>
              <a:t>Stemming/lemmatization (problem: we don’t have a dictionary)</a:t>
            </a:r>
          </a:p>
          <a:p>
            <a:pPr indent="0" lvl="0" marL="0">
              <a:spcBef>
                <a:spcPts val="0"/>
              </a:spcBef>
              <a:buNone/>
            </a:pPr>
            <a:r>
              <a:rPr lang="en">
                <a:solidFill>
                  <a:srgbClr val="FFFFFF"/>
                </a:solidFill>
                <a:latin typeface="Lato"/>
                <a:ea typeface="Lato"/>
                <a:cs typeface="Lato"/>
                <a:sym typeface="Lato"/>
              </a:rPr>
              <a:t>Implement a machine learning algorithms (problem: most require gold/labeled data, can be time-consuming)</a:t>
            </a:r>
          </a:p>
          <a:p>
            <a:pPr indent="0" lvl="0" marL="0">
              <a:spcBef>
                <a:spcPts val="0"/>
              </a:spcBef>
              <a:buNone/>
            </a:pPr>
            <a:r>
              <a:t/>
            </a:r>
            <a:endParaRPr>
              <a:solidFill>
                <a:srgbClr val="FFFFFF"/>
              </a:solidFill>
              <a:latin typeface="Lato"/>
              <a:ea typeface="Lato"/>
              <a:cs typeface="Lato"/>
              <a:sym typeface="Lato"/>
            </a:endParaRPr>
          </a:p>
          <a:p>
            <a:pPr indent="0" lvl="0" marL="0">
              <a:spcBef>
                <a:spcPts val="0"/>
              </a:spcBef>
              <a:buNone/>
            </a:pPr>
            <a:r>
              <a:rPr lang="en">
                <a:solidFill>
                  <a:srgbClr val="FFFFFF"/>
                </a:solidFill>
                <a:latin typeface="Lato"/>
                <a:ea typeface="Lato"/>
                <a:cs typeface="Lato"/>
                <a:sym typeface="Lato"/>
              </a:rPr>
              <a:t>Do you have any ideas?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Example 2</a:t>
            </a:r>
          </a:p>
        </p:txBody>
      </p:sp>
      <p:sp>
        <p:nvSpPr>
          <p:cNvPr id="162" name="Shape 162"/>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0" lvl="0" marL="0">
              <a:spcBef>
                <a:spcPts val="0"/>
              </a:spcBef>
              <a:buNone/>
            </a:pPr>
            <a:r>
              <a:rPr lang="en" sz="1100"/>
              <a:t>Original ER Summary:  A 65-year-old male presents with dyspnea, tachypnea, chest pain on inspiration, and swelling and pain in the right calf.</a:t>
            </a:r>
          </a:p>
          <a:p>
            <a:pPr indent="0" lvl="0" marL="0">
              <a:spcBef>
                <a:spcPts val="0"/>
              </a:spcBef>
              <a:buNone/>
            </a:pPr>
            <a:r>
              <a:rPr lang="en" sz="1100"/>
              <a:t>Keywords to look up: ['right', 'dyspnea', 'pain', 'calf', 'tachypnea', 'chest', 'swelling']</a:t>
            </a:r>
          </a:p>
          <a:p>
            <a:pPr indent="0" lvl="0" marL="0">
              <a:spcBef>
                <a:spcPts val="0"/>
              </a:spcBef>
              <a:buNone/>
            </a:pPr>
            <a:r>
              <a:rPr lang="en" sz="1100"/>
              <a:t>Except from related article summary (</a:t>
            </a:r>
            <a:r>
              <a:rPr lang="en" sz="1100">
                <a:solidFill>
                  <a:srgbClr val="F3F3F3"/>
                </a:solidFill>
              </a:rPr>
              <a:t>6 keywords found):</a:t>
            </a:r>
          </a:p>
          <a:p>
            <a:pPr indent="0" lvl="0" marL="0">
              <a:spcBef>
                <a:spcPts val="0"/>
              </a:spcBef>
              <a:buNone/>
            </a:pPr>
            <a:r>
              <a:rPr i="1" lang="en" sz="1100">
                <a:solidFill>
                  <a:srgbClr val="F3F3F3"/>
                </a:solidFill>
              </a:rPr>
              <a:t>Tamponade can cause hypotension due to decreased stroke volume, jugular-venous distension due to impaired venous return to the heart, and muffled heart tones due to fluid inside the pericardium. The patient did not have visibly distended neck veins, illustrating that these findings, known as Beck’s triad, are unreliable for the diagnosis of pericardial tamponade as it is seen only in a minority of patients. Dyspnea is the most common presenting finding with cardiac tamponade. Although this patient presented with normal blood pressure, it increased substantially to the patient\s baseline hypertensive state after pericardiocentesis. Dialysis treatments prevented recurrences of cardiac tamponade.</a:t>
            </a:r>
          </a:p>
          <a:p>
            <a:pPr indent="0" lvl="0" marL="0">
              <a:spcBef>
                <a:spcPts val="0"/>
              </a:spcBef>
              <a:buNone/>
            </a:pPr>
            <a:r>
              <a:rPr lang="en" sz="1100"/>
              <a:t>Select keywords: pulmonary, venous, blood, heart, dialysis, tamponade, albuterol, hypertensive, acute, passive, ventricular failure</a:t>
            </a:r>
          </a:p>
          <a:p>
            <a:pPr indent="0" lvl="0" marL="0">
              <a:spcBef>
                <a:spcPts val="0"/>
              </a:spcBef>
              <a:buNone/>
            </a:pPr>
            <a:r>
              <a:t/>
            </a:r>
            <a:endParaRPr sz="1100"/>
          </a:p>
          <a:p>
            <a:pPr indent="0" lvl="0" marL="0">
              <a:spcBef>
                <a:spcPts val="0"/>
              </a:spcBef>
              <a:buNone/>
            </a:pPr>
            <a:r>
              <a:t/>
            </a:r>
            <a:endParaRPr sz="1100"/>
          </a:p>
          <a:p>
            <a:pPr indent="0" lvl="0" marL="0">
              <a:spcBef>
                <a:spcPts val="0"/>
              </a:spcBef>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Future work</a:t>
            </a:r>
          </a:p>
        </p:txBody>
      </p:sp>
      <p:sp>
        <p:nvSpPr>
          <p:cNvPr id="168" name="Shape 168"/>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Improve matching: perhaps try both matching based on unique words and total word matches and compare lists</a:t>
            </a:r>
          </a:p>
          <a:p>
            <a:pPr indent="-317500" lvl="1" marL="914400" rtl="0">
              <a:spcBef>
                <a:spcPts val="0"/>
              </a:spcBef>
              <a:spcAft>
                <a:spcPts val="0"/>
              </a:spcAft>
              <a:buSzPts val="1400"/>
              <a:buChar char="○"/>
            </a:pPr>
            <a:r>
              <a:rPr lang="en"/>
              <a:t>Use of synonyms in the ontology</a:t>
            </a:r>
          </a:p>
          <a:p>
            <a:pPr indent="-317500" lvl="1" marL="914400" rtl="0">
              <a:spcBef>
                <a:spcPts val="0"/>
              </a:spcBef>
              <a:spcAft>
                <a:spcPts val="0"/>
              </a:spcAft>
              <a:buSzPts val="1400"/>
              <a:buChar char="○"/>
            </a:pPr>
            <a:r>
              <a:rPr lang="en"/>
              <a:t>Match part of keyword (stemming/lemmatization?)</a:t>
            </a:r>
          </a:p>
          <a:p>
            <a:pPr indent="-342900" lvl="0" marL="457200">
              <a:spcBef>
                <a:spcPts val="0"/>
              </a:spcBef>
              <a:buSzPts val="1800"/>
              <a:buChar char="●"/>
            </a:pPr>
            <a:r>
              <a:rPr lang="en"/>
              <a:t>Try additional summarization approaches &amp; compare performance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sz="2400"/>
              <a:t>Motivation and problem statement</a:t>
            </a:r>
          </a:p>
        </p:txBody>
      </p:sp>
      <p:sp>
        <p:nvSpPr>
          <p:cNvPr id="75" name="Shape 75"/>
          <p:cNvSpPr txBox="1"/>
          <p:nvPr>
            <p:ph idx="1" type="body"/>
          </p:nvPr>
        </p:nvSpPr>
        <p:spPr>
          <a:xfrm>
            <a:off x="311700" y="1265550"/>
            <a:ext cx="3999900" cy="3150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300">
                <a:solidFill>
                  <a:srgbClr val="FFFFFF"/>
                </a:solidFill>
              </a:rPr>
              <a:t>To provide health care providers (HCPs) with automated access to articles that can support clinical decision-making and diagnosis. </a:t>
            </a:r>
          </a:p>
          <a:p>
            <a:pPr indent="0" lvl="0" marL="0" rtl="0">
              <a:spcBef>
                <a:spcPts val="0"/>
              </a:spcBef>
              <a:spcAft>
                <a:spcPts val="0"/>
              </a:spcAft>
              <a:buNone/>
            </a:pPr>
            <a:r>
              <a:t/>
            </a:r>
            <a:endParaRPr sz="1300">
              <a:solidFill>
                <a:srgbClr val="FFFFFF"/>
              </a:solidFill>
            </a:endParaRPr>
          </a:p>
          <a:p>
            <a:pPr indent="0" lvl="0" marL="0" rtl="0">
              <a:spcBef>
                <a:spcPts val="0"/>
              </a:spcBef>
              <a:spcAft>
                <a:spcPts val="0"/>
              </a:spcAft>
              <a:buNone/>
            </a:pPr>
            <a:r>
              <a:rPr lang="en" sz="1300">
                <a:solidFill>
                  <a:srgbClr val="FFFFFF"/>
                </a:solidFill>
              </a:rPr>
              <a:t>Each patient represents a new combination of history, symptoms, and potential disease.</a:t>
            </a:r>
          </a:p>
          <a:p>
            <a:pPr indent="0" lvl="0" marL="0" rtl="0">
              <a:spcBef>
                <a:spcPts val="0"/>
              </a:spcBef>
              <a:spcAft>
                <a:spcPts val="0"/>
              </a:spcAft>
              <a:buNone/>
            </a:pPr>
            <a:r>
              <a:t/>
            </a:r>
            <a:endParaRPr sz="1300">
              <a:solidFill>
                <a:srgbClr val="FFFFFF"/>
              </a:solidFill>
            </a:endParaRPr>
          </a:p>
          <a:p>
            <a:pPr indent="0" lvl="0" marL="0" rtl="0">
              <a:spcBef>
                <a:spcPts val="0"/>
              </a:spcBef>
              <a:spcAft>
                <a:spcPts val="0"/>
              </a:spcAft>
              <a:buNone/>
            </a:pPr>
            <a:r>
              <a:rPr lang="en" sz="1300">
                <a:solidFill>
                  <a:srgbClr val="FFFFFF"/>
                </a:solidFill>
              </a:rPr>
              <a:t>HCPs are already overloaded and often have trouble keeping up with the latest literature about treatments, diseases, and the interactions between them.</a:t>
            </a:r>
          </a:p>
          <a:p>
            <a:pPr indent="0" lvl="0" marL="0" rtl="0">
              <a:spcBef>
                <a:spcPts val="0"/>
              </a:spcBef>
              <a:spcAft>
                <a:spcPts val="0"/>
              </a:spcAft>
              <a:buNone/>
            </a:pPr>
            <a:r>
              <a:t/>
            </a:r>
            <a:endParaRPr sz="1300">
              <a:solidFill>
                <a:srgbClr val="FFFFFF"/>
              </a:solidFill>
            </a:endParaRPr>
          </a:p>
          <a:p>
            <a:pPr indent="0" lvl="0" marL="0" rtl="0">
              <a:spcBef>
                <a:spcPts val="0"/>
              </a:spcBef>
              <a:spcAft>
                <a:spcPts val="0"/>
              </a:spcAft>
              <a:buNone/>
            </a:pPr>
            <a:r>
              <a:rPr lang="en" sz="1300">
                <a:solidFill>
                  <a:srgbClr val="FFFFFF"/>
                </a:solidFill>
              </a:rPr>
              <a:t>Our plan is to develop a tool which can be used to provide HCPs with rapid and accurate reports of research relevant to each patient who enters the hospital.</a:t>
            </a:r>
          </a:p>
          <a:p>
            <a:pPr indent="0" lvl="0" marL="0" rtl="0">
              <a:spcBef>
                <a:spcPts val="0"/>
              </a:spcBef>
              <a:spcAft>
                <a:spcPts val="0"/>
              </a:spcAft>
              <a:buNone/>
            </a:pPr>
            <a:r>
              <a:t/>
            </a:r>
            <a:endParaRPr sz="1300">
              <a:solidFill>
                <a:srgbClr val="FFFFFF"/>
              </a:solidFill>
            </a:endParaRPr>
          </a:p>
          <a:p>
            <a:pPr indent="0" lvl="0" marL="0" rtl="0">
              <a:spcBef>
                <a:spcPts val="0"/>
              </a:spcBef>
              <a:spcAft>
                <a:spcPts val="0"/>
              </a:spcAft>
              <a:buNone/>
            </a:pPr>
            <a:r>
              <a:t/>
            </a:r>
            <a:endParaRPr sz="1300">
              <a:solidFill>
                <a:srgbClr val="FFFFFF"/>
              </a:solidFill>
            </a:endParaRPr>
          </a:p>
          <a:p>
            <a:pPr indent="0" lvl="0" marL="0" rtl="0">
              <a:spcBef>
                <a:spcPts val="0"/>
              </a:spcBef>
              <a:spcAft>
                <a:spcPts val="0"/>
              </a:spcAft>
              <a:buNone/>
            </a:pPr>
            <a:r>
              <a:t/>
            </a:r>
            <a:endParaRPr sz="1300">
              <a:solidFill>
                <a:srgbClr val="FFFFFF"/>
              </a:solidFill>
            </a:endParaRPr>
          </a:p>
          <a:p>
            <a:pPr indent="0" lvl="0" marL="0">
              <a:spcBef>
                <a:spcPts val="0"/>
              </a:spcBef>
              <a:buNone/>
            </a:pPr>
            <a:r>
              <a:t/>
            </a:r>
            <a:endParaRPr sz="1300">
              <a:solidFill>
                <a:srgbClr val="FFFFFF"/>
              </a:solidFill>
            </a:endParaRPr>
          </a:p>
        </p:txBody>
      </p:sp>
      <p:sp>
        <p:nvSpPr>
          <p:cNvPr id="76" name="Shape 76"/>
          <p:cNvSpPr txBox="1"/>
          <p:nvPr>
            <p:ph idx="2" type="body"/>
          </p:nvPr>
        </p:nvSpPr>
        <p:spPr>
          <a:xfrm>
            <a:off x="5137213" y="2649700"/>
            <a:ext cx="3999900" cy="326700"/>
          </a:xfrm>
          <a:prstGeom prst="rect">
            <a:avLst/>
          </a:prstGeom>
        </p:spPr>
        <p:txBody>
          <a:bodyPr anchorCtr="0" anchor="t" bIns="91425" lIns="91425" rIns="91425" wrap="square" tIns="91425">
            <a:noAutofit/>
          </a:bodyPr>
          <a:lstStyle/>
          <a:p>
            <a:pPr indent="0" lvl="0" marL="0" algn="ctr">
              <a:spcBef>
                <a:spcPts val="0"/>
              </a:spcBef>
              <a:buNone/>
            </a:pPr>
            <a:r>
              <a:rPr lang="en" sz="1100"/>
              <a:t>Sources: statista.com (above), nature.com (below)</a:t>
            </a:r>
          </a:p>
          <a:p>
            <a:pPr indent="0" lvl="0" marL="0">
              <a:spcBef>
                <a:spcPts val="0"/>
              </a:spcBef>
              <a:buNone/>
            </a:pPr>
            <a:r>
              <a:t/>
            </a:r>
            <a:endParaRPr sz="1100"/>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77" name="Shape 77"/>
          <p:cNvPicPr preferRelativeResize="0"/>
          <p:nvPr/>
        </p:nvPicPr>
        <p:blipFill>
          <a:blip r:embed="rId3">
            <a:alphaModFix/>
          </a:blip>
          <a:stretch>
            <a:fillRect/>
          </a:stretch>
        </p:blipFill>
        <p:spPr>
          <a:xfrm>
            <a:off x="5364013" y="243675"/>
            <a:ext cx="3546276" cy="2406024"/>
          </a:xfrm>
          <a:prstGeom prst="rect">
            <a:avLst/>
          </a:prstGeom>
          <a:noFill/>
          <a:ln>
            <a:noFill/>
          </a:ln>
        </p:spPr>
      </p:pic>
      <p:pic>
        <p:nvPicPr>
          <p:cNvPr id="78" name="Shape 78"/>
          <p:cNvPicPr preferRelativeResize="0"/>
          <p:nvPr/>
        </p:nvPicPr>
        <p:blipFill>
          <a:blip r:embed="rId4">
            <a:alphaModFix/>
          </a:blip>
          <a:stretch>
            <a:fillRect/>
          </a:stretch>
        </p:blipFill>
        <p:spPr>
          <a:xfrm>
            <a:off x="5729100" y="2976400"/>
            <a:ext cx="2816137" cy="209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Problem statement continued</a:t>
            </a:r>
          </a:p>
        </p:txBody>
      </p:sp>
      <p:sp>
        <p:nvSpPr>
          <p:cNvPr id="84" name="Shape 84"/>
          <p:cNvSpPr txBox="1"/>
          <p:nvPr>
            <p:ph idx="1" type="body"/>
          </p:nvPr>
        </p:nvSpPr>
        <p:spPr>
          <a:xfrm>
            <a:off x="311700" y="1417950"/>
            <a:ext cx="8832300" cy="3150900"/>
          </a:xfrm>
          <a:prstGeom prst="rect">
            <a:avLst/>
          </a:prstGeom>
        </p:spPr>
        <p:txBody>
          <a:bodyPr anchorCtr="0" anchor="t" bIns="91425" lIns="91425" rIns="91425" wrap="square" tIns="91425">
            <a:noAutofit/>
          </a:bodyPr>
          <a:lstStyle/>
          <a:p>
            <a:pPr indent="0" lvl="0" marL="0">
              <a:spcBef>
                <a:spcPts val="0"/>
              </a:spcBef>
              <a:buNone/>
            </a:pPr>
            <a:r>
              <a:rPr lang="en"/>
              <a:t>There is currently no readily-available software that will link Electronic Health Records to relevant scientific articles. While there are existing tools which summarize articles and extract keywords, it does not have the capability to combine these with medical terminology to identify clinically relevant information.</a:t>
            </a:r>
          </a:p>
          <a:p>
            <a:pPr indent="0" lvl="0" marL="0">
              <a:spcBef>
                <a:spcPts val="0"/>
              </a:spcBef>
              <a:buNone/>
            </a:pPr>
            <a:r>
              <a:rPr lang="en"/>
              <a:t>Our approach will identify actionable keywords in ER summaries and use these tokens to identify articles that can provide support in clinical decision making by delivering articles that provide information relevant to a patient’s condition.</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Overview</a:t>
            </a:r>
          </a:p>
        </p:txBody>
      </p:sp>
      <p:sp>
        <p:nvSpPr>
          <p:cNvPr id="90" name="Shape 90"/>
          <p:cNvSpPr txBox="1"/>
          <p:nvPr>
            <p:ph idx="1" type="body"/>
          </p:nvPr>
        </p:nvSpPr>
        <p:spPr>
          <a:xfrm>
            <a:off x="311700" y="1417800"/>
            <a:ext cx="8520600" cy="315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Develop working medical ontology</a:t>
            </a:r>
          </a:p>
          <a:p>
            <a:pPr indent="-317500" lvl="1" marL="914400" rtl="0">
              <a:spcBef>
                <a:spcPts val="0"/>
              </a:spcBef>
              <a:spcAft>
                <a:spcPts val="0"/>
              </a:spcAft>
              <a:buSzPts val="1400"/>
              <a:buAutoNum type="arabicPeriod"/>
            </a:pPr>
            <a:r>
              <a:rPr lang="en"/>
              <a:t>Start with MeSH Ontology</a:t>
            </a:r>
          </a:p>
          <a:p>
            <a:pPr indent="-317500" lvl="1" marL="914400" rtl="0">
              <a:spcBef>
                <a:spcPts val="0"/>
              </a:spcBef>
              <a:spcAft>
                <a:spcPts val="0"/>
              </a:spcAft>
              <a:buSzPts val="1400"/>
              <a:buAutoNum type="arabicPeriod"/>
            </a:pPr>
            <a:r>
              <a:rPr lang="en"/>
              <a:t>Shrink to ~50K words</a:t>
            </a:r>
          </a:p>
          <a:p>
            <a:pPr indent="-342900" lvl="0" marL="457200" rtl="0">
              <a:spcBef>
                <a:spcPts val="0"/>
              </a:spcBef>
              <a:spcAft>
                <a:spcPts val="0"/>
              </a:spcAft>
              <a:buSzPts val="1800"/>
              <a:buAutoNum type="arabicPeriod"/>
            </a:pPr>
            <a:r>
              <a:rPr lang="en"/>
              <a:t>Extract clinical summaries</a:t>
            </a:r>
          </a:p>
          <a:p>
            <a:pPr indent="-342900" lvl="0" marL="457200" rtl="0">
              <a:spcBef>
                <a:spcPts val="0"/>
              </a:spcBef>
              <a:spcAft>
                <a:spcPts val="0"/>
              </a:spcAft>
              <a:buSzPts val="1800"/>
              <a:buAutoNum type="arabicPeriod"/>
            </a:pPr>
            <a:r>
              <a:rPr lang="en"/>
              <a:t>Extract k</a:t>
            </a:r>
            <a:r>
              <a:rPr lang="en"/>
              <a:t>eywords</a:t>
            </a:r>
            <a:r>
              <a:rPr lang="en"/>
              <a:t> from summaries</a:t>
            </a:r>
          </a:p>
          <a:p>
            <a:pPr indent="-317500" lvl="1" marL="914400" rtl="0">
              <a:spcBef>
                <a:spcPts val="0"/>
              </a:spcBef>
              <a:spcAft>
                <a:spcPts val="0"/>
              </a:spcAft>
              <a:buSzPts val="1400"/>
              <a:buAutoNum type="arabicPeriod"/>
            </a:pPr>
            <a:r>
              <a:rPr lang="en"/>
              <a:t>Remove stopwords</a:t>
            </a:r>
          </a:p>
          <a:p>
            <a:pPr indent="-317500" lvl="1" marL="914400" rtl="0">
              <a:spcBef>
                <a:spcPts val="0"/>
              </a:spcBef>
              <a:spcAft>
                <a:spcPts val="0"/>
              </a:spcAft>
              <a:buSzPts val="1400"/>
              <a:buAutoNum type="arabicPeriod"/>
            </a:pPr>
            <a:r>
              <a:rPr lang="en"/>
              <a:t>Identify keywords present in the ontology</a:t>
            </a:r>
          </a:p>
          <a:p>
            <a:pPr indent="-342900" lvl="0" marL="457200" rtl="0">
              <a:spcBef>
                <a:spcPts val="0"/>
              </a:spcBef>
              <a:spcAft>
                <a:spcPts val="0"/>
              </a:spcAft>
              <a:buSzPts val="1800"/>
              <a:buAutoNum type="arabicPeriod"/>
            </a:pPr>
            <a:r>
              <a:rPr lang="en"/>
              <a:t>Lookup articles</a:t>
            </a:r>
          </a:p>
          <a:p>
            <a:pPr indent="-317500" lvl="1" marL="914400" rtl="0">
              <a:spcBef>
                <a:spcPts val="0"/>
              </a:spcBef>
              <a:spcAft>
                <a:spcPts val="0"/>
              </a:spcAft>
              <a:buSzPts val="1400"/>
              <a:buAutoNum type="arabicPeriod"/>
            </a:pPr>
            <a:r>
              <a:rPr lang="en"/>
              <a:t>Find articles containing the keywords</a:t>
            </a:r>
          </a:p>
          <a:p>
            <a:pPr indent="-317500" lvl="1" marL="914400" rtl="0">
              <a:spcBef>
                <a:spcPts val="0"/>
              </a:spcBef>
              <a:spcAft>
                <a:spcPts val="0"/>
              </a:spcAft>
              <a:buSzPts val="1400"/>
              <a:buAutoNum type="arabicPeriod"/>
            </a:pPr>
            <a:r>
              <a:rPr lang="en"/>
              <a:t>Score based on number of keywords present</a:t>
            </a:r>
          </a:p>
          <a:p>
            <a:pPr indent="-342900" lvl="0" marL="457200" rtl="0">
              <a:spcBef>
                <a:spcPts val="0"/>
              </a:spcBef>
              <a:spcAft>
                <a:spcPts val="0"/>
              </a:spcAft>
              <a:buSzPts val="1800"/>
              <a:buAutoNum type="arabicPeriod"/>
            </a:pPr>
            <a:r>
              <a:rPr lang="en"/>
              <a:t>Summarize articles</a:t>
            </a:r>
          </a:p>
          <a:p>
            <a:pPr indent="-342900" lvl="0" marL="457200">
              <a:spcBef>
                <a:spcPts val="0"/>
              </a:spcBef>
              <a:buSzPts val="1800"/>
              <a:buAutoNum type="arabicPeriod"/>
            </a:pPr>
            <a:r>
              <a:rPr lang="en"/>
              <a:t>Examine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Optimizing a medical ontology</a:t>
            </a:r>
          </a:p>
        </p:txBody>
      </p:sp>
      <p:sp>
        <p:nvSpPr>
          <p:cNvPr id="96" name="Shape 96"/>
          <p:cNvSpPr txBox="1"/>
          <p:nvPr>
            <p:ph idx="1" type="body"/>
          </p:nvPr>
        </p:nvSpPr>
        <p:spPr>
          <a:xfrm>
            <a:off x="253900" y="1341750"/>
            <a:ext cx="8890200" cy="1715400"/>
          </a:xfrm>
          <a:prstGeom prst="rect">
            <a:avLst/>
          </a:prstGeom>
        </p:spPr>
        <p:txBody>
          <a:bodyPr anchorCtr="0" anchor="t" bIns="91425" lIns="91425" rIns="91425" wrap="square" tIns="91425">
            <a:noAutofit/>
          </a:bodyPr>
          <a:lstStyle/>
          <a:p>
            <a:pPr indent="0" lvl="0" marL="0" rtl="0">
              <a:spcBef>
                <a:spcPts val="0"/>
              </a:spcBef>
              <a:buNone/>
            </a:pPr>
            <a:r>
              <a:rPr lang="en"/>
              <a:t>Started with the MeSH ontology (.csv version) by</a:t>
            </a:r>
            <a:r>
              <a:rPr lang="en"/>
              <a:t> the National Library of Medicine (needed a shallow ontology) </a:t>
            </a:r>
            <a:r>
              <a:rPr lang="en" u="sng">
                <a:solidFill>
                  <a:schemeClr val="hlink"/>
                </a:solidFill>
                <a:hlinkClick r:id="rId3"/>
              </a:rPr>
              <a:t>https://bioportal.bioontology.org/ontologies/MESH/?p=summary</a:t>
            </a:r>
          </a:p>
          <a:p>
            <a:pPr indent="0" lvl="0" marL="0">
              <a:spcBef>
                <a:spcPts val="0"/>
              </a:spcBef>
              <a:buNone/>
            </a:pPr>
            <a:r>
              <a:rPr lang="en"/>
              <a:t>Used simple filtering commands and regular expressions in R</a:t>
            </a:r>
          </a:p>
          <a:p>
            <a:pPr indent="0" lvl="0" marL="0">
              <a:spcBef>
                <a:spcPts val="0"/>
              </a:spcBef>
              <a:buNone/>
            </a:pPr>
            <a:r>
              <a:rPr lang="en"/>
              <a:t>Sequentially filtered out unwanted </a:t>
            </a:r>
            <a:r>
              <a:rPr lang="en"/>
              <a:t>entries</a:t>
            </a:r>
            <a:r>
              <a:rPr lang="en"/>
              <a:t> until the ontology was the desired size</a:t>
            </a:r>
          </a:p>
          <a:p>
            <a:pPr indent="0" lvl="0" marL="0">
              <a:spcBef>
                <a:spcPts val="0"/>
              </a:spcBef>
              <a:buNone/>
            </a:pPr>
            <a:r>
              <a:rPr lang="en"/>
              <a:t>We focused on conditions, medications, symptoms and the like— filtered out chemical compounds, molecules, etc</a:t>
            </a:r>
          </a:p>
        </p:txBody>
      </p:sp>
      <p:pic>
        <p:nvPicPr>
          <p:cNvPr id="97" name="Shape 97"/>
          <p:cNvPicPr preferRelativeResize="0"/>
          <p:nvPr/>
        </p:nvPicPr>
        <p:blipFill>
          <a:blip r:embed="rId4">
            <a:alphaModFix/>
          </a:blip>
          <a:stretch>
            <a:fillRect/>
          </a:stretch>
        </p:blipFill>
        <p:spPr>
          <a:xfrm>
            <a:off x="361038" y="3590547"/>
            <a:ext cx="8323224" cy="1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Preparing our data</a:t>
            </a:r>
          </a:p>
          <a:p>
            <a:pPr indent="0" lvl="0" marL="0">
              <a:spcBef>
                <a:spcPts val="0"/>
              </a:spcBef>
              <a:buNone/>
            </a:pPr>
            <a:r>
              <a:t/>
            </a:r>
            <a:endParaRPr/>
          </a:p>
        </p:txBody>
      </p:sp>
      <p:sp>
        <p:nvSpPr>
          <p:cNvPr id="103" name="Shape 103"/>
          <p:cNvSpPr txBox="1"/>
          <p:nvPr>
            <p:ph idx="1" type="body"/>
          </p:nvPr>
        </p:nvSpPr>
        <p:spPr>
          <a:xfrm>
            <a:off x="311700" y="1417950"/>
            <a:ext cx="3999900" cy="3150900"/>
          </a:xfrm>
          <a:prstGeom prst="rect">
            <a:avLst/>
          </a:prstGeom>
        </p:spPr>
        <p:txBody>
          <a:bodyPr anchorCtr="0" anchor="t" bIns="91425" lIns="91425" rIns="91425" wrap="square" tIns="91425">
            <a:noAutofit/>
          </a:bodyPr>
          <a:lstStyle/>
          <a:p>
            <a:pPr indent="0" lvl="0" marL="0" rtl="0" algn="ctr">
              <a:spcBef>
                <a:spcPts val="0"/>
              </a:spcBef>
              <a:buNone/>
            </a:pPr>
            <a:r>
              <a:rPr lang="en"/>
              <a:t>ER Summaries</a:t>
            </a:r>
          </a:p>
          <a:p>
            <a:pPr indent="0" lvl="0" marL="0" rtl="0" algn="ctr">
              <a:spcBef>
                <a:spcPts val="0"/>
              </a:spcBef>
              <a:buNone/>
            </a:pPr>
            <a:r>
              <a:rPr lang="en" sz="1100">
                <a:solidFill>
                  <a:srgbClr val="FFFFFF"/>
                </a:solidFill>
              </a:rPr>
              <a:t>“...admission notes from </a:t>
            </a:r>
            <a:r>
              <a:rPr lang="en" sz="1100">
                <a:solidFill>
                  <a:srgbClr val="FF0000"/>
                </a:solidFill>
              </a:rPr>
              <a:t>MIMIC-III</a:t>
            </a:r>
            <a:r>
              <a:rPr lang="en" sz="1100">
                <a:solidFill>
                  <a:srgbClr val="FFFFFF"/>
                </a:solidFill>
              </a:rPr>
              <a:t>...describes a patient's chief complaint, relevant medical history, and any other information obtained during the first few hours of a patient's hospital stay, such as lab work… focuses on ICU … patients… actual data generated by clinicians... contain a significant number of abbreviations as well as other linguistic jargon and style</a:t>
            </a:r>
          </a:p>
          <a:p>
            <a:pPr indent="0" lvl="0" marL="0" rtl="0" algn="ctr">
              <a:spcBef>
                <a:spcPts val="0"/>
              </a:spcBef>
              <a:buNone/>
            </a:pPr>
            <a:r>
              <a:rPr lang="en" sz="1100">
                <a:solidFill>
                  <a:srgbClr val="FFFFFF"/>
                </a:solidFill>
              </a:rPr>
              <a:t>Required removal of tags and extraction of specific summaries (using regex)</a:t>
            </a:r>
          </a:p>
          <a:p>
            <a:pPr indent="0" lvl="0" marL="0" rtl="0" algn="ctr">
              <a:spcBef>
                <a:spcPts val="0"/>
              </a:spcBef>
              <a:buNone/>
            </a:pPr>
            <a:r>
              <a:rPr i="1" lang="en" sz="1100">
                <a:solidFill>
                  <a:srgbClr val="FFFFFF"/>
                </a:solidFill>
              </a:rPr>
              <a:t>Example: A 65-year-old male presents with dyspnea, tachypnea, chest pain on inspiration, and swelling and pain in the right calf.</a:t>
            </a:r>
          </a:p>
          <a:p>
            <a:pPr indent="0" lvl="0" marL="0" rtl="0" algn="ctr">
              <a:spcBef>
                <a:spcPts val="0"/>
              </a:spcBef>
              <a:buNone/>
            </a:pPr>
            <a:r>
              <a:t/>
            </a:r>
            <a:endParaRPr sz="1100">
              <a:solidFill>
                <a:srgbClr val="FFFFFF"/>
              </a:solidFill>
            </a:endParaRPr>
          </a:p>
          <a:p>
            <a:pPr indent="0" lvl="0" marL="0" algn="l">
              <a:spcBef>
                <a:spcPts val="0"/>
              </a:spcBef>
              <a:buNone/>
            </a:pPr>
            <a:r>
              <a:t/>
            </a:r>
            <a:endParaRPr sz="1100">
              <a:solidFill>
                <a:srgbClr val="FFFFFF"/>
              </a:solidFill>
            </a:endParaRPr>
          </a:p>
        </p:txBody>
      </p:sp>
      <p:sp>
        <p:nvSpPr>
          <p:cNvPr id="104" name="Shape 104"/>
          <p:cNvSpPr txBox="1"/>
          <p:nvPr>
            <p:ph idx="2" type="body"/>
          </p:nvPr>
        </p:nvSpPr>
        <p:spPr>
          <a:xfrm>
            <a:off x="4832400" y="1417950"/>
            <a:ext cx="3999900" cy="3150900"/>
          </a:xfrm>
          <a:prstGeom prst="rect">
            <a:avLst/>
          </a:prstGeom>
        </p:spPr>
        <p:txBody>
          <a:bodyPr anchorCtr="0" anchor="t" bIns="91425" lIns="91425" rIns="91425" wrap="square" tIns="91425">
            <a:noAutofit/>
          </a:bodyPr>
          <a:lstStyle/>
          <a:p>
            <a:pPr indent="0" lvl="0" marL="0" rtl="0" algn="ctr">
              <a:spcBef>
                <a:spcPts val="0"/>
              </a:spcBef>
              <a:buNone/>
            </a:pPr>
            <a:r>
              <a:rPr lang="en" sz="1100"/>
              <a:t>PubMed Articles</a:t>
            </a:r>
          </a:p>
          <a:p>
            <a:pPr indent="0" lvl="0" marL="0" rtl="0" algn="ctr">
              <a:spcBef>
                <a:spcPts val="0"/>
              </a:spcBef>
              <a:buNone/>
            </a:pPr>
            <a:r>
              <a:rPr lang="en" sz="1100"/>
              <a:t>“The target document collection for the track is the Open Access Subset of PubMed Central (PMC)... online digital database of freely available full-text biomedical literature… 1.25 million articles… full text of each article in the open access subset is represented as an NXML file”</a:t>
            </a:r>
          </a:p>
          <a:p>
            <a:pPr indent="0" lvl="0" marL="0" rtl="0" algn="ctr">
              <a:spcBef>
                <a:spcPts val="0"/>
              </a:spcBef>
              <a:buNone/>
            </a:pPr>
            <a:r>
              <a:rPr lang="en" sz="1100"/>
              <a:t>Need to have tags and other formatting information removed to facilitate lookup and summarization.</a:t>
            </a:r>
          </a:p>
          <a:p>
            <a:pPr indent="0" lvl="0" marL="0" algn="ctr">
              <a:spcBef>
                <a:spcPts val="0"/>
              </a:spcBef>
              <a:buNone/>
            </a:pPr>
            <a:r>
              <a:t/>
            </a:r>
            <a:endParaRPr sz="1100"/>
          </a:p>
        </p:txBody>
      </p:sp>
      <p:pic>
        <p:nvPicPr>
          <p:cNvPr id="105" name="Shape 105"/>
          <p:cNvPicPr preferRelativeResize="0"/>
          <p:nvPr/>
        </p:nvPicPr>
        <p:blipFill>
          <a:blip r:embed="rId3">
            <a:alphaModFix/>
          </a:blip>
          <a:stretch>
            <a:fillRect/>
          </a:stretch>
        </p:blipFill>
        <p:spPr>
          <a:xfrm>
            <a:off x="4629113" y="3554575"/>
            <a:ext cx="4406476" cy="146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Article lookup</a:t>
            </a:r>
          </a:p>
        </p:txBody>
      </p:sp>
      <p:sp>
        <p:nvSpPr>
          <p:cNvPr id="111" name="Shape 111"/>
          <p:cNvSpPr txBox="1"/>
          <p:nvPr>
            <p:ph idx="2" type="body"/>
          </p:nvPr>
        </p:nvSpPr>
        <p:spPr>
          <a:xfrm>
            <a:off x="5405600" y="1262350"/>
            <a:ext cx="3426600" cy="1423800"/>
          </a:xfrm>
          <a:prstGeom prst="rect">
            <a:avLst/>
          </a:prstGeom>
        </p:spPr>
        <p:txBody>
          <a:bodyPr anchorCtr="0" anchor="t" bIns="91425" lIns="91425" rIns="91425" wrap="square" tIns="91425">
            <a:noAutofit/>
          </a:bodyPr>
          <a:lstStyle/>
          <a:p>
            <a:pPr indent="0" lvl="0" marL="0">
              <a:spcBef>
                <a:spcPts val="0"/>
              </a:spcBef>
              <a:buNone/>
            </a:pPr>
            <a:r>
              <a:rPr lang="en"/>
              <a:t>Part 1: Identify keywords</a:t>
            </a:r>
          </a:p>
          <a:p>
            <a:pPr indent="0" lvl="0" marL="0">
              <a:spcBef>
                <a:spcPts val="0"/>
              </a:spcBef>
              <a:buNone/>
            </a:pPr>
            <a:r>
              <a:rPr i="1" lang="en"/>
              <a:t>Removing stop words, common words, etc</a:t>
            </a:r>
          </a:p>
          <a:p>
            <a:pPr indent="0" lvl="0" marL="0">
              <a:spcBef>
                <a:spcPts val="0"/>
              </a:spcBef>
              <a:buNone/>
            </a:pPr>
            <a:r>
              <a:rPr i="1" lang="en"/>
              <a:t>Extracting only words from ontology</a:t>
            </a:r>
          </a:p>
          <a:p>
            <a:pPr indent="0" lvl="0" marL="0">
              <a:spcBef>
                <a:spcPts val="0"/>
              </a:spcBef>
              <a:buNone/>
            </a:pPr>
            <a:r>
              <a:t/>
            </a:r>
            <a:endParaRPr/>
          </a:p>
          <a:p>
            <a:pPr indent="0" lvl="0" marL="0">
              <a:spcBef>
                <a:spcPts val="0"/>
              </a:spcBef>
              <a:buNone/>
            </a:pPr>
            <a:r>
              <a:t/>
            </a:r>
            <a:endParaRPr i="1"/>
          </a:p>
        </p:txBody>
      </p:sp>
      <p:pic>
        <p:nvPicPr>
          <p:cNvPr id="112" name="Shape 112"/>
          <p:cNvPicPr preferRelativeResize="0"/>
          <p:nvPr/>
        </p:nvPicPr>
        <p:blipFill>
          <a:blip r:embed="rId3">
            <a:alphaModFix/>
          </a:blip>
          <a:stretch>
            <a:fillRect/>
          </a:stretch>
        </p:blipFill>
        <p:spPr>
          <a:xfrm>
            <a:off x="311700" y="1262350"/>
            <a:ext cx="5036708" cy="1733850"/>
          </a:xfrm>
          <a:prstGeom prst="rect">
            <a:avLst/>
          </a:prstGeom>
          <a:noFill/>
          <a:ln>
            <a:noFill/>
          </a:ln>
        </p:spPr>
      </p:pic>
      <p:pic>
        <p:nvPicPr>
          <p:cNvPr id="113" name="Shape 113"/>
          <p:cNvPicPr preferRelativeResize="0"/>
          <p:nvPr/>
        </p:nvPicPr>
        <p:blipFill>
          <a:blip r:embed="rId4">
            <a:alphaModFix/>
          </a:blip>
          <a:stretch>
            <a:fillRect/>
          </a:stretch>
        </p:blipFill>
        <p:spPr>
          <a:xfrm>
            <a:off x="311707" y="3072400"/>
            <a:ext cx="2077518" cy="2071101"/>
          </a:xfrm>
          <a:prstGeom prst="rect">
            <a:avLst/>
          </a:prstGeom>
          <a:noFill/>
          <a:ln>
            <a:noFill/>
          </a:ln>
        </p:spPr>
      </p:pic>
      <p:sp>
        <p:nvSpPr>
          <p:cNvPr id="114" name="Shape 114"/>
          <p:cNvSpPr txBox="1"/>
          <p:nvPr/>
        </p:nvSpPr>
        <p:spPr>
          <a:xfrm>
            <a:off x="5405600" y="3162950"/>
            <a:ext cx="2984400" cy="1890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a:solidFill>
                  <a:schemeClr val="dk1"/>
                </a:solidFill>
                <a:latin typeface="Lato"/>
                <a:ea typeface="Lato"/>
                <a:cs typeface="Lato"/>
                <a:sym typeface="Lato"/>
              </a:rPr>
              <a:t>Part 2: Lookup the most relevant articles from the database</a:t>
            </a:r>
          </a:p>
          <a:p>
            <a:pPr indent="0" lvl="0" marL="0" rtl="0">
              <a:lnSpc>
                <a:spcPct val="115000"/>
              </a:lnSpc>
              <a:spcBef>
                <a:spcPts val="0"/>
              </a:spcBef>
              <a:spcAft>
                <a:spcPts val="1600"/>
              </a:spcAft>
              <a:buNone/>
            </a:pPr>
            <a:r>
              <a:rPr i="1" lang="en">
                <a:solidFill>
                  <a:schemeClr val="dk1"/>
                </a:solidFill>
                <a:latin typeface="Lato"/>
                <a:ea typeface="Lato"/>
                <a:cs typeface="Lato"/>
                <a:sym typeface="Lato"/>
              </a:rPr>
              <a:t>Note: # of articles</a:t>
            </a:r>
          </a:p>
          <a:p>
            <a:pPr indent="0" lvl="0" marL="0" rtl="0">
              <a:lnSpc>
                <a:spcPct val="115000"/>
              </a:lnSpc>
              <a:spcBef>
                <a:spcPts val="0"/>
              </a:spcBef>
              <a:spcAft>
                <a:spcPts val="1600"/>
              </a:spcAft>
              <a:buNone/>
            </a:pPr>
            <a:r>
              <a:rPr i="1" lang="en">
                <a:solidFill>
                  <a:schemeClr val="dk1"/>
                </a:solidFill>
                <a:latin typeface="Lato"/>
                <a:ea typeface="Lato"/>
                <a:cs typeface="Lato"/>
                <a:sym typeface="Lato"/>
              </a:rPr>
              <a:t>Different scoring approaches: </a:t>
            </a:r>
            <a:r>
              <a:rPr b="1" i="1" lang="en">
                <a:solidFill>
                  <a:schemeClr val="dk1"/>
                </a:solidFill>
                <a:latin typeface="Lato"/>
                <a:ea typeface="Lato"/>
                <a:cs typeface="Lato"/>
                <a:sym typeface="Lato"/>
              </a:rPr>
              <a:t>unique words </a:t>
            </a:r>
            <a:r>
              <a:rPr i="1" lang="en">
                <a:solidFill>
                  <a:schemeClr val="dk1"/>
                </a:solidFill>
                <a:latin typeface="Lato"/>
                <a:ea typeface="Lato"/>
                <a:cs typeface="Lato"/>
                <a:sym typeface="Lato"/>
              </a:rPr>
              <a:t>vs overall count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spcBef>
                <a:spcPts val="0"/>
              </a:spcBef>
              <a:buNone/>
            </a:pPr>
            <a:r>
              <a:rPr lang="en"/>
              <a:t>Text summarization</a:t>
            </a:r>
          </a:p>
        </p:txBody>
      </p:sp>
      <p:sp>
        <p:nvSpPr>
          <p:cNvPr id="120" name="Shape 120"/>
          <p:cNvSpPr txBox="1"/>
          <p:nvPr>
            <p:ph idx="1" type="body"/>
          </p:nvPr>
        </p:nvSpPr>
        <p:spPr>
          <a:xfrm>
            <a:off x="311700" y="1417800"/>
            <a:ext cx="8520600" cy="3506400"/>
          </a:xfrm>
          <a:prstGeom prst="rect">
            <a:avLst/>
          </a:prstGeom>
        </p:spPr>
        <p:txBody>
          <a:bodyPr anchorCtr="0" anchor="t" bIns="91425" lIns="91425" rIns="91425" wrap="square" tIns="91425">
            <a:noAutofit/>
          </a:bodyPr>
          <a:lstStyle/>
          <a:p>
            <a:pPr indent="457200" lvl="0" marL="0">
              <a:spcBef>
                <a:spcPts val="0"/>
              </a:spcBef>
              <a:buNone/>
            </a:pPr>
            <a:r>
              <a:rPr b="1" lang="en" u="sng"/>
              <a:t>Extractive text summarization</a:t>
            </a:r>
            <a:r>
              <a:rPr lang="en"/>
              <a:t> involves the selection of phrases and sentences from the source document to make up the new summary.</a:t>
            </a:r>
          </a:p>
          <a:p>
            <a:pPr indent="0" lvl="0" marL="0">
              <a:spcBef>
                <a:spcPts val="0"/>
              </a:spcBef>
              <a:buNone/>
            </a:pPr>
            <a:r>
              <a:rPr lang="en"/>
              <a:t>Ranking the relevance of phrases. (Gensim - python library / unsupervised)</a:t>
            </a:r>
          </a:p>
          <a:p>
            <a:pPr indent="457200" lvl="0" marL="0">
              <a:spcBef>
                <a:spcPts val="0"/>
              </a:spcBef>
              <a:buNone/>
            </a:pPr>
            <a:r>
              <a:rPr b="1" lang="en" u="sng"/>
              <a:t>Abstractive text summarization</a:t>
            </a:r>
            <a:r>
              <a:rPr lang="en"/>
              <a:t> involves generating entirely new phrases and sentences to capture the meaning of the source document.</a:t>
            </a:r>
          </a:p>
          <a:p>
            <a:pPr indent="0" lvl="0" marL="0">
              <a:spcBef>
                <a:spcPts val="0"/>
              </a:spcBef>
              <a:buNone/>
            </a:pPr>
            <a:r>
              <a:rPr lang="en"/>
              <a:t>Kind of approach taken by humans.</a:t>
            </a:r>
          </a:p>
          <a:p>
            <a:pPr indent="0" lvl="0" marL="0">
              <a:spcBef>
                <a:spcPts val="0"/>
              </a:spcBef>
              <a:buNone/>
            </a:pPr>
            <a:r>
              <a:rPr lang="en"/>
              <a:t>This approach suits supervised methods where the algorithm has previous knowledge of the subject</a:t>
            </a:r>
          </a:p>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72725"/>
            <a:ext cx="8520600" cy="645000"/>
          </a:xfrm>
          <a:prstGeom prst="rect">
            <a:avLst/>
          </a:prstGeom>
        </p:spPr>
        <p:txBody>
          <a:bodyPr anchorCtr="0" anchor="t" bIns="91425" lIns="91425" rIns="91425" wrap="square" tIns="91425">
            <a:noAutofit/>
          </a:bodyPr>
          <a:lstStyle/>
          <a:p>
            <a:pPr indent="0" lvl="0" marL="0" algn="l">
              <a:spcBef>
                <a:spcPts val="0"/>
              </a:spcBef>
              <a:buNone/>
            </a:pPr>
            <a:r>
              <a:rPr lang="en"/>
              <a:t>Text Extraction</a:t>
            </a:r>
          </a:p>
        </p:txBody>
      </p:sp>
      <p:sp>
        <p:nvSpPr>
          <p:cNvPr id="126" name="Shape 126"/>
          <p:cNvSpPr txBox="1"/>
          <p:nvPr>
            <p:ph idx="1" type="body"/>
          </p:nvPr>
        </p:nvSpPr>
        <p:spPr>
          <a:xfrm>
            <a:off x="311700" y="1417950"/>
            <a:ext cx="8631900" cy="35025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lang="en" sz="1800"/>
              <a:t>Regex</a:t>
            </a:r>
            <a:r>
              <a:rPr b="1" lang="en"/>
              <a:t> and ‘xmltodict’ library used to extract text from article XML files.</a:t>
            </a:r>
          </a:p>
          <a:p>
            <a:pPr indent="0" lvl="0" marL="0">
              <a:spcBef>
                <a:spcPts val="0"/>
              </a:spcBef>
              <a:buNone/>
            </a:pPr>
            <a:r>
              <a:t/>
            </a:r>
            <a:endParaRPr b="1"/>
          </a:p>
        </p:txBody>
      </p:sp>
      <p:pic>
        <p:nvPicPr>
          <p:cNvPr id="127" name="Shape 127"/>
          <p:cNvPicPr preferRelativeResize="0"/>
          <p:nvPr/>
        </p:nvPicPr>
        <p:blipFill>
          <a:blip r:embed="rId3">
            <a:alphaModFix/>
          </a:blip>
          <a:stretch>
            <a:fillRect/>
          </a:stretch>
        </p:blipFill>
        <p:spPr>
          <a:xfrm>
            <a:off x="435825" y="1817050"/>
            <a:ext cx="3887099" cy="293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