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40" r:id="rId2"/>
  </p:sldMasterIdLst>
  <p:notesMasterIdLst>
    <p:notesMasterId r:id="rId28"/>
  </p:notesMasterIdLst>
  <p:handoutMasterIdLst>
    <p:handoutMasterId r:id="rId29"/>
  </p:handoutMasterIdLst>
  <p:sldIdLst>
    <p:sldId id="259" r:id="rId3"/>
    <p:sldId id="258" r:id="rId4"/>
    <p:sldId id="260" r:id="rId5"/>
    <p:sldId id="261" r:id="rId6"/>
    <p:sldId id="263" r:id="rId7"/>
    <p:sldId id="265" r:id="rId8"/>
    <p:sldId id="264" r:id="rId9"/>
    <p:sldId id="266" r:id="rId10"/>
    <p:sldId id="267" r:id="rId11"/>
    <p:sldId id="269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81" r:id="rId22"/>
    <p:sldId id="278" r:id="rId23"/>
    <p:sldId id="279" r:id="rId24"/>
    <p:sldId id="280" r:id="rId25"/>
    <p:sldId id="282" r:id="rId26"/>
    <p:sldId id="26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C938"/>
    <a:srgbClr val="C3E7A4"/>
    <a:srgbClr val="7FD1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commentAuthors" Target="commentAuthors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A9CE0F-4C47-484E-89E8-06235417E63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9927F66-9F52-4950-9064-9308091AB6A5}">
      <dgm:prSet phldrT="[文本]"/>
      <dgm:spPr>
        <a:solidFill>
          <a:schemeClr val="accent1">
            <a:hueOff val="0"/>
            <a:satOff val="0"/>
            <a:lumOff val="0"/>
            <a:alpha val="5000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Data Collection and </a:t>
          </a:r>
          <a:r>
            <a:rPr lang="en-US" altLang="zh-CN" dirty="0" err="1" smtClean="0"/>
            <a:t>Vectorization</a:t>
          </a:r>
          <a:endParaRPr lang="zh-CN" altLang="en-US" dirty="0"/>
        </a:p>
      </dgm:t>
    </dgm:pt>
    <dgm:pt modelId="{F774D5D3-CC5D-459A-9C9D-4D986E9B4F5B}" type="parTrans" cxnId="{177692FC-9450-45BA-A447-B3AF041FBFE8}">
      <dgm:prSet/>
      <dgm:spPr/>
      <dgm:t>
        <a:bodyPr/>
        <a:lstStyle/>
        <a:p>
          <a:endParaRPr lang="zh-CN" altLang="en-US"/>
        </a:p>
      </dgm:t>
    </dgm:pt>
    <dgm:pt modelId="{27292497-3699-48E3-B8F0-2EEDF594D7AC}" type="sibTrans" cxnId="{177692FC-9450-45BA-A447-B3AF041FBFE8}">
      <dgm:prSet/>
      <dgm:spPr/>
      <dgm:t>
        <a:bodyPr/>
        <a:lstStyle/>
        <a:p>
          <a:endParaRPr lang="zh-CN" altLang="en-US"/>
        </a:p>
      </dgm:t>
    </dgm:pt>
    <dgm:pt modelId="{E9AA451D-BDEE-4506-97A8-B3BBBEDD08BF}">
      <dgm:prSet phldrT="[文本]"/>
      <dgm:spPr>
        <a:solidFill>
          <a:schemeClr val="accent1">
            <a:hueOff val="0"/>
            <a:satOff val="0"/>
            <a:lumOff val="0"/>
            <a:alpha val="5000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Create Address Locator</a:t>
          </a:r>
          <a:endParaRPr lang="zh-CN" altLang="en-US" dirty="0"/>
        </a:p>
      </dgm:t>
    </dgm:pt>
    <dgm:pt modelId="{6C9E9BC0-F30A-4A64-A46F-C7C60958F378}" type="parTrans" cxnId="{4F41B84C-B374-4E08-AB86-FEB9648DC6C2}">
      <dgm:prSet/>
      <dgm:spPr/>
      <dgm:t>
        <a:bodyPr/>
        <a:lstStyle/>
        <a:p>
          <a:endParaRPr lang="zh-CN" altLang="en-US"/>
        </a:p>
      </dgm:t>
    </dgm:pt>
    <dgm:pt modelId="{7F0835FB-8E2E-4DFE-BBB7-657074D96666}" type="sibTrans" cxnId="{4F41B84C-B374-4E08-AB86-FEB9648DC6C2}">
      <dgm:prSet/>
      <dgm:spPr/>
      <dgm:t>
        <a:bodyPr/>
        <a:lstStyle/>
        <a:p>
          <a:endParaRPr lang="zh-CN" altLang="en-US"/>
        </a:p>
      </dgm:t>
    </dgm:pt>
    <dgm:pt modelId="{04AE6CC7-4AB1-4E49-A4AD-58F56015ADD0}">
      <dgm:prSet phldrT="[文本]"/>
      <dgm:spPr>
        <a:solidFill>
          <a:schemeClr val="accent1">
            <a:hueOff val="0"/>
            <a:satOff val="0"/>
            <a:lumOff val="0"/>
            <a:alpha val="5000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Wrap Locator Operations in Add-in</a:t>
          </a:r>
          <a:endParaRPr lang="zh-CN" altLang="en-US" dirty="0"/>
        </a:p>
      </dgm:t>
    </dgm:pt>
    <dgm:pt modelId="{BA1D24BB-4290-406B-A3F6-9580CE2A619D}" type="sibTrans" cxnId="{6A23BAE7-39BC-423D-9BF4-1321EC4AE6FA}">
      <dgm:prSet/>
      <dgm:spPr/>
      <dgm:t>
        <a:bodyPr/>
        <a:lstStyle/>
        <a:p>
          <a:endParaRPr lang="zh-CN" altLang="en-US"/>
        </a:p>
      </dgm:t>
    </dgm:pt>
    <dgm:pt modelId="{55F41B1A-3A44-4C02-B029-CED0938BB8A5}" type="parTrans" cxnId="{6A23BAE7-39BC-423D-9BF4-1321EC4AE6FA}">
      <dgm:prSet/>
      <dgm:spPr/>
      <dgm:t>
        <a:bodyPr/>
        <a:lstStyle/>
        <a:p>
          <a:endParaRPr lang="zh-CN" altLang="en-US"/>
        </a:p>
      </dgm:t>
    </dgm:pt>
    <dgm:pt modelId="{D8B6D029-1208-4135-9D11-13419CB45B84}" type="pres">
      <dgm:prSet presAssocID="{8BA9CE0F-4C47-484E-89E8-06235417E637}" presName="Name0" presStyleCnt="0">
        <dgm:presLayoutVars>
          <dgm:dir/>
          <dgm:animLvl val="lvl"/>
          <dgm:resizeHandles val="exact"/>
        </dgm:presLayoutVars>
      </dgm:prSet>
      <dgm:spPr/>
    </dgm:pt>
    <dgm:pt modelId="{4EEB7C0C-BC9B-48E5-9340-9C13680794F7}" type="pres">
      <dgm:prSet presAssocID="{E9927F66-9F52-4950-9064-9308091AB6A5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84FF8F3-0420-4DD0-8AB9-D0B468E9C5A8}" type="pres">
      <dgm:prSet presAssocID="{27292497-3699-48E3-B8F0-2EEDF594D7AC}" presName="parTxOnlySpace" presStyleCnt="0"/>
      <dgm:spPr/>
    </dgm:pt>
    <dgm:pt modelId="{E75543D5-2D58-43D9-800B-FEFA936D0CC8}" type="pres">
      <dgm:prSet presAssocID="{E9AA451D-BDEE-4506-97A8-B3BBBEDD08BF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9EA58B-6EC0-4352-9381-9A2344A55E73}" type="pres">
      <dgm:prSet presAssocID="{7F0835FB-8E2E-4DFE-BBB7-657074D96666}" presName="parTxOnlySpace" presStyleCnt="0"/>
      <dgm:spPr/>
    </dgm:pt>
    <dgm:pt modelId="{1C39BB7D-871B-4211-90D0-976DB6F1EDA4}" type="pres">
      <dgm:prSet presAssocID="{04AE6CC7-4AB1-4E49-A4AD-58F56015ADD0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1FA5AAE-F1B1-4791-B890-6153B99C0F5D}" type="presOf" srcId="{E9AA451D-BDEE-4506-97A8-B3BBBEDD08BF}" destId="{E75543D5-2D58-43D9-800B-FEFA936D0CC8}" srcOrd="0" destOrd="0" presId="urn:microsoft.com/office/officeart/2005/8/layout/chevron1"/>
    <dgm:cxn modelId="{177692FC-9450-45BA-A447-B3AF041FBFE8}" srcId="{8BA9CE0F-4C47-484E-89E8-06235417E637}" destId="{E9927F66-9F52-4950-9064-9308091AB6A5}" srcOrd="0" destOrd="0" parTransId="{F774D5D3-CC5D-459A-9C9D-4D986E9B4F5B}" sibTransId="{27292497-3699-48E3-B8F0-2EEDF594D7AC}"/>
    <dgm:cxn modelId="{21DD3B01-EC30-4755-8D35-98BB9247282A}" type="presOf" srcId="{8BA9CE0F-4C47-484E-89E8-06235417E637}" destId="{D8B6D029-1208-4135-9D11-13419CB45B84}" srcOrd="0" destOrd="0" presId="urn:microsoft.com/office/officeart/2005/8/layout/chevron1"/>
    <dgm:cxn modelId="{6A23BAE7-39BC-423D-9BF4-1321EC4AE6FA}" srcId="{8BA9CE0F-4C47-484E-89E8-06235417E637}" destId="{04AE6CC7-4AB1-4E49-A4AD-58F56015ADD0}" srcOrd="2" destOrd="0" parTransId="{55F41B1A-3A44-4C02-B029-CED0938BB8A5}" sibTransId="{BA1D24BB-4290-406B-A3F6-9580CE2A619D}"/>
    <dgm:cxn modelId="{4F41B84C-B374-4E08-AB86-FEB9648DC6C2}" srcId="{8BA9CE0F-4C47-484E-89E8-06235417E637}" destId="{E9AA451D-BDEE-4506-97A8-B3BBBEDD08BF}" srcOrd="1" destOrd="0" parTransId="{6C9E9BC0-F30A-4A64-A46F-C7C60958F378}" sibTransId="{7F0835FB-8E2E-4DFE-BBB7-657074D96666}"/>
    <dgm:cxn modelId="{B3CF1B99-56C2-4F48-B8F3-090CA9917230}" type="presOf" srcId="{04AE6CC7-4AB1-4E49-A4AD-58F56015ADD0}" destId="{1C39BB7D-871B-4211-90D0-976DB6F1EDA4}" srcOrd="0" destOrd="0" presId="urn:microsoft.com/office/officeart/2005/8/layout/chevron1"/>
    <dgm:cxn modelId="{FECEB88E-44B5-4B2F-B4D2-068A27F678C9}" type="presOf" srcId="{E9927F66-9F52-4950-9064-9308091AB6A5}" destId="{4EEB7C0C-BC9B-48E5-9340-9C13680794F7}" srcOrd="0" destOrd="0" presId="urn:microsoft.com/office/officeart/2005/8/layout/chevron1"/>
    <dgm:cxn modelId="{C1DB93CF-FDDA-434C-854C-947C8F9F5D15}" type="presParOf" srcId="{D8B6D029-1208-4135-9D11-13419CB45B84}" destId="{4EEB7C0C-BC9B-48E5-9340-9C13680794F7}" srcOrd="0" destOrd="0" presId="urn:microsoft.com/office/officeart/2005/8/layout/chevron1"/>
    <dgm:cxn modelId="{F21D0EF5-56E8-4241-B72F-CF5D8D44DBA1}" type="presParOf" srcId="{D8B6D029-1208-4135-9D11-13419CB45B84}" destId="{984FF8F3-0420-4DD0-8AB9-D0B468E9C5A8}" srcOrd="1" destOrd="0" presId="urn:microsoft.com/office/officeart/2005/8/layout/chevron1"/>
    <dgm:cxn modelId="{9A5DDE40-4F33-4DC7-96C9-B3F84478F70D}" type="presParOf" srcId="{D8B6D029-1208-4135-9D11-13419CB45B84}" destId="{E75543D5-2D58-43D9-800B-FEFA936D0CC8}" srcOrd="2" destOrd="0" presId="urn:microsoft.com/office/officeart/2005/8/layout/chevron1"/>
    <dgm:cxn modelId="{9459B695-546D-4F59-B453-21FFBF71E63B}" type="presParOf" srcId="{D8B6D029-1208-4135-9D11-13419CB45B84}" destId="{5B9EA58B-6EC0-4352-9381-9A2344A55E73}" srcOrd="3" destOrd="0" presId="urn:microsoft.com/office/officeart/2005/8/layout/chevron1"/>
    <dgm:cxn modelId="{760767A6-B339-4603-BC8A-19721279D28D}" type="presParOf" srcId="{D8B6D029-1208-4135-9D11-13419CB45B84}" destId="{1C39BB7D-871B-4211-90D0-976DB6F1EDA4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EB7C0C-BC9B-48E5-9340-9C13680794F7}">
      <dsp:nvSpPr>
        <dsp:cNvPr id="0" name=""/>
        <dsp:cNvSpPr/>
      </dsp:nvSpPr>
      <dsp:spPr>
        <a:xfrm>
          <a:off x="2381" y="357481"/>
          <a:ext cx="2901156" cy="1160462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Data Collection and </a:t>
          </a:r>
          <a:r>
            <a:rPr lang="en-US" altLang="zh-CN" sz="1900" kern="1200" dirty="0" err="1" smtClean="0"/>
            <a:t>Vectorization</a:t>
          </a:r>
          <a:endParaRPr lang="zh-CN" altLang="en-US" sz="1900" kern="1200" dirty="0"/>
        </a:p>
      </dsp:txBody>
      <dsp:txXfrm>
        <a:off x="582612" y="357481"/>
        <a:ext cx="1740694" cy="1160462"/>
      </dsp:txXfrm>
    </dsp:sp>
    <dsp:sp modelId="{E75543D5-2D58-43D9-800B-FEFA936D0CC8}">
      <dsp:nvSpPr>
        <dsp:cNvPr id="0" name=""/>
        <dsp:cNvSpPr/>
      </dsp:nvSpPr>
      <dsp:spPr>
        <a:xfrm>
          <a:off x="2613421" y="357481"/>
          <a:ext cx="2901156" cy="1160462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Create Address Locator</a:t>
          </a:r>
          <a:endParaRPr lang="zh-CN" altLang="en-US" sz="1900" kern="1200" dirty="0"/>
        </a:p>
      </dsp:txBody>
      <dsp:txXfrm>
        <a:off x="3193652" y="357481"/>
        <a:ext cx="1740694" cy="1160462"/>
      </dsp:txXfrm>
    </dsp:sp>
    <dsp:sp modelId="{1C39BB7D-871B-4211-90D0-976DB6F1EDA4}">
      <dsp:nvSpPr>
        <dsp:cNvPr id="0" name=""/>
        <dsp:cNvSpPr/>
      </dsp:nvSpPr>
      <dsp:spPr>
        <a:xfrm>
          <a:off x="5224462" y="357481"/>
          <a:ext cx="2901156" cy="1160462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Wrap Locator Operations in Add-in</a:t>
          </a:r>
          <a:endParaRPr lang="zh-CN" altLang="en-US" sz="1900" kern="1200" dirty="0"/>
        </a:p>
      </dsp:txBody>
      <dsp:txXfrm>
        <a:off x="5804693" y="357481"/>
        <a:ext cx="1740694" cy="1160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2EF5AC47-1AC4-47CE-A93B-69BD784FE48A}" type="datetimeFigureOut">
              <a:rPr lang="en-US" altLang="zh-CN"/>
              <a:t>4/28/2014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4D43AAD8-78B0-4EF6-84C7-32A82E764FCB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0561312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4AD7794F-1BC9-4278-AE26-4DD2F6BD4056}" type="datetimeFigureOut">
              <a:t>2014/4/28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5E984417-8091-4A5A-B5F1-70C19F410C1B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57063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 latinLnBrk="0">
              <a:defRPr lang="zh-CN"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 latinLnBrk="0">
              <a:buNone/>
              <a:defRPr lang="zh-CN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 latinLnBrk="0">
              <a:buNone/>
              <a:defRPr lang="zh-CN" sz="2800"/>
            </a:lvl2pPr>
            <a:lvl3pPr marL="914400" indent="0" algn="ctr" latinLnBrk="0">
              <a:buNone/>
              <a:defRPr lang="zh-CN" sz="2400"/>
            </a:lvl3pPr>
            <a:lvl4pPr marL="1371600" indent="0" algn="ctr" latinLnBrk="0">
              <a:buNone/>
              <a:defRPr lang="zh-CN" sz="2000"/>
            </a:lvl4pPr>
            <a:lvl5pPr marL="1828800" indent="0" algn="ctr" latinLnBrk="0">
              <a:buNone/>
              <a:defRPr lang="zh-CN" sz="2000"/>
            </a:lvl5pPr>
            <a:lvl6pPr marL="2286000" indent="0" algn="ctr" latinLnBrk="0">
              <a:buNone/>
              <a:defRPr lang="zh-CN" sz="2000"/>
            </a:lvl6pPr>
            <a:lvl7pPr marL="2743200" indent="0" algn="ctr" latinLnBrk="0">
              <a:buNone/>
              <a:defRPr lang="zh-CN" sz="2000"/>
            </a:lvl7pPr>
            <a:lvl8pPr marL="3200400" indent="0" algn="ctr" latinLnBrk="0">
              <a:buNone/>
              <a:defRPr lang="zh-CN" sz="2000"/>
            </a:lvl8pPr>
            <a:lvl9pPr marL="3657600" indent="0" algn="ctr" latinLnBrk="0">
              <a:buNone/>
              <a:defRPr lang="zh-CN" sz="2000"/>
            </a:lvl9pPr>
          </a:lstStyle>
          <a:p>
            <a:r>
              <a:rPr lang="zh-CN" altLang="en-US" smtClean="0"/>
              <a:t>单击此处编辑母版副标题样式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t>2014/4/28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  <p:transition spd="slow">
    <p:strips dir="r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t>2014/4/28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  <p:transition spd="slow">
    <p:strips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t>2014/4/28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  <p:transition spd="slow">
    <p:strips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t>2014/4/28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  <p:transition spd="slow">
    <p:strips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 latinLnBrk="0">
              <a:defRPr lang="zh-CN" sz="60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t>2014/4/28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  <p:transition spd="slow">
    <p:strips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8800"/>
            <a:ext cx="5181600" cy="4351337"/>
          </a:xfrm>
        </p:spPr>
        <p:txBody>
          <a:bodyPr/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t>2014/4/28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  <p:transition spd="slow">
    <p:strips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1248" y="1681851"/>
            <a:ext cx="5156200" cy="731520"/>
          </a:xfrm>
        </p:spPr>
        <p:txBody>
          <a:bodyPr anchor="b">
            <a:normAutofit/>
          </a:bodyPr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1248" y="2507550"/>
            <a:ext cx="5156200" cy="3728258"/>
          </a:xfrm>
        </p:spPr>
        <p:txBody>
          <a:bodyPr/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15064" y="1681851"/>
            <a:ext cx="5157787" cy="73152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15064" y="2507550"/>
            <a:ext cx="5157787" cy="3728258"/>
          </a:xfrm>
        </p:spPr>
        <p:txBody>
          <a:bodyPr/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t>2014/4/28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  <p:transition spd="slow">
    <p:strips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t>2014/4/28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t>2014/4/28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  <p:transition spd="slow">
    <p:strips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 latinLnBrk="0">
              <a:defRPr lang="zh-CN"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1600" y="990600"/>
            <a:ext cx="6039484" cy="4876800"/>
          </a:xfrm>
        </p:spPr>
        <p:txBody>
          <a:bodyPr/>
          <a:lstStyle>
            <a:lvl1pPr latinLnBrk="0">
              <a:defRPr lang="zh-CN" sz="3200"/>
            </a:lvl1pPr>
            <a:lvl2pPr latinLnBrk="0">
              <a:defRPr lang="zh-CN" sz="2800"/>
            </a:lvl2pPr>
            <a:lvl3pPr latinLnBrk="0">
              <a:defRPr lang="zh-CN" sz="2400"/>
            </a:lvl3pPr>
            <a:lvl4pPr latinLnBrk="0">
              <a:defRPr lang="zh-CN" sz="2000"/>
            </a:lvl4pPr>
            <a:lvl5pPr latinLnBrk="0">
              <a:defRPr lang="zh-CN" sz="2000"/>
            </a:lvl5pPr>
            <a:lvl6pPr latinLnBrk="0">
              <a:defRPr lang="zh-CN" sz="2000"/>
            </a:lvl6pPr>
            <a:lvl7pPr latinLnBrk="0">
              <a:defRPr lang="zh-CN" sz="2000"/>
            </a:lvl7pPr>
            <a:lvl8pPr latinLnBrk="0">
              <a:defRPr lang="zh-CN" sz="2000"/>
            </a:lvl8pPr>
            <a:lvl9pPr latinLnBrk="0">
              <a:defRPr lang="zh-CN"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 latinLnBrk="0">
              <a:lnSpc>
                <a:spcPct val="100000"/>
              </a:lnSpc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t>2014/4/28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  <p:transition spd="slow">
    <p:strips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 latinLnBrk="0">
              <a:defRPr lang="zh-CN"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041136" cy="4876800"/>
          </a:xfrm>
        </p:spPr>
        <p:txBody>
          <a:bodyPr/>
          <a:lstStyle>
            <a:lvl1pPr marL="0" indent="0" latinLnBrk="0">
              <a:buNone/>
              <a:defRPr lang="zh-CN" sz="32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 latinLnBrk="0">
              <a:lnSpc>
                <a:spcPct val="100000"/>
              </a:lnSpc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t>2014/4/28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  <p:transition spd="slow">
    <p:strips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586B75A-687E-405C-8A0B-8D00578BA2C3}" type="datetime1">
              <a:rPr lang="en-US" altLang="zh-CN" smtClean="0"/>
              <a:pPr/>
              <a:t>4/28/2014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1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ransition spd="slow">
    <p:strips dir="rd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lang="zh-CN"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lang="zh-CN"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5126" y="1035462"/>
            <a:ext cx="10515600" cy="1325562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 smtClean="0"/>
              <a:t>A Geocoding </a:t>
            </a:r>
            <a:r>
              <a:rPr lang="en-US" altLang="zh-CN" b="1" dirty="0" smtClean="0">
                <a:solidFill>
                  <a:srgbClr val="FF0000"/>
                </a:solidFill>
              </a:rPr>
              <a:t>Locator </a:t>
            </a:r>
            <a:r>
              <a:rPr lang="en-US" altLang="zh-CN" b="1" dirty="0" smtClean="0"/>
              <a:t>of UT Dallas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188253" y="5267459"/>
            <a:ext cx="1829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By Caiyi Zhong</a:t>
            </a:r>
          </a:p>
          <a:p>
            <a:pPr algn="ctr"/>
            <a:r>
              <a:rPr lang="en-US" altLang="zh-CN" dirty="0" smtClean="0"/>
              <a:t>Apr. 27</a:t>
            </a:r>
            <a:r>
              <a:rPr lang="en-US" altLang="zh-CN" baseline="30000" dirty="0" smtClean="0"/>
              <a:t>th</a:t>
            </a:r>
            <a:r>
              <a:rPr lang="en-US" altLang="zh-CN" dirty="0" smtClean="0"/>
              <a:t>, 2014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3317387" y="2756079"/>
            <a:ext cx="5571078" cy="923330"/>
            <a:chOff x="2966342" y="2859110"/>
            <a:chExt cx="5571078" cy="923330"/>
          </a:xfrm>
        </p:grpSpPr>
        <p:sp>
          <p:nvSpPr>
            <p:cNvPr id="4" name="文本框 3"/>
            <p:cNvSpPr txBox="1"/>
            <p:nvPr/>
          </p:nvSpPr>
          <p:spPr>
            <a:xfrm>
              <a:off x="3745723" y="2859110"/>
              <a:ext cx="479169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err="1" smtClean="0"/>
                <a:t>ESRI.ArcGIS.Geodatabase.ILocator</a:t>
              </a:r>
              <a:endParaRPr lang="en-US" altLang="zh-CN" b="1" dirty="0" smtClean="0"/>
            </a:p>
            <a:p>
              <a:r>
                <a:rPr lang="en-US" altLang="zh-CN" b="1" dirty="0" err="1" smtClean="0"/>
                <a:t>ESRI.ArcGIS.Location.IAddressGeocoding</a:t>
              </a:r>
              <a:endParaRPr lang="en-US" altLang="zh-CN" b="1" dirty="0" smtClean="0"/>
            </a:p>
            <a:p>
              <a:r>
                <a:rPr lang="en-US" altLang="zh-CN" b="1" dirty="0" err="1" smtClean="0"/>
                <a:t>ESRI.ArcGIS.Location.IReverseGeocoding</a:t>
              </a:r>
              <a:endParaRPr lang="zh-CN" altLang="en-US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966342" y="2859110"/>
              <a:ext cx="779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 smtClean="0"/>
                <a:t>Using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5005512" y="4288768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 smtClean="0"/>
              <a:t>Language: VB.NET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6295277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Creating Locator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45127" y="2501699"/>
            <a:ext cx="1051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92D050"/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' Set the feature class as the primary reference data table for the </a:t>
            </a:r>
            <a:r>
              <a:rPr lang="en-US" altLang="zh-CN" sz="1200" dirty="0" smtClean="0">
                <a:solidFill>
                  <a:srgbClr val="92D050"/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locator then set </a:t>
            </a:r>
            <a:r>
              <a:rPr lang="en-US" altLang="zh-CN" sz="1200" dirty="0">
                <a:solidFill>
                  <a:srgbClr val="92D050"/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the </a:t>
            </a:r>
            <a:r>
              <a:rPr lang="en-US" altLang="zh-CN" sz="1200" dirty="0" smtClean="0">
                <a:solidFill>
                  <a:srgbClr val="92D050"/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table </a:t>
            </a:r>
            <a:r>
              <a:rPr lang="en-US" altLang="zh-CN" sz="1200" dirty="0">
                <a:solidFill>
                  <a:srgbClr val="92D050"/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fields</a:t>
            </a:r>
          </a:p>
          <a:p>
            <a:r>
              <a:rPr lang="en-US" altLang="zh-CN" sz="1200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Do</a:t>
            </a:r>
            <a:r>
              <a:rPr lang="en-US" altLang="zh-CN" sz="1200" dirty="0" smtClean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While</a:t>
            </a:r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 err="1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pReferenceDataFieldEdit</a:t>
            </a:r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IsNot</a:t>
            </a:r>
            <a:r>
              <a:rPr lang="en-US" altLang="zh-CN" sz="12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 Nothing</a:t>
            </a:r>
          </a:p>
          <a:p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    </a:t>
            </a:r>
            <a:r>
              <a:rPr lang="en-US" altLang="zh-CN" sz="12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Select</a:t>
            </a:r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Case</a:t>
            </a:r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 err="1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pReferenceDataFieldEdit.InternalName</a:t>
            </a:r>
            <a:endParaRPr lang="en-US" altLang="zh-CN" sz="1200" dirty="0">
              <a:latin typeface="Courier New" panose="02070309020205020404" pitchFamily="49" charset="0"/>
              <a:ea typeface="YaHei Consolas Hybrid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2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Case</a:t>
            </a:r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"</a:t>
            </a:r>
            <a:r>
              <a:rPr lang="en-US" altLang="zh-CN" sz="12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Primary.PreType</a:t>
            </a:r>
            <a:r>
              <a:rPr lang="en-US" altLang="zh-CN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"</a:t>
            </a:r>
          </a:p>
          <a:p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            pReferenceDataFieldEdit.Name_2 = </a:t>
            </a:r>
            <a:r>
              <a:rPr lang="en-US" altLang="zh-CN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"PRE_TYPE"</a:t>
            </a:r>
          </a:p>
          <a:p>
            <a:r>
              <a:rPr lang="en-US" altLang="zh-CN" sz="1200" dirty="0" smtClean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200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Case</a:t>
            </a:r>
            <a:r>
              <a:rPr lang="en-US" altLang="zh-CN" sz="1200" dirty="0" smtClean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"</a:t>
            </a:r>
            <a:r>
              <a:rPr lang="en-US" altLang="zh-CN" sz="1200" dirty="0" err="1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Primary.PreDir</a:t>
            </a:r>
            <a:r>
              <a:rPr lang="en-US" altLang="zh-CN" sz="1200" dirty="0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"</a:t>
            </a:r>
          </a:p>
          <a:p>
            <a:r>
              <a:rPr lang="en-US" altLang="zh-CN" sz="1200" dirty="0" smtClean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            pReferenceDataFieldEdit.Name_2 = </a:t>
            </a:r>
            <a:r>
              <a:rPr lang="en-US" altLang="zh-CN" sz="1200" dirty="0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"PRE_DIR"</a:t>
            </a:r>
          </a:p>
          <a:p>
            <a:r>
              <a:rPr lang="en-US" altLang="zh-CN" sz="1200" dirty="0" smtClean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200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Case</a:t>
            </a:r>
            <a:r>
              <a:rPr lang="en-US" altLang="zh-CN" sz="1200" dirty="0" smtClean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"</a:t>
            </a:r>
            <a:r>
              <a:rPr lang="en-US" altLang="zh-CN" sz="1200" dirty="0" err="1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Primary.StreetName</a:t>
            </a:r>
            <a:r>
              <a:rPr lang="en-US" altLang="zh-CN" sz="1200" dirty="0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"</a:t>
            </a:r>
          </a:p>
          <a:p>
            <a:r>
              <a:rPr lang="en-US" altLang="zh-CN" sz="1200" dirty="0" smtClean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            pReferenceDataFieldEdit.Name_2 = </a:t>
            </a:r>
            <a:r>
              <a:rPr lang="en-US" altLang="zh-CN" sz="1200" dirty="0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"NAME"</a:t>
            </a:r>
          </a:p>
          <a:p>
            <a:r>
              <a:rPr lang="en-US" altLang="zh-CN" sz="1200" dirty="0" smtClean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        </a:t>
            </a:r>
            <a:endParaRPr lang="en-US" altLang="zh-CN" sz="1200" dirty="0">
              <a:latin typeface="Courier New" panose="02070309020205020404" pitchFamily="49" charset="0"/>
              <a:ea typeface="YaHei Consolas Hybrid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200" dirty="0">
                <a:solidFill>
                  <a:srgbClr val="7AC938"/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' ......</a:t>
            </a:r>
          </a:p>
          <a:p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        </a:t>
            </a:r>
          </a:p>
          <a:p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    </a:t>
            </a:r>
            <a:r>
              <a:rPr lang="en-US" altLang="zh-CN" sz="12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End</a:t>
            </a:r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Select</a:t>
            </a:r>
          </a:p>
          <a:p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    </a:t>
            </a:r>
            <a:r>
              <a:rPr lang="en-US" altLang="zh-CN" sz="1200" dirty="0" err="1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pReferenceDataFieldEdit</a:t>
            </a:r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 = </a:t>
            </a:r>
            <a:r>
              <a:rPr lang="en-US" altLang="zh-CN" sz="1200" dirty="0" err="1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pEnumReferenceDataField.Next</a:t>
            </a:r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()</a:t>
            </a:r>
          </a:p>
          <a:p>
            <a:r>
              <a:rPr lang="en-US" altLang="zh-CN" sz="12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Loop</a:t>
            </a:r>
          </a:p>
          <a:p>
            <a:r>
              <a:rPr lang="en-US" altLang="zh-CN" sz="12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Dim</a:t>
            </a:r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 err="1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pReferenceDataTableEdit</a:t>
            </a:r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As</a:t>
            </a:r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 err="1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IReferenceDataTableEdit</a:t>
            </a:r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 = </a:t>
            </a:r>
            <a:r>
              <a:rPr lang="en-US" altLang="zh-CN" sz="1200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CType</a:t>
            </a:r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200" dirty="0" err="1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pReferenceDataTable</a:t>
            </a:r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, </a:t>
            </a:r>
            <a:r>
              <a:rPr lang="en-US" altLang="zh-CN" sz="1200" dirty="0" err="1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IReferenceDataTableEdit</a:t>
            </a:r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sz="12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Dim</a:t>
            </a:r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 err="1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pName</a:t>
            </a:r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As</a:t>
            </a:r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 err="1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IName</a:t>
            </a:r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 = </a:t>
            </a:r>
            <a:r>
              <a:rPr lang="en-US" altLang="zh-CN" sz="1200" dirty="0" err="1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pUTDDataset.FullName</a:t>
            </a:r>
            <a:endParaRPr lang="en-US" altLang="zh-CN" sz="1200" dirty="0">
              <a:latin typeface="Courier New" panose="02070309020205020404" pitchFamily="49" charset="0"/>
              <a:ea typeface="YaHei Consolas Hybrid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pReferenceDataTableEdit.Name_2 = </a:t>
            </a:r>
            <a:r>
              <a:rPr lang="en-US" altLang="zh-CN" sz="1200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CType</a:t>
            </a:r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200" dirty="0" err="1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pName</a:t>
            </a:r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, </a:t>
            </a:r>
            <a:r>
              <a:rPr lang="en-US" altLang="zh-CN" sz="1200" dirty="0" err="1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ITableName</a:t>
            </a:r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)</a:t>
            </a:r>
            <a:endParaRPr lang="en-US" altLang="zh-CN" sz="1200" dirty="0" smtClean="0">
              <a:latin typeface="Courier New" panose="02070309020205020404" pitchFamily="49" charset="0"/>
              <a:ea typeface="YaHei Consolas Hybrid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45127" y="1832004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2</a:t>
            </a:r>
            <a:r>
              <a:rPr lang="en-US" altLang="zh-CN" sz="2800" dirty="0" smtClean="0"/>
              <a:t>. Edit reference data’s </a:t>
            </a:r>
            <a:r>
              <a:rPr lang="en-US" altLang="zh-CN" sz="2800" dirty="0" err="1" smtClean="0"/>
              <a:t>maping</a:t>
            </a:r>
            <a:r>
              <a:rPr lang="en-US" altLang="zh-CN" sz="2800" dirty="0" smtClean="0"/>
              <a:t> fields</a:t>
            </a:r>
          </a:p>
        </p:txBody>
      </p:sp>
    </p:spTree>
    <p:extLst>
      <p:ext uri="{BB962C8B-B14F-4D97-AF65-F5344CB8AC3E}">
        <p14:creationId xmlns:p14="http://schemas.microsoft.com/office/powerpoint/2010/main" val="3702272065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Creating Locator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45127" y="2913824"/>
            <a:ext cx="10515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92D050"/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' Store the new locator in the same workspace as the reference </a:t>
            </a:r>
            <a:r>
              <a:rPr lang="en-US" altLang="zh-CN" sz="1200" dirty="0" smtClean="0">
                <a:solidFill>
                  <a:srgbClr val="92D050"/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data.</a:t>
            </a:r>
          </a:p>
          <a:p>
            <a:r>
              <a:rPr lang="en-US" altLang="zh-CN" sz="1200" dirty="0" smtClean="0">
                <a:solidFill>
                  <a:srgbClr val="92D050"/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' Use </a:t>
            </a:r>
            <a:r>
              <a:rPr lang="en-US" altLang="zh-CN" sz="1200" dirty="0" err="1" smtClean="0">
                <a:solidFill>
                  <a:srgbClr val="92D050"/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HasEnoughInfo</a:t>
            </a:r>
            <a:r>
              <a:rPr lang="en-US" altLang="zh-CN" sz="1200" dirty="0" smtClean="0">
                <a:solidFill>
                  <a:srgbClr val="92D050"/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 property to determine if the reference data is ready</a:t>
            </a:r>
            <a:endParaRPr lang="en-US" altLang="zh-CN" sz="1200" dirty="0">
              <a:solidFill>
                <a:srgbClr val="92D050"/>
              </a:solidFill>
              <a:latin typeface="Courier New" panose="02070309020205020404" pitchFamily="49" charset="0"/>
              <a:ea typeface="YaHei Consolas Hybrid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sz="12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If</a:t>
            </a:r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 err="1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pReferenceDataTables.HasEnoughInfo</a:t>
            </a:r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Then</a:t>
            </a:r>
          </a:p>
          <a:p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    </a:t>
            </a:r>
            <a:r>
              <a:rPr lang="en-US" altLang="zh-CN" sz="1200" dirty="0" err="1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pLocatorWorkspace</a:t>
            </a:r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 = </a:t>
            </a:r>
            <a:r>
              <a:rPr lang="en-US" altLang="zh-CN" sz="1200" dirty="0" err="1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pLocatorManager.GetLocatorWorkspaceFromPath</a:t>
            </a:r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200" dirty="0" err="1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pFolderBrowserDialog.SelectedPath</a:t>
            </a:r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    </a:t>
            </a:r>
            <a:r>
              <a:rPr lang="en-US" altLang="zh-CN" sz="1200" dirty="0" err="1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pLocator</a:t>
            </a:r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 = </a:t>
            </a:r>
            <a:r>
              <a:rPr lang="en-US" altLang="zh-CN" sz="1200" dirty="0" err="1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pLocatorWorkspace.AddLocator</a:t>
            </a:r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"UTD Locator"</a:t>
            </a:r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, </a:t>
            </a:r>
            <a:r>
              <a:rPr lang="en-US" altLang="zh-CN" sz="1200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CType</a:t>
            </a:r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200" dirty="0" err="1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pLocatorStyle</a:t>
            </a:r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, </a:t>
            </a:r>
            <a:r>
              <a:rPr lang="en-US" altLang="zh-CN" sz="1200" dirty="0" err="1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ILocator</a:t>
            </a:r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), </a:t>
            </a:r>
            <a:r>
              <a:rPr lang="en-US" altLang="zh-CN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""</a:t>
            </a:r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, </a:t>
            </a:r>
            <a:r>
              <a:rPr lang="en-US" altLang="zh-CN" sz="12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Nothing</a:t>
            </a:r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    </a:t>
            </a:r>
            <a:r>
              <a:rPr lang="en-US" altLang="zh-CN" sz="1200" dirty="0" err="1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Windows.Forms.MessageBox.Show</a:t>
            </a:r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"UTD Locator created at:" </a:t>
            </a:r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&amp; </a:t>
            </a:r>
            <a:r>
              <a:rPr lang="en-US" altLang="zh-CN" sz="1200" dirty="0" err="1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vbCrLf</a:t>
            </a:r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 &amp; </a:t>
            </a:r>
            <a:r>
              <a:rPr lang="en-US" altLang="zh-CN" sz="1200" dirty="0" err="1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pFolderBrowserDialog.SelectedPath</a:t>
            </a:r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, </a:t>
            </a:r>
            <a:r>
              <a:rPr lang="en-US" altLang="zh-CN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"Info"</a:t>
            </a:r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    </a:t>
            </a:r>
            <a:r>
              <a:rPr lang="en-US" altLang="zh-CN" sz="1200" dirty="0" err="1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isGonnaLoadLocator</a:t>
            </a:r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 = </a:t>
            </a:r>
            <a:r>
              <a:rPr lang="en-US" altLang="zh-CN" sz="12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True</a:t>
            </a:r>
          </a:p>
          <a:p>
            <a:r>
              <a:rPr lang="en-US" altLang="zh-CN" sz="12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Else</a:t>
            </a:r>
          </a:p>
          <a:p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    </a:t>
            </a:r>
            <a:r>
              <a:rPr lang="en-US" altLang="zh-CN" sz="1200" dirty="0" err="1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Windows.Forms.MessageBox.Show</a:t>
            </a:r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"Reference data is not enough. Locator creating failed."</a:t>
            </a:r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, </a:t>
            </a:r>
            <a:r>
              <a:rPr lang="en-US" altLang="zh-CN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"Error"</a:t>
            </a:r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sz="12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End</a:t>
            </a:r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If</a:t>
            </a:r>
            <a:endParaRPr lang="en-US" altLang="zh-CN" sz="1200" dirty="0" smtClean="0">
              <a:solidFill>
                <a:schemeClr val="tx2">
                  <a:lumMod val="50000"/>
                </a:schemeClr>
              </a:solidFill>
              <a:latin typeface="Courier New" panose="02070309020205020404" pitchFamily="49" charset="0"/>
              <a:ea typeface="YaHei Consolas Hybrid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45127" y="1832004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3. If the reference data is ready, create the locator and save it to the workspace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45127" y="5136154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Finally we got a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customed</a:t>
            </a:r>
            <a:r>
              <a:rPr lang="en-US" altLang="zh-CN" sz="2800" dirty="0" smtClean="0"/>
              <a:t> locator.</a:t>
            </a:r>
          </a:p>
        </p:txBody>
      </p:sp>
    </p:spTree>
    <p:extLst>
      <p:ext uri="{BB962C8B-B14F-4D97-AF65-F5344CB8AC3E}">
        <p14:creationId xmlns:p14="http://schemas.microsoft.com/office/powerpoint/2010/main" val="827691072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Creating Locator: Issues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45127" y="1832004"/>
            <a:ext cx="10515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Data exchange </a:t>
            </a:r>
            <a:r>
              <a:rPr lang="en-US" altLang="zh-CN" sz="2800" dirty="0" smtClean="0"/>
              <a:t>among add-in components:</a:t>
            </a:r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- In some situations, components need to share data.</a:t>
            </a:r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e.g.</a:t>
            </a:r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Geocoding could </a:t>
            </a:r>
            <a:r>
              <a:rPr lang="en-US" altLang="zh-CN" sz="2800" smtClean="0"/>
              <a:t>be executed </a:t>
            </a:r>
            <a:r>
              <a:rPr lang="en-US" altLang="zh-CN" sz="2800" dirty="0" smtClean="0"/>
              <a:t>only if the locator has been loaded to program. The </a:t>
            </a:r>
            <a:r>
              <a:rPr lang="en-US" altLang="zh-CN" sz="2800" dirty="0" smtClean="0">
                <a:solidFill>
                  <a:srgbClr val="FF0000"/>
                </a:solidFill>
              </a:rPr>
              <a:t>status</a:t>
            </a:r>
            <a:r>
              <a:rPr lang="en-US" altLang="zh-CN" sz="2800" dirty="0" smtClean="0"/>
              <a:t> of locator (whether loaded or not) could be a shared data.</a:t>
            </a:r>
          </a:p>
        </p:txBody>
      </p:sp>
    </p:spTree>
    <p:extLst>
      <p:ext uri="{BB962C8B-B14F-4D97-AF65-F5344CB8AC3E}">
        <p14:creationId xmlns:p14="http://schemas.microsoft.com/office/powerpoint/2010/main" val="662623115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Creating Locator: Issues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45127" y="1832004"/>
            <a:ext cx="83632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Solve 1:</a:t>
            </a:r>
          </a:p>
          <a:p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en-US" altLang="zh-CN" sz="2800" dirty="0" smtClean="0"/>
              <a:t>Use the component </a:t>
            </a:r>
            <a:r>
              <a:rPr lang="en-US" altLang="zh-CN" sz="2800" dirty="0" smtClean="0">
                <a:solidFill>
                  <a:srgbClr val="FF0000"/>
                </a:solidFill>
              </a:rPr>
              <a:t>Extension</a:t>
            </a:r>
            <a:r>
              <a:rPr lang="en-US" altLang="zh-CN" sz="2800" dirty="0" smtClean="0"/>
              <a:t>. It is designed to </a:t>
            </a:r>
            <a:r>
              <a:rPr lang="en-US" altLang="zh-CN" sz="2800" dirty="0"/>
              <a:t>achieve inter-component </a:t>
            </a:r>
            <a:r>
              <a:rPr lang="en-US" altLang="zh-CN" sz="2800" dirty="0" smtClean="0"/>
              <a:t>communications.</a:t>
            </a:r>
            <a:endParaRPr lang="en-US" altLang="zh-CN" sz="2800" dirty="0" smtClean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6702" y="1832004"/>
            <a:ext cx="1724025" cy="25717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45127" y="3287303"/>
            <a:ext cx="105156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92D050"/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' Store the new locator in the same workspace as the reference </a:t>
            </a:r>
            <a:r>
              <a:rPr lang="en-US" altLang="zh-CN" sz="1200" dirty="0" smtClean="0">
                <a:solidFill>
                  <a:srgbClr val="92D050"/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data</a:t>
            </a:r>
          </a:p>
          <a:p>
            <a:r>
              <a:rPr lang="en-US" altLang="zh-CN" sz="1200" dirty="0" smtClean="0">
                <a:solidFill>
                  <a:srgbClr val="92D050"/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' Use </a:t>
            </a:r>
            <a:r>
              <a:rPr lang="en-US" altLang="zh-CN" sz="1200" dirty="0" err="1" smtClean="0">
                <a:solidFill>
                  <a:srgbClr val="92D050"/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HasEnoughInfo</a:t>
            </a:r>
            <a:r>
              <a:rPr lang="en-US" altLang="zh-CN" sz="1200" dirty="0" smtClean="0">
                <a:solidFill>
                  <a:srgbClr val="92D050"/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 property to determine if the reference data is ready</a:t>
            </a:r>
            <a:endParaRPr lang="en-US" altLang="zh-CN" sz="1200" dirty="0">
              <a:solidFill>
                <a:srgbClr val="92D050"/>
              </a:solidFill>
              <a:latin typeface="Courier New" panose="02070309020205020404" pitchFamily="49" charset="0"/>
              <a:ea typeface="YaHei Consolas Hybrid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sz="12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Private Shared </a:t>
            </a:r>
            <a:r>
              <a:rPr lang="en-US" altLang="zh-CN" sz="1200" dirty="0" err="1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extUTDLocator</a:t>
            </a:r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As</a:t>
            </a:r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 err="1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ExtUTDLocatorData</a:t>
            </a:r>
            <a:endParaRPr lang="en-US" altLang="zh-CN" sz="1200" dirty="0">
              <a:latin typeface="Courier New" panose="02070309020205020404" pitchFamily="49" charset="0"/>
              <a:ea typeface="YaHei Consolas Hybrid" panose="020B0503020204020204" pitchFamily="34" charset="-122"/>
              <a:cs typeface="Courier New" panose="02070309020205020404" pitchFamily="49" charset="0"/>
            </a:endParaRPr>
          </a:p>
          <a:p>
            <a:endParaRPr lang="en-US" altLang="zh-CN" sz="1200" dirty="0">
              <a:latin typeface="Courier New" panose="02070309020205020404" pitchFamily="49" charset="0"/>
              <a:ea typeface="YaHei Consolas Hybrid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sz="12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Public</a:t>
            </a:r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 err="1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WorkspacePath</a:t>
            </a:r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As</a:t>
            </a:r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 String = </a:t>
            </a:r>
            <a:r>
              <a:rPr lang="en-US" altLang="zh-CN" sz="12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Nothing</a:t>
            </a:r>
          </a:p>
          <a:p>
            <a:r>
              <a:rPr lang="en-US" altLang="zh-CN" sz="12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Public</a:t>
            </a:r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 Locator </a:t>
            </a:r>
            <a:r>
              <a:rPr lang="en-US" altLang="zh-CN" sz="12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As</a:t>
            </a:r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 err="1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ILocator</a:t>
            </a:r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 = </a:t>
            </a:r>
            <a:r>
              <a:rPr lang="en-US" altLang="zh-CN" sz="12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Nothing</a:t>
            </a:r>
          </a:p>
          <a:p>
            <a:endParaRPr lang="en-US" altLang="zh-CN" sz="1200" dirty="0">
              <a:latin typeface="Courier New" panose="02070309020205020404" pitchFamily="49" charset="0"/>
              <a:ea typeface="YaHei Consolas Hybrid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sz="12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Public</a:t>
            </a:r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Sub</a:t>
            </a:r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 New()</a:t>
            </a:r>
          </a:p>
          <a:p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    </a:t>
            </a:r>
            <a:r>
              <a:rPr lang="en-US" altLang="zh-CN" sz="1200" dirty="0" err="1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extUTDLocator</a:t>
            </a:r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 = </a:t>
            </a:r>
            <a:r>
              <a:rPr lang="en-US" altLang="zh-CN" sz="12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Me</a:t>
            </a:r>
          </a:p>
          <a:p>
            <a:r>
              <a:rPr lang="en-US" altLang="zh-CN" sz="12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End</a:t>
            </a:r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Sub</a:t>
            </a:r>
          </a:p>
          <a:p>
            <a:endParaRPr lang="en-US" altLang="zh-CN" sz="1200" dirty="0">
              <a:latin typeface="Courier New" panose="02070309020205020404" pitchFamily="49" charset="0"/>
              <a:ea typeface="YaHei Consolas Hybrid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sz="12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Friend Shared Function </a:t>
            </a:r>
            <a:r>
              <a:rPr lang="en-US" altLang="zh-CN" sz="1200" dirty="0" err="1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GetExtension</a:t>
            </a:r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() </a:t>
            </a:r>
            <a:r>
              <a:rPr lang="en-US" altLang="zh-CN" sz="12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As</a:t>
            </a:r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 err="1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ExtUTDLocatorData</a:t>
            </a:r>
            <a:endParaRPr lang="en-US" altLang="zh-CN" sz="1200" dirty="0">
              <a:latin typeface="Courier New" panose="02070309020205020404" pitchFamily="49" charset="0"/>
              <a:ea typeface="YaHei Consolas Hybrid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    </a:t>
            </a:r>
            <a:r>
              <a:rPr lang="en-US" altLang="zh-CN" sz="12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If</a:t>
            </a:r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 err="1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extUTDLocator</a:t>
            </a:r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Is Nothing Then</a:t>
            </a:r>
          </a:p>
          <a:p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2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Dim</a:t>
            </a:r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 err="1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extID</a:t>
            </a:r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As</a:t>
            </a:r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 UID = </a:t>
            </a:r>
            <a:r>
              <a:rPr lang="en-US" altLang="zh-CN" sz="12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New </a:t>
            </a:r>
            <a:r>
              <a:rPr lang="en-US" altLang="zh-CN" sz="1200" dirty="0" err="1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UIDClass</a:t>
            </a:r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()</a:t>
            </a:r>
          </a:p>
          <a:p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200" dirty="0" err="1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extID.Value</a:t>
            </a:r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 = </a:t>
            </a:r>
            <a:r>
              <a:rPr lang="en-US" altLang="zh-CN" sz="1200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My</a:t>
            </a:r>
            <a:r>
              <a:rPr lang="en-US" altLang="zh-CN" sz="1200" dirty="0" err="1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.ThisAddIn.IDs.ExtUTDLocatorData</a:t>
            </a:r>
            <a:endParaRPr lang="en-US" altLang="zh-CN" sz="1200" dirty="0">
              <a:latin typeface="Courier New" panose="02070309020205020404" pitchFamily="49" charset="0"/>
              <a:ea typeface="YaHei Consolas Hybrid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200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My</a:t>
            </a:r>
            <a:r>
              <a:rPr lang="en-US" altLang="zh-CN" sz="1200" dirty="0" err="1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.ArcMap.Application.FindExtensionByCLSID</a:t>
            </a:r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200" dirty="0" err="1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extID</a:t>
            </a:r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    </a:t>
            </a:r>
            <a:r>
              <a:rPr lang="en-US" altLang="zh-CN" sz="12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End If</a:t>
            </a:r>
          </a:p>
          <a:p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    </a:t>
            </a:r>
            <a:r>
              <a:rPr lang="en-US" altLang="zh-CN" sz="12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Return</a:t>
            </a:r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 err="1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extUTDLocator</a:t>
            </a:r>
            <a:endParaRPr lang="en-US" altLang="zh-CN" sz="1200" dirty="0">
              <a:latin typeface="Courier New" panose="02070309020205020404" pitchFamily="49" charset="0"/>
              <a:ea typeface="YaHei Consolas Hybrid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sz="12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End Function</a:t>
            </a:r>
            <a:endParaRPr lang="en-US" altLang="zh-CN" sz="1200" dirty="0" smtClean="0">
              <a:solidFill>
                <a:schemeClr val="tx2">
                  <a:lumMod val="50000"/>
                </a:schemeClr>
              </a:solidFill>
              <a:latin typeface="Courier New" panose="02070309020205020404" pitchFamily="49" charset="0"/>
              <a:ea typeface="YaHei Consolas Hybrid" panose="020B0503020204020204" pitchFamily="34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879135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Creating Locator: Issues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6702" y="1832004"/>
            <a:ext cx="1724025" cy="25717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45127" y="1832004"/>
            <a:ext cx="10515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ExtUTDLocatorData</a:t>
            </a:r>
            <a:endParaRPr lang="en-US" altLang="zh-C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2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Inherits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ESRI.ArcGIS.Desktop.AddIns.Extension</a:t>
            </a:r>
            <a:endParaRPr lang="en-US" altLang="zh-C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200" dirty="0" smtClean="0">
                <a:solidFill>
                  <a:srgbClr val="7AC9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Reference of the extension itself</a:t>
            </a:r>
            <a:endParaRPr lang="zh-CN" altLang="en-US" sz="1200" dirty="0">
              <a:solidFill>
                <a:srgbClr val="7AC93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2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Shared 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extUTDLocator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ExtUTDLocatorData</a:t>
            </a:r>
            <a:endParaRPr lang="en-US" altLang="zh-C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200" dirty="0">
                <a:solidFill>
                  <a:srgbClr val="7AC9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en-US" altLang="zh-CN" sz="1200" dirty="0" smtClean="0">
                <a:solidFill>
                  <a:srgbClr val="7AC9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 data among components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2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WorkspacePath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String = </a:t>
            </a:r>
            <a:r>
              <a:rPr lang="en-US" altLang="zh-CN" sz="12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Nothing</a:t>
            </a: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2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Locator </a:t>
            </a:r>
            <a:r>
              <a:rPr lang="en-US" altLang="zh-CN" sz="12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ILocator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sz="12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Nothing</a:t>
            </a:r>
          </a:p>
          <a:p>
            <a:endParaRPr lang="en-US" altLang="zh-CN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200" dirty="0" smtClean="0">
                <a:solidFill>
                  <a:srgbClr val="7AC9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 Initialize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2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Sub 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New()</a:t>
            </a: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extUTDLocator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sz="12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</a:t>
            </a:r>
          </a:p>
          <a:p>
            <a:r>
              <a:rPr lang="en-US" altLang="zh-CN" sz="12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End Sub</a:t>
            </a:r>
          </a:p>
          <a:p>
            <a:endParaRPr lang="en-US" altLang="zh-CN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200" dirty="0" smtClean="0">
                <a:solidFill>
                  <a:srgbClr val="7AC9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 Other components can call this function to get access to shared data within this extension class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2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Friend Shared Function 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GetExtension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zh-CN" sz="12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ExtUTDLocatorData</a:t>
            </a:r>
            <a:endParaRPr lang="en-US" altLang="zh-C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2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extUTDLocator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 Nothing Then</a:t>
            </a: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CN" sz="12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extID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UID = </a:t>
            </a:r>
            <a:r>
              <a:rPr lang="en-US" altLang="zh-CN" sz="12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UIDClass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extID.Value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sz="1200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.ThisAddIn.IDs.ExtUTDLocatorData</a:t>
            </a:r>
            <a:endParaRPr lang="en-US" altLang="zh-C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CN" sz="1200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.ArcMap.Application.FindExtensionByCLSID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extID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sz="12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End If</a:t>
            </a: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2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extUTDLocator</a:t>
            </a:r>
            <a:endParaRPr lang="en-US" altLang="zh-C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2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Function</a:t>
            </a:r>
          </a:p>
          <a:p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2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Class</a:t>
            </a:r>
          </a:p>
        </p:txBody>
      </p:sp>
    </p:spTree>
    <p:extLst>
      <p:ext uri="{BB962C8B-B14F-4D97-AF65-F5344CB8AC3E}">
        <p14:creationId xmlns:p14="http://schemas.microsoft.com/office/powerpoint/2010/main" val="3740986958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</p:spPr>
        <p:txBody>
          <a:bodyPr/>
          <a:lstStyle/>
          <a:p>
            <a:r>
              <a:rPr lang="en-US" altLang="zh-CN" dirty="0" smtClean="0"/>
              <a:t>Creating Locator: Issues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45127" y="1832004"/>
            <a:ext cx="10515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Solve 2:</a:t>
            </a:r>
          </a:p>
          <a:p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en-US" altLang="zh-CN" sz="2800" dirty="0" smtClean="0"/>
              <a:t>Directly get the reference of other component using </a:t>
            </a:r>
            <a:r>
              <a:rPr lang="en-US" altLang="zh-CN" sz="2800" dirty="0" err="1" smtClean="0"/>
              <a:t>FromID</a:t>
            </a:r>
            <a:r>
              <a:rPr lang="en-US" altLang="zh-CN" sz="2800" dirty="0" smtClean="0"/>
              <a:t>() method </a:t>
            </a:r>
            <a:endParaRPr lang="en-US" altLang="zh-CN" sz="2800" dirty="0" smtClean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5127" y="3287303"/>
            <a:ext cx="1051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Imports</a:t>
            </a:r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 err="1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ESRI.ArcGIS.Desktop.AddIns</a:t>
            </a:r>
            <a:endParaRPr lang="en-US" altLang="zh-CN" sz="1200" dirty="0" smtClean="0">
              <a:latin typeface="Courier New" panose="02070309020205020404" pitchFamily="49" charset="0"/>
              <a:ea typeface="YaHei Consolas Hybrid" panose="020B0503020204020204" pitchFamily="34" charset="-122"/>
              <a:cs typeface="Courier New" panose="02070309020205020404" pitchFamily="49" charset="0"/>
            </a:endParaRPr>
          </a:p>
          <a:p>
            <a:endParaRPr lang="en-US" altLang="zh-CN" sz="1200" dirty="0">
              <a:solidFill>
                <a:srgbClr val="92D050"/>
              </a:solidFill>
              <a:latin typeface="Courier New" panose="02070309020205020404" pitchFamily="49" charset="0"/>
              <a:ea typeface="YaHei Consolas Hybrid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sz="1200" dirty="0" smtClean="0">
                <a:solidFill>
                  <a:srgbClr val="92D050"/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' Get the reference data of a combo box using its ID</a:t>
            </a:r>
          </a:p>
          <a:p>
            <a:r>
              <a:rPr lang="en-US" altLang="zh-CN" sz="1200" dirty="0">
                <a:solidFill>
                  <a:srgbClr val="92D050"/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' </a:t>
            </a:r>
            <a:r>
              <a:rPr lang="en-US" altLang="zh-CN" sz="1200" dirty="0" smtClean="0">
                <a:solidFill>
                  <a:srgbClr val="92D050"/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A component’s ID could </a:t>
            </a:r>
            <a:r>
              <a:rPr lang="en-US" altLang="zh-CN" sz="1200" dirty="0">
                <a:solidFill>
                  <a:srgbClr val="92D050"/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be achieved from </a:t>
            </a:r>
            <a:r>
              <a:rPr lang="en-US" altLang="zh-CN" sz="1200" dirty="0" err="1" smtClean="0">
                <a:solidFill>
                  <a:srgbClr val="92D050"/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Config.esriaddinx</a:t>
            </a:r>
            <a:r>
              <a:rPr lang="en-US" altLang="zh-CN" sz="1200" dirty="0" smtClean="0">
                <a:solidFill>
                  <a:srgbClr val="92D050"/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, or just use </a:t>
            </a:r>
            <a:r>
              <a:rPr lang="en-US" altLang="zh-CN" sz="1200" dirty="0" err="1" smtClean="0">
                <a:solidFill>
                  <a:srgbClr val="92D050"/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ThisAddIn.IDs</a:t>
            </a:r>
            <a:r>
              <a:rPr lang="en-US" altLang="zh-CN" sz="1200" dirty="0" smtClean="0">
                <a:solidFill>
                  <a:srgbClr val="92D050"/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 property like below</a:t>
            </a:r>
          </a:p>
          <a:p>
            <a:r>
              <a:rPr lang="en-US" altLang="zh-CN" sz="1200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Dim</a:t>
            </a:r>
            <a:r>
              <a:rPr lang="en-US" altLang="zh-CN" sz="1200" dirty="0" smtClean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 err="1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cmbStatus</a:t>
            </a:r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As</a:t>
            </a:r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 err="1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CmbLocatorStatus</a:t>
            </a:r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 = </a:t>
            </a:r>
            <a:r>
              <a:rPr lang="en-US" altLang="zh-CN" sz="1200" dirty="0" err="1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AddIn.FromID</a:t>
            </a:r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2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Of</a:t>
            </a:r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 err="1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CmbLocatorStatus</a:t>
            </a:r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)(</a:t>
            </a:r>
            <a:r>
              <a:rPr lang="en-US" altLang="zh-CN" sz="1200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My</a:t>
            </a:r>
            <a:r>
              <a:rPr lang="en-US" altLang="zh-CN" sz="1200" dirty="0" err="1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.ThisAddIn.IDs.CmbLocatorStatus</a:t>
            </a:r>
            <a:r>
              <a:rPr lang="en-US" altLang="zh-CN" sz="1200" dirty="0" smtClean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)</a:t>
            </a:r>
          </a:p>
          <a:p>
            <a:endParaRPr lang="en-US" altLang="zh-CN" sz="1200" dirty="0">
              <a:latin typeface="Courier New" panose="02070309020205020404" pitchFamily="49" charset="0"/>
              <a:ea typeface="YaHei Consolas Hybrid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sz="1200" dirty="0">
                <a:solidFill>
                  <a:srgbClr val="92D050"/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' </a:t>
            </a:r>
            <a:r>
              <a:rPr lang="en-US" altLang="zh-CN" sz="1200" dirty="0" smtClean="0">
                <a:solidFill>
                  <a:srgbClr val="92D050"/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Then the combo box could be operated</a:t>
            </a:r>
            <a:endParaRPr lang="en-US" altLang="zh-CN" sz="1200" dirty="0">
              <a:latin typeface="Courier New" panose="02070309020205020404" pitchFamily="49" charset="0"/>
              <a:ea typeface="YaHei Consolas Hybrid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sz="1200" dirty="0" err="1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cmbStatus.ChangeStatus</a:t>
            </a:r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200" dirty="0" err="1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cmbStatus.intEnabled</a:t>
            </a:r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)</a:t>
            </a:r>
            <a:endParaRPr lang="en-US" altLang="zh-CN" sz="1200" dirty="0" smtClean="0">
              <a:latin typeface="Courier New" panose="02070309020205020404" pitchFamily="49" charset="0"/>
              <a:ea typeface="YaHei Consolas Hybrid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45127" y="5612061"/>
            <a:ext cx="10515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Reference for </a:t>
            </a:r>
            <a:r>
              <a:rPr lang="en-US" altLang="zh-CN" sz="1600" smtClean="0"/>
              <a:t>this issue: </a:t>
            </a:r>
            <a:endParaRPr lang="en-US" altLang="zh-CN" sz="1600" dirty="0" smtClean="0"/>
          </a:p>
          <a:p>
            <a:r>
              <a:rPr lang="zh-CN" altLang="en-US" sz="1600" dirty="0" smtClean="0">
                <a:solidFill>
                  <a:schemeClr val="tx2">
                    <a:lumMod val="90000"/>
                  </a:schemeClr>
                </a:solidFill>
              </a:rPr>
              <a:t>http</a:t>
            </a:r>
            <a:r>
              <a:rPr lang="zh-CN" altLang="en-US" sz="1600" dirty="0">
                <a:solidFill>
                  <a:schemeClr val="tx2">
                    <a:lumMod val="90000"/>
                  </a:schemeClr>
                </a:solidFill>
              </a:rPr>
              <a:t>://resources.arcgis.com/en/help/arcobjects-net/conceptualHelp/index.html#//0001000000zz000000</a:t>
            </a:r>
          </a:p>
        </p:txBody>
      </p:sp>
    </p:spTree>
    <p:extLst>
      <p:ext uri="{BB962C8B-B14F-4D97-AF65-F5344CB8AC3E}">
        <p14:creationId xmlns:p14="http://schemas.microsoft.com/office/powerpoint/2010/main" val="747962204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</p:spPr>
        <p:txBody>
          <a:bodyPr/>
          <a:lstStyle/>
          <a:p>
            <a:r>
              <a:rPr lang="en-US" altLang="zh-CN" dirty="0" smtClean="0"/>
              <a:t>Creating Locator: Issues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983347" y="1932851"/>
            <a:ext cx="1545465" cy="772734"/>
          </a:xfrm>
          <a:prstGeom prst="roundRect">
            <a:avLst/>
          </a:prstGeom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Button 1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916349" y="1932851"/>
            <a:ext cx="1545465" cy="772734"/>
          </a:xfrm>
          <a:prstGeom prst="roundRect">
            <a:avLst/>
          </a:prstGeom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Button 2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5849351" y="1937391"/>
            <a:ext cx="1545465" cy="772734"/>
          </a:xfrm>
          <a:prstGeom prst="roundRect">
            <a:avLst/>
          </a:prstGeom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Combo box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8236039" y="1932851"/>
            <a:ext cx="1545465" cy="772734"/>
          </a:xfrm>
          <a:prstGeom prst="roundRect">
            <a:avLst/>
          </a:prstGeom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Extension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1983347" y="4111927"/>
            <a:ext cx="7798157" cy="2612431"/>
          </a:xfrm>
          <a:prstGeom prst="roundRect">
            <a:avLst/>
          </a:prstGeom>
          <a:gradFill flip="none" rotWithShape="1">
            <a:gsLst>
              <a:gs pos="0">
                <a:srgbClr val="7FD13B"/>
              </a:gs>
              <a:gs pos="100000">
                <a:schemeClr val="bg1">
                  <a:lumMod val="95000"/>
                  <a:lumOff val="5000"/>
                  <a:alpha val="0"/>
                </a:schemeClr>
              </a:gs>
            </a:gsLst>
            <a:lin ang="5400000" scaled="1"/>
            <a:tileRect/>
          </a:gra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ArcMap</a:t>
            </a:r>
            <a:r>
              <a:rPr lang="en-US" altLang="zh-CN" dirty="0" smtClean="0"/>
              <a:t> Document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9781504" y="1540368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Add-in</a:t>
            </a:r>
            <a:endParaRPr lang="zh-CN" altLang="en-US" dirty="0"/>
          </a:p>
        </p:txBody>
      </p:sp>
      <p:sp>
        <p:nvSpPr>
          <p:cNvPr id="12" name="剪去单角的矩形 11"/>
          <p:cNvSpPr/>
          <p:nvPr/>
        </p:nvSpPr>
        <p:spPr>
          <a:xfrm>
            <a:off x="1814732" y="1725034"/>
            <a:ext cx="8131126" cy="1144775"/>
          </a:xfrm>
          <a:prstGeom prst="snip1Rect">
            <a:avLst>
              <a:gd name="adj" fmla="val 28956"/>
            </a:avLst>
          </a:prstGeom>
          <a:noFill/>
          <a:ln>
            <a:solidFill>
              <a:srgbClr val="7AC9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下弧形箭头 12"/>
          <p:cNvSpPr/>
          <p:nvPr/>
        </p:nvSpPr>
        <p:spPr>
          <a:xfrm>
            <a:off x="2630658" y="2782204"/>
            <a:ext cx="6105379" cy="942536"/>
          </a:xfrm>
          <a:prstGeom prst="curvedUpArrow">
            <a:avLst>
              <a:gd name="adj1" fmla="val 22062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下弧形箭头 13"/>
          <p:cNvSpPr/>
          <p:nvPr/>
        </p:nvSpPr>
        <p:spPr>
          <a:xfrm>
            <a:off x="4346917" y="2782203"/>
            <a:ext cx="4839286" cy="942537"/>
          </a:xfrm>
          <a:prstGeom prst="curvedUpArrow">
            <a:avLst>
              <a:gd name="adj1" fmla="val 19344"/>
              <a:gd name="adj2" fmla="val 45826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下弧形箭头 14"/>
          <p:cNvSpPr/>
          <p:nvPr/>
        </p:nvSpPr>
        <p:spPr>
          <a:xfrm>
            <a:off x="6102927" y="2780082"/>
            <a:ext cx="3561578" cy="904522"/>
          </a:xfrm>
          <a:prstGeom prst="curvedUpArrow">
            <a:avLst>
              <a:gd name="adj1" fmla="val 19344"/>
              <a:gd name="adj2" fmla="val 45826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841211" y="3632216"/>
            <a:ext cx="19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Solve Method 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883223" y="1278806"/>
            <a:ext cx="19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Solve Method 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左右箭头 17"/>
          <p:cNvSpPr/>
          <p:nvPr/>
        </p:nvSpPr>
        <p:spPr>
          <a:xfrm>
            <a:off x="5461814" y="2173159"/>
            <a:ext cx="379397" cy="27696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左右箭头 18"/>
          <p:cNvSpPr/>
          <p:nvPr/>
        </p:nvSpPr>
        <p:spPr>
          <a:xfrm>
            <a:off x="3536952" y="2180734"/>
            <a:ext cx="379397" cy="27696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/>
          <p:cNvCxnSpPr>
            <a:endCxn id="18" idx="2"/>
          </p:cNvCxnSpPr>
          <p:nvPr/>
        </p:nvCxnSpPr>
        <p:spPr>
          <a:xfrm>
            <a:off x="5075628" y="1624107"/>
            <a:ext cx="524670" cy="5490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endCxn id="19" idx="0"/>
          </p:cNvCxnSpPr>
          <p:nvPr/>
        </p:nvCxnSpPr>
        <p:spPr>
          <a:xfrm flipH="1">
            <a:off x="3777866" y="1639267"/>
            <a:ext cx="592169" cy="5414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459452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</p:spPr>
        <p:txBody>
          <a:bodyPr/>
          <a:lstStyle/>
          <a:p>
            <a:r>
              <a:rPr lang="en-US" altLang="zh-CN" dirty="0" smtClean="0"/>
              <a:t>Wrap into Add-in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27" y="1832004"/>
            <a:ext cx="3067050" cy="4572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45127" y="2570564"/>
            <a:ext cx="10515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From left to right:</a:t>
            </a:r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- </a:t>
            </a:r>
            <a:r>
              <a:rPr lang="en-US" altLang="zh-CN" sz="2800" dirty="0" smtClean="0">
                <a:solidFill>
                  <a:srgbClr val="FF0000"/>
                </a:solidFill>
              </a:rPr>
              <a:t>Status Bar</a:t>
            </a:r>
            <a:r>
              <a:rPr lang="en-US" altLang="zh-CN" sz="2800" dirty="0" smtClean="0"/>
              <a:t> made from an </a:t>
            </a:r>
            <a:r>
              <a:rPr lang="en-US" altLang="zh-CN" sz="2800" dirty="0" err="1" smtClean="0"/>
              <a:t>ineditable</a:t>
            </a:r>
            <a:r>
              <a:rPr lang="en-US" altLang="zh-CN" sz="2800" dirty="0" smtClean="0"/>
              <a:t> combo box</a:t>
            </a:r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* Indicate that if the locator is loaded or not</a:t>
            </a:r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- </a:t>
            </a:r>
            <a:r>
              <a:rPr lang="en-US" altLang="zh-CN" sz="2800" dirty="0" smtClean="0">
                <a:solidFill>
                  <a:srgbClr val="FF0000"/>
                </a:solidFill>
              </a:rPr>
              <a:t>Open or Create Locator </a:t>
            </a:r>
            <a:r>
              <a:rPr lang="en-US" altLang="zh-CN" sz="2800" dirty="0" smtClean="0"/>
              <a:t>button</a:t>
            </a:r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- </a:t>
            </a:r>
            <a:r>
              <a:rPr lang="en-US" altLang="zh-CN" sz="2800" dirty="0" smtClean="0">
                <a:solidFill>
                  <a:srgbClr val="FF0000"/>
                </a:solidFill>
              </a:rPr>
              <a:t>Geocode Single </a:t>
            </a:r>
            <a:r>
              <a:rPr lang="en-US" altLang="zh-CN" sz="2800" dirty="0" smtClean="0"/>
              <a:t>button</a:t>
            </a:r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- </a:t>
            </a:r>
            <a:r>
              <a:rPr lang="en-US" altLang="zh-CN" sz="2800" dirty="0" smtClean="0">
                <a:solidFill>
                  <a:srgbClr val="FF0000"/>
                </a:solidFill>
              </a:rPr>
              <a:t>Reverse Geocode Single </a:t>
            </a:r>
            <a:r>
              <a:rPr lang="en-US" altLang="zh-CN" sz="2800" dirty="0" smtClean="0"/>
              <a:t>tool</a:t>
            </a:r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- </a:t>
            </a:r>
            <a:r>
              <a:rPr lang="en-US" altLang="zh-CN" sz="2800" dirty="0" smtClean="0">
                <a:solidFill>
                  <a:srgbClr val="FF0000"/>
                </a:solidFill>
              </a:rPr>
              <a:t>Geocode Table</a:t>
            </a:r>
            <a:r>
              <a:rPr lang="en-US" altLang="zh-CN" sz="2800" dirty="0" smtClean="0"/>
              <a:t> button</a:t>
            </a:r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- </a:t>
            </a:r>
            <a:r>
              <a:rPr lang="en-US" altLang="zh-CN" sz="2800" dirty="0" smtClean="0">
                <a:solidFill>
                  <a:srgbClr val="FF0000"/>
                </a:solidFill>
              </a:rPr>
              <a:t>Clear Markers </a:t>
            </a:r>
            <a:r>
              <a:rPr lang="en-US" altLang="zh-CN" sz="2800" dirty="0" smtClean="0"/>
              <a:t>button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334348830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</p:spPr>
        <p:txBody>
          <a:bodyPr/>
          <a:lstStyle/>
          <a:p>
            <a:r>
              <a:rPr lang="en-US" altLang="zh-CN" dirty="0" smtClean="0"/>
              <a:t>Wrap into Add-in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27" y="1832004"/>
            <a:ext cx="3067050" cy="4572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45127" y="2570564"/>
            <a:ext cx="697651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Open Or Create Locator</a:t>
            </a:r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Users need to navigate to where the locator has been created, or navigate to the location where the reference data (in this case hardcoded as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utd_road.shp</a:t>
            </a:r>
            <a:r>
              <a:rPr lang="en-US" altLang="zh-CN" sz="2800" dirty="0" smtClean="0"/>
              <a:t>) presents.</a:t>
            </a:r>
          </a:p>
        </p:txBody>
      </p:sp>
      <p:sp>
        <p:nvSpPr>
          <p:cNvPr id="3" name="上箭头 2"/>
          <p:cNvSpPr/>
          <p:nvPr/>
        </p:nvSpPr>
        <p:spPr>
          <a:xfrm>
            <a:off x="2855742" y="2311408"/>
            <a:ext cx="182880" cy="216952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8402" y="2570564"/>
            <a:ext cx="3362325" cy="28670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45127" y="5960467"/>
            <a:ext cx="112950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The Status Bar would </a:t>
            </a:r>
            <a:r>
              <a:rPr lang="en-US" altLang="zh-CN" sz="2800" dirty="0" smtClean="0"/>
              <a:t>turn to </a:t>
            </a:r>
            <a:r>
              <a:rPr lang="en-US" altLang="zh-CN" sz="2800" dirty="0"/>
              <a:t>“Enabled</a:t>
            </a:r>
            <a:r>
              <a:rPr lang="en-US" altLang="zh-CN" sz="2800" dirty="0" smtClean="0"/>
              <a:t>” once the locator loaded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241329591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</p:spPr>
        <p:txBody>
          <a:bodyPr/>
          <a:lstStyle/>
          <a:p>
            <a:r>
              <a:rPr lang="en-US" altLang="zh-CN" dirty="0" smtClean="0"/>
              <a:t>Wrap into Add-in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27" y="1832004"/>
            <a:ext cx="3067050" cy="4572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45127" y="2570564"/>
            <a:ext cx="51758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Geocode Single</a:t>
            </a:r>
          </a:p>
          <a:p>
            <a:endParaRPr lang="en-US" altLang="zh-CN" sz="2800" dirty="0"/>
          </a:p>
          <a:p>
            <a:r>
              <a:rPr lang="en-US" altLang="zh-CN" sz="2800" dirty="0" smtClean="0"/>
              <a:t>Users could input a single address to be geocoded. The result would be shown as a marker on the map.</a:t>
            </a:r>
            <a:endParaRPr lang="en-US" altLang="zh-CN" sz="2800" dirty="0"/>
          </a:p>
        </p:txBody>
      </p:sp>
      <p:sp>
        <p:nvSpPr>
          <p:cNvPr id="5" name="上箭头 4"/>
          <p:cNvSpPr/>
          <p:nvPr/>
        </p:nvSpPr>
        <p:spPr>
          <a:xfrm>
            <a:off x="3066759" y="2311408"/>
            <a:ext cx="182880" cy="216952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277" y="2570564"/>
            <a:ext cx="512445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562352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右箭头标注 19"/>
          <p:cNvSpPr/>
          <p:nvPr/>
        </p:nvSpPr>
        <p:spPr>
          <a:xfrm>
            <a:off x="566669" y="1691322"/>
            <a:ext cx="4976001" cy="3666289"/>
          </a:xfrm>
          <a:prstGeom prst="rightArrowCallout">
            <a:avLst>
              <a:gd name="adj1" fmla="val 7349"/>
              <a:gd name="adj2" fmla="val 8885"/>
              <a:gd name="adj3" fmla="val 20011"/>
              <a:gd name="adj4" fmla="val 74645"/>
            </a:avLst>
          </a:prstGeom>
          <a:solidFill>
            <a:schemeClr val="accent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Address Locator</a:t>
            </a: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845127" y="2228045"/>
            <a:ext cx="2768958" cy="81136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154220" y="2228045"/>
            <a:ext cx="875764" cy="28333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2738321" y="2006958"/>
            <a:ext cx="875764" cy="28333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1061921" y="3797121"/>
            <a:ext cx="2768958" cy="81136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 rot="20622198">
            <a:off x="1715149" y="2637361"/>
            <a:ext cx="926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Some St.</a:t>
            </a:r>
            <a:endParaRPr lang="zh-CN" altLang="en-US" sz="1400" dirty="0"/>
          </a:p>
        </p:txBody>
      </p:sp>
      <p:sp>
        <p:nvSpPr>
          <p:cNvPr id="14" name="文本框 13"/>
          <p:cNvSpPr txBox="1"/>
          <p:nvPr/>
        </p:nvSpPr>
        <p:spPr>
          <a:xfrm rot="4338433">
            <a:off x="2666115" y="2941101"/>
            <a:ext cx="1135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Another </a:t>
            </a:r>
            <a:r>
              <a:rPr lang="en-US" altLang="zh-CN" sz="1400" dirty="0"/>
              <a:t>S</a:t>
            </a:r>
            <a:r>
              <a:rPr lang="en-US" altLang="zh-CN" sz="1400" dirty="0" smtClean="0"/>
              <a:t>t.</a:t>
            </a:r>
            <a:endParaRPr lang="zh-CN" altLang="en-US" sz="1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2573176" y="244902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14</a:t>
            </a:r>
            <a:endParaRPr lang="zh-CN" altLang="en-US" sz="1400" dirty="0"/>
          </a:p>
        </p:txBody>
      </p:sp>
      <p:sp>
        <p:nvSpPr>
          <p:cNvPr id="16" name="文本框 15"/>
          <p:cNvSpPr txBox="1"/>
          <p:nvPr/>
        </p:nvSpPr>
        <p:spPr>
          <a:xfrm>
            <a:off x="1340809" y="280646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28</a:t>
            </a:r>
            <a:endParaRPr lang="zh-CN" altLang="en-US" sz="1400" dirty="0"/>
          </a:p>
        </p:txBody>
      </p:sp>
      <p:sp>
        <p:nvSpPr>
          <p:cNvPr id="17" name="文本框 16"/>
          <p:cNvSpPr txBox="1"/>
          <p:nvPr/>
        </p:nvSpPr>
        <p:spPr>
          <a:xfrm>
            <a:off x="1269057" y="257256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29</a:t>
            </a:r>
            <a:endParaRPr lang="zh-CN" altLang="en-US" sz="1400" dirty="0"/>
          </a:p>
        </p:txBody>
      </p:sp>
      <p:sp>
        <p:nvSpPr>
          <p:cNvPr id="18" name="文本框 17"/>
          <p:cNvSpPr txBox="1"/>
          <p:nvPr/>
        </p:nvSpPr>
        <p:spPr>
          <a:xfrm>
            <a:off x="2501008" y="220995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15</a:t>
            </a:r>
            <a:endParaRPr lang="zh-CN" altLang="en-US" sz="1400" dirty="0"/>
          </a:p>
        </p:txBody>
      </p:sp>
      <p:sp>
        <p:nvSpPr>
          <p:cNvPr id="21" name="文本框 20"/>
          <p:cNvSpPr txBox="1"/>
          <p:nvPr/>
        </p:nvSpPr>
        <p:spPr>
          <a:xfrm>
            <a:off x="668181" y="5428550"/>
            <a:ext cx="36006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 smtClean="0"/>
              <a:t>Locator is created with</a:t>
            </a:r>
          </a:p>
          <a:p>
            <a:pPr algn="ctr"/>
            <a:r>
              <a:rPr lang="en-US" altLang="zh-CN" sz="2400" dirty="0" smtClean="0"/>
              <a:t>Reference Data</a:t>
            </a:r>
          </a:p>
        </p:txBody>
      </p:sp>
      <p:sp>
        <p:nvSpPr>
          <p:cNvPr id="22" name="圆柱形 21"/>
          <p:cNvSpPr/>
          <p:nvPr/>
        </p:nvSpPr>
        <p:spPr>
          <a:xfrm>
            <a:off x="5830763" y="2267414"/>
            <a:ext cx="2633110" cy="3129566"/>
          </a:xfrm>
          <a:prstGeom prst="can">
            <a:avLst/>
          </a:prstGeom>
          <a:gradFill>
            <a:gsLst>
              <a:gs pos="0">
                <a:srgbClr val="C3E7A4"/>
              </a:gs>
              <a:gs pos="81000">
                <a:srgbClr val="7AC938"/>
              </a:gs>
            </a:gsLst>
            <a:lin ang="48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7AC938"/>
                </a:gs>
              </a:gsLst>
              <a:lin ang="5400000" scaled="1"/>
            </a:gra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Address Locator</a:t>
            </a:r>
            <a:endParaRPr lang="zh-CN" altLang="en-US" sz="2400" dirty="0"/>
          </a:p>
        </p:txBody>
      </p:sp>
      <p:sp>
        <p:nvSpPr>
          <p:cNvPr id="23" name="文本框 22"/>
          <p:cNvSpPr txBox="1"/>
          <p:nvPr/>
        </p:nvSpPr>
        <p:spPr>
          <a:xfrm>
            <a:off x="4386327" y="3797121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Create</a:t>
            </a:r>
            <a:endParaRPr lang="zh-CN" altLang="en-US" dirty="0"/>
          </a:p>
        </p:txBody>
      </p:sp>
      <p:sp>
        <p:nvSpPr>
          <p:cNvPr id="24" name="右箭头 23"/>
          <p:cNvSpPr/>
          <p:nvPr/>
        </p:nvSpPr>
        <p:spPr>
          <a:xfrm rot="20329528">
            <a:off x="8703666" y="2073625"/>
            <a:ext cx="1631853" cy="308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右箭头 24"/>
          <p:cNvSpPr/>
          <p:nvPr/>
        </p:nvSpPr>
        <p:spPr>
          <a:xfrm rot="1074334">
            <a:off x="8759922" y="4614559"/>
            <a:ext cx="1631853" cy="308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 rot="20312213">
            <a:off x="9164910" y="2326754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Deploy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 rot="1107173">
            <a:off x="9087576" y="4903011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Publish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10380297" y="1478466"/>
            <a:ext cx="17123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ArcMap</a:t>
            </a:r>
            <a:endParaRPr lang="en-US" altLang="zh-CN" dirty="0" smtClean="0"/>
          </a:p>
          <a:p>
            <a:r>
              <a:rPr lang="en-US" altLang="zh-CN" dirty="0" smtClean="0"/>
              <a:t>Desktop App.</a:t>
            </a:r>
          </a:p>
          <a:p>
            <a:r>
              <a:rPr lang="en-US" altLang="zh-CN" dirty="0" smtClean="0"/>
              <a:t>Etc.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10401656" y="4599732"/>
            <a:ext cx="16802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Internet</a:t>
            </a:r>
          </a:p>
          <a:p>
            <a:r>
              <a:rPr lang="en-US" altLang="zh-CN" dirty="0" smtClean="0"/>
              <a:t>Other People</a:t>
            </a:r>
          </a:p>
          <a:p>
            <a:r>
              <a:rPr lang="en-US" altLang="zh-CN" dirty="0" smtClean="0"/>
              <a:t>Etc.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5715680" y="5428549"/>
            <a:ext cx="2863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 smtClean="0"/>
              <a:t>Locator could be </a:t>
            </a:r>
          </a:p>
          <a:p>
            <a:pPr algn="ctr"/>
            <a:r>
              <a:rPr lang="en-US" altLang="zh-CN" sz="2400" dirty="0" smtClean="0"/>
              <a:t>saved as files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258126" y="1380056"/>
            <a:ext cx="1967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>
                <a:solidFill>
                  <a:srgbClr val="FF0000"/>
                </a:solidFill>
              </a:rPr>
              <a:t>FromLeft</a:t>
            </a:r>
            <a:r>
              <a:rPr lang="en-US" altLang="zh-CN" sz="1400" dirty="0" smtClean="0">
                <a:solidFill>
                  <a:srgbClr val="FF0000"/>
                </a:solidFill>
              </a:rPr>
              <a:t> / </a:t>
            </a:r>
            <a:r>
              <a:rPr lang="en-US" altLang="zh-CN" sz="1400" i="1" dirty="0" err="1" smtClean="0">
                <a:solidFill>
                  <a:srgbClr val="FF0000"/>
                </a:solidFill>
              </a:rPr>
              <a:t>Fr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omRight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34577" y="1384619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>
                <a:solidFill>
                  <a:srgbClr val="FF0000"/>
                </a:solidFill>
              </a:rPr>
              <a:t>ToLeft</a:t>
            </a:r>
            <a:r>
              <a:rPr lang="en-US" altLang="zh-CN" sz="1400" dirty="0" smtClean="0">
                <a:solidFill>
                  <a:srgbClr val="FF0000"/>
                </a:solidFill>
              </a:rPr>
              <a:t> / </a:t>
            </a:r>
            <a:r>
              <a:rPr lang="en-US" altLang="zh-CN" sz="1400" i="1" dirty="0" err="1" smtClean="0">
                <a:solidFill>
                  <a:srgbClr val="FF0000"/>
                </a:solidFill>
              </a:rPr>
              <a:t>To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Right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815182" y="1789329"/>
            <a:ext cx="1276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Street Name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944898" y="2525633"/>
            <a:ext cx="1146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Street Type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340809" y="1687833"/>
            <a:ext cx="119967" cy="884732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endCxn id="18" idx="0"/>
          </p:cNvCxnSpPr>
          <p:nvPr/>
        </p:nvCxnSpPr>
        <p:spPr>
          <a:xfrm flipH="1">
            <a:off x="2692727" y="1728386"/>
            <a:ext cx="275781" cy="4815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3233738" y="2097106"/>
            <a:ext cx="597141" cy="6293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34" idx="1"/>
          </p:cNvCxnSpPr>
          <p:nvPr/>
        </p:nvCxnSpPr>
        <p:spPr>
          <a:xfrm flipH="1">
            <a:off x="3411374" y="2679522"/>
            <a:ext cx="533524" cy="6636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665179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</p:spPr>
        <p:txBody>
          <a:bodyPr/>
          <a:lstStyle/>
          <a:p>
            <a:r>
              <a:rPr lang="en-US" altLang="zh-CN" dirty="0" smtClean="0"/>
              <a:t>Wrap into Add-in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27" y="1832004"/>
            <a:ext cx="3067050" cy="4572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45127" y="2570564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Geocode Single: Implementation</a:t>
            </a:r>
          </a:p>
        </p:txBody>
      </p:sp>
      <p:sp>
        <p:nvSpPr>
          <p:cNvPr id="5" name="上箭头 4"/>
          <p:cNvSpPr/>
          <p:nvPr/>
        </p:nvSpPr>
        <p:spPr>
          <a:xfrm>
            <a:off x="3066759" y="2311408"/>
            <a:ext cx="182880" cy="216952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45127" y="3287303"/>
            <a:ext cx="1051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7AC938"/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' Set input address properties</a:t>
            </a:r>
          </a:p>
          <a:p>
            <a:r>
              <a:rPr lang="en-US" altLang="zh-CN" sz="1200" dirty="0">
                <a:solidFill>
                  <a:srgbClr val="7AC938"/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' All hardcoded (UTD is completely in Richardson, TX 75080) except the detailed address</a:t>
            </a:r>
          </a:p>
          <a:p>
            <a:r>
              <a:rPr lang="en-US" altLang="zh-CN" sz="12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Dim</a:t>
            </a:r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 err="1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pAddressProperties</a:t>
            </a:r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As</a:t>
            </a:r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 err="1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IPropertySet</a:t>
            </a:r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 = </a:t>
            </a:r>
            <a:r>
              <a:rPr lang="en-US" altLang="zh-CN" sz="12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New</a:t>
            </a:r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 err="1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PropertySet</a:t>
            </a:r>
            <a:endParaRPr lang="en-US" altLang="zh-CN" sz="1200" dirty="0">
              <a:latin typeface="Courier New" panose="02070309020205020404" pitchFamily="49" charset="0"/>
              <a:ea typeface="YaHei Consolas Hybrid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sz="12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With</a:t>
            </a:r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 err="1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pAddressProperties</a:t>
            </a:r>
            <a:endParaRPr lang="en-US" altLang="zh-CN" sz="1200" dirty="0">
              <a:latin typeface="Courier New" panose="02070309020205020404" pitchFamily="49" charset="0"/>
              <a:ea typeface="YaHei Consolas Hybrid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    .</a:t>
            </a:r>
            <a:r>
              <a:rPr lang="en-US" altLang="zh-CN" sz="1200" dirty="0" err="1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SetProperty</a:t>
            </a:r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"Street"</a:t>
            </a:r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, Address)</a:t>
            </a:r>
          </a:p>
          <a:p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    .</a:t>
            </a:r>
            <a:r>
              <a:rPr lang="en-US" altLang="zh-CN" sz="1200" dirty="0" err="1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SetProperty</a:t>
            </a:r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"City"</a:t>
            </a:r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, </a:t>
            </a:r>
            <a:r>
              <a:rPr lang="en-US" altLang="zh-CN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"Richardson"</a:t>
            </a:r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    .</a:t>
            </a:r>
            <a:r>
              <a:rPr lang="en-US" altLang="zh-CN" sz="1200" dirty="0" err="1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SetProperty</a:t>
            </a:r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"State"</a:t>
            </a:r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, </a:t>
            </a:r>
            <a:r>
              <a:rPr lang="en-US" altLang="zh-CN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"TX"</a:t>
            </a:r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    .</a:t>
            </a:r>
            <a:r>
              <a:rPr lang="en-US" altLang="zh-CN" sz="1200" dirty="0" err="1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SetProperty</a:t>
            </a:r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"ZIP"</a:t>
            </a:r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, </a:t>
            </a:r>
            <a:r>
              <a:rPr lang="en-US" altLang="zh-CN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"75080"</a:t>
            </a:r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sz="12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End With</a:t>
            </a:r>
          </a:p>
          <a:p>
            <a:endParaRPr lang="en-US" altLang="zh-CN" sz="1200" dirty="0">
              <a:latin typeface="Courier New" panose="02070309020205020404" pitchFamily="49" charset="0"/>
              <a:ea typeface="YaHei Consolas Hybrid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sz="1200" dirty="0">
                <a:solidFill>
                  <a:srgbClr val="7AC938"/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' Do geocoding</a:t>
            </a:r>
          </a:p>
          <a:p>
            <a:r>
              <a:rPr lang="en-US" altLang="zh-CN" sz="12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Dim</a:t>
            </a:r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 err="1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pMatchProperties</a:t>
            </a:r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As</a:t>
            </a:r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 err="1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IPropertySet</a:t>
            </a:r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 = </a:t>
            </a:r>
            <a:r>
              <a:rPr lang="en-US" altLang="zh-CN" sz="1200" dirty="0" err="1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AddressGeocodingLocator.MatchAddress</a:t>
            </a:r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200" dirty="0" err="1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pAddressProperties</a:t>
            </a:r>
            <a:r>
              <a:rPr lang="en-US" altLang="zh-CN" sz="1200" dirty="0" smtClean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)</a:t>
            </a:r>
          </a:p>
          <a:p>
            <a:endParaRPr lang="en-US" altLang="zh-CN" sz="1200" dirty="0">
              <a:latin typeface="Courier New" panose="02070309020205020404" pitchFamily="49" charset="0"/>
              <a:ea typeface="YaHei Consolas Hybrid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sz="1200" dirty="0">
                <a:solidFill>
                  <a:srgbClr val="7AC938"/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' </a:t>
            </a:r>
            <a:r>
              <a:rPr lang="en-US" altLang="zh-CN" sz="1200" dirty="0" smtClean="0">
                <a:solidFill>
                  <a:srgbClr val="7AC938"/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Show result and add marker to map</a:t>
            </a:r>
            <a:endParaRPr lang="en-US" altLang="zh-CN" sz="1200" dirty="0">
              <a:latin typeface="Courier New" panose="02070309020205020404" pitchFamily="49" charset="0"/>
              <a:ea typeface="YaHei Consolas Hybrid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sz="1200" dirty="0" smtClean="0">
                <a:solidFill>
                  <a:srgbClr val="7AC938"/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……</a:t>
            </a:r>
            <a:endParaRPr lang="en-US" altLang="zh-CN" sz="1200" dirty="0">
              <a:solidFill>
                <a:srgbClr val="7AC938"/>
              </a:solidFill>
              <a:latin typeface="Courier New" panose="02070309020205020404" pitchFamily="49" charset="0"/>
              <a:ea typeface="YaHei Consolas Hybrid" panose="020B0503020204020204" pitchFamily="34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640619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</p:spPr>
        <p:txBody>
          <a:bodyPr/>
          <a:lstStyle/>
          <a:p>
            <a:r>
              <a:rPr lang="en-US" altLang="zh-CN" dirty="0" smtClean="0"/>
              <a:t>Wrap into Add-in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27" y="1832004"/>
            <a:ext cx="3067050" cy="4572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45127" y="2570564"/>
            <a:ext cx="10515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Reverse Geocode Single</a:t>
            </a:r>
          </a:p>
          <a:p>
            <a:endParaRPr lang="en-US" altLang="zh-CN" sz="2800" dirty="0"/>
          </a:p>
          <a:p>
            <a:r>
              <a:rPr lang="en-US" altLang="zh-CN" sz="2800" dirty="0" smtClean="0"/>
              <a:t>Allow user to </a:t>
            </a:r>
            <a:r>
              <a:rPr lang="en-US" altLang="zh-CN" sz="2800" dirty="0" smtClean="0">
                <a:solidFill>
                  <a:srgbClr val="FF0000"/>
                </a:solidFill>
              </a:rPr>
              <a:t>click on the map </a:t>
            </a:r>
            <a:r>
              <a:rPr lang="en-US" altLang="zh-CN" sz="2800" dirty="0" smtClean="0"/>
              <a:t>to get the corresponding address.</a:t>
            </a:r>
          </a:p>
        </p:txBody>
      </p:sp>
      <p:sp>
        <p:nvSpPr>
          <p:cNvPr id="5" name="上箭头 4"/>
          <p:cNvSpPr/>
          <p:nvPr/>
        </p:nvSpPr>
        <p:spPr>
          <a:xfrm>
            <a:off x="3263711" y="2311408"/>
            <a:ext cx="182880" cy="216952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231310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</p:spPr>
        <p:txBody>
          <a:bodyPr/>
          <a:lstStyle/>
          <a:p>
            <a:r>
              <a:rPr lang="en-US" altLang="zh-CN" dirty="0" smtClean="0"/>
              <a:t>Wrap into Add-in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27" y="1832004"/>
            <a:ext cx="3067050" cy="4572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45127" y="2570564"/>
            <a:ext cx="703278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Geocode Table</a:t>
            </a:r>
          </a:p>
          <a:p>
            <a:endParaRPr lang="en-US" altLang="zh-CN" sz="2800" dirty="0"/>
          </a:p>
          <a:p>
            <a:r>
              <a:rPr lang="en-US" altLang="zh-CN" sz="2800" dirty="0" smtClean="0"/>
              <a:t>Geocode a table of addresses.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The result can be shown on the map as </a:t>
            </a:r>
            <a:r>
              <a:rPr lang="en-US" altLang="zh-CN" sz="2800" dirty="0" smtClean="0">
                <a:solidFill>
                  <a:srgbClr val="FF0000"/>
                </a:solidFill>
              </a:rPr>
              <a:t>multiple markers</a:t>
            </a:r>
            <a:r>
              <a:rPr lang="en-US" altLang="zh-CN" sz="2800" dirty="0" smtClean="0"/>
              <a:t>, or saved as a </a:t>
            </a:r>
            <a:r>
              <a:rPr lang="en-US" altLang="zh-CN" sz="2800" dirty="0" smtClean="0">
                <a:solidFill>
                  <a:srgbClr val="FF0000"/>
                </a:solidFill>
              </a:rPr>
              <a:t>point feature class</a:t>
            </a:r>
            <a:r>
              <a:rPr lang="en-US" altLang="zh-CN" sz="2800" dirty="0" smtClean="0"/>
              <a:t>.</a:t>
            </a:r>
          </a:p>
          <a:p>
            <a:endParaRPr lang="en-US" altLang="zh-CN" sz="2800" dirty="0"/>
          </a:p>
          <a:p>
            <a:r>
              <a:rPr lang="en-US" altLang="zh-CN" sz="2800" dirty="0" smtClean="0"/>
              <a:t>Invalid data would not be geocoded.</a:t>
            </a:r>
          </a:p>
        </p:txBody>
      </p:sp>
      <p:sp>
        <p:nvSpPr>
          <p:cNvPr id="5" name="上箭头 4"/>
          <p:cNvSpPr/>
          <p:nvPr/>
        </p:nvSpPr>
        <p:spPr>
          <a:xfrm>
            <a:off x="3474730" y="2311408"/>
            <a:ext cx="182880" cy="216952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6027" y="2570564"/>
            <a:ext cx="331470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076940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</p:spPr>
        <p:txBody>
          <a:bodyPr/>
          <a:lstStyle/>
          <a:p>
            <a:r>
              <a:rPr lang="en-US" altLang="zh-CN" dirty="0" smtClean="0"/>
              <a:t>Wrap into Add-in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27" y="1832004"/>
            <a:ext cx="3067050" cy="4572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45127" y="2570564"/>
            <a:ext cx="10515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Clear Markers</a:t>
            </a:r>
          </a:p>
          <a:p>
            <a:endParaRPr lang="en-US" altLang="zh-CN" sz="2800" dirty="0"/>
          </a:p>
          <a:p>
            <a:r>
              <a:rPr lang="en-US" altLang="zh-CN" sz="2800" dirty="0" smtClean="0"/>
              <a:t>Simply clear all the markers on the map.</a:t>
            </a:r>
          </a:p>
          <a:p>
            <a:endParaRPr lang="en-US" altLang="zh-CN" sz="2800" dirty="0"/>
          </a:p>
          <a:p>
            <a:r>
              <a:rPr lang="en-US" altLang="zh-CN" sz="2800" dirty="0" smtClean="0"/>
              <a:t>Just do this if you love to be clean :)</a:t>
            </a:r>
          </a:p>
        </p:txBody>
      </p:sp>
      <p:sp>
        <p:nvSpPr>
          <p:cNvPr id="5" name="上箭头 4"/>
          <p:cNvSpPr/>
          <p:nvPr/>
        </p:nvSpPr>
        <p:spPr>
          <a:xfrm>
            <a:off x="3685740" y="2311408"/>
            <a:ext cx="182880" cy="216952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264935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What’s more?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45127" y="1832004"/>
            <a:ext cx="37011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This system could be extended. Reference data could be updated, and we may just rebuild the locator.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052" y="766335"/>
            <a:ext cx="6543675" cy="37433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45127" y="4910235"/>
            <a:ext cx="10515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Just </a:t>
            </a:r>
            <a:r>
              <a:rPr lang="en-US" altLang="zh-CN" sz="2800" dirty="0">
                <a:solidFill>
                  <a:srgbClr val="FF0000"/>
                </a:solidFill>
              </a:rPr>
              <a:t>create</a:t>
            </a:r>
            <a:r>
              <a:rPr lang="en-US" altLang="zh-CN" sz="2800" dirty="0"/>
              <a:t> “road” feature for parking lots</a:t>
            </a:r>
            <a:r>
              <a:rPr lang="en-US" altLang="zh-CN" sz="2800" dirty="0" smtClean="0"/>
              <a:t>. Then rebuild locator, and you can use this to locate your car.</a:t>
            </a:r>
          </a:p>
          <a:p>
            <a:r>
              <a:rPr lang="en-US" altLang="zh-CN" sz="2800" dirty="0" smtClean="0"/>
              <a:t>You only need to remember the “street number” in your parking lot name (e.g. </a:t>
            </a:r>
            <a:r>
              <a:rPr lang="en-US" altLang="zh-CN" sz="2800" dirty="0" smtClean="0">
                <a:solidFill>
                  <a:srgbClr val="FF0000"/>
                </a:solidFill>
              </a:rPr>
              <a:t>Parking Lot D</a:t>
            </a:r>
            <a:r>
              <a:rPr lang="en-US" altLang="zh-CN" sz="2800" dirty="0" smtClean="0"/>
              <a:t>) on campus.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938357578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5127" y="2082018"/>
            <a:ext cx="10515600" cy="1325562"/>
          </a:xfrm>
        </p:spPr>
        <p:txBody>
          <a:bodyPr/>
          <a:lstStyle/>
          <a:p>
            <a:r>
              <a:rPr lang="en-US" altLang="zh-CN" dirty="0" smtClean="0"/>
              <a:t>Thank you!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45127" y="3530991"/>
            <a:ext cx="1755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Caiyi Zhong</a:t>
            </a:r>
          </a:p>
          <a:p>
            <a:r>
              <a:rPr lang="en-US" altLang="zh-CN" dirty="0" smtClean="0"/>
              <a:t>Apr. 28</a:t>
            </a:r>
            <a:r>
              <a:rPr lang="en-US" altLang="zh-CN" baseline="30000" dirty="0" smtClean="0"/>
              <a:t>th</a:t>
            </a:r>
            <a:r>
              <a:rPr lang="en-US" altLang="zh-CN" dirty="0" smtClean="0"/>
              <a:t>, 2014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1477051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Address Locator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45127" y="2943351"/>
            <a:ext cx="9898864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Locator Style:</a:t>
            </a:r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- </a:t>
            </a:r>
            <a:r>
              <a:rPr lang="en-US" altLang="zh-CN" sz="2800" dirty="0"/>
              <a:t>US Address - Dual </a:t>
            </a:r>
            <a:r>
              <a:rPr lang="en-US" altLang="zh-CN" sz="2800" dirty="0" smtClean="0"/>
              <a:t>Ranges		e.g. 12345 </a:t>
            </a:r>
            <a:r>
              <a:rPr lang="en-US" altLang="zh-CN" sz="2800" dirty="0" err="1" smtClean="0"/>
              <a:t>Coit</a:t>
            </a:r>
            <a:r>
              <a:rPr lang="en-US" altLang="zh-CN" sz="2800" dirty="0" smtClean="0"/>
              <a:t> Rd</a:t>
            </a:r>
            <a:endParaRPr lang="en-US" altLang="zh-CN" sz="2800" dirty="0"/>
          </a:p>
          <a:p>
            <a:r>
              <a:rPr lang="en-US" altLang="zh-CN" sz="2800" dirty="0" smtClean="0"/>
              <a:t>  - </a:t>
            </a:r>
            <a:r>
              <a:rPr lang="en-US" altLang="zh-CN" sz="2800" dirty="0"/>
              <a:t>US </a:t>
            </a:r>
            <a:r>
              <a:rPr lang="en-US" altLang="zh-CN" sz="2800" dirty="0" smtClean="0"/>
              <a:t>Address - ZIP </a:t>
            </a:r>
            <a:r>
              <a:rPr lang="en-US" altLang="zh-CN" sz="2800" dirty="0"/>
              <a:t>5 </a:t>
            </a:r>
            <a:r>
              <a:rPr lang="en-US" altLang="zh-CN" sz="2800" dirty="0" smtClean="0"/>
              <a:t>Digit			e.g. 75080</a:t>
            </a:r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- General - City </a:t>
            </a:r>
            <a:r>
              <a:rPr lang="en-US" altLang="zh-CN" sz="2800" dirty="0"/>
              <a:t>State </a:t>
            </a:r>
            <a:r>
              <a:rPr lang="en-US" altLang="zh-CN" sz="2800" dirty="0" smtClean="0"/>
              <a:t>Country		e.g. Dallas, TX, USA</a:t>
            </a:r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- …</a:t>
            </a:r>
          </a:p>
          <a:p>
            <a:endParaRPr lang="en-US" altLang="zh-CN" sz="2800" dirty="0"/>
          </a:p>
          <a:p>
            <a:r>
              <a:rPr lang="en-US" altLang="zh-CN" sz="2800" dirty="0" smtClean="0"/>
              <a:t>Different style accepts different address formats.</a:t>
            </a:r>
            <a:endParaRPr lang="zh-CN" altLang="en-US" sz="2800" dirty="0"/>
          </a:p>
        </p:txBody>
      </p:sp>
      <p:sp>
        <p:nvSpPr>
          <p:cNvPr id="19" name="标题 1"/>
          <p:cNvSpPr txBox="1">
            <a:spLocks/>
          </p:cNvSpPr>
          <p:nvPr/>
        </p:nvSpPr>
        <p:spPr>
          <a:xfrm>
            <a:off x="845127" y="1540412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sz="3200" dirty="0" smtClean="0"/>
              <a:t>Address Locator</a:t>
            </a:r>
          </a:p>
          <a:p>
            <a:r>
              <a:rPr lang="en-US" altLang="zh-CN" sz="3200" dirty="0"/>
              <a:t> </a:t>
            </a:r>
            <a:r>
              <a:rPr lang="en-US" altLang="zh-CN" sz="3200" dirty="0" smtClean="0"/>
              <a:t> = Locator </a:t>
            </a:r>
            <a:r>
              <a:rPr lang="en-US" altLang="zh-CN" sz="3200" dirty="0" smtClean="0">
                <a:solidFill>
                  <a:srgbClr val="FF0000"/>
                </a:solidFill>
              </a:rPr>
              <a:t>Style</a:t>
            </a:r>
            <a:r>
              <a:rPr lang="en-US" altLang="zh-CN" sz="3200" dirty="0" smtClean="0">
                <a:solidFill>
                  <a:srgbClr val="C00000"/>
                </a:solidFill>
              </a:rPr>
              <a:t> </a:t>
            </a:r>
            <a:r>
              <a:rPr lang="en-US" altLang="zh-CN" sz="3200" dirty="0" smtClean="0"/>
              <a:t>+ Reference </a:t>
            </a:r>
            <a:r>
              <a:rPr lang="en-US" altLang="zh-CN" sz="3200" dirty="0" smtClean="0">
                <a:solidFill>
                  <a:srgbClr val="FF0000"/>
                </a:solidFill>
              </a:rPr>
              <a:t>Data</a:t>
            </a:r>
            <a:r>
              <a:rPr lang="en-US" altLang="zh-CN" sz="3200" dirty="0" smtClean="0"/>
              <a:t> + Field </a:t>
            </a:r>
            <a:r>
              <a:rPr lang="en-US" altLang="zh-CN" sz="3200" dirty="0" smtClean="0">
                <a:solidFill>
                  <a:srgbClr val="FF0000"/>
                </a:solidFill>
              </a:rPr>
              <a:t>Mapping</a:t>
            </a:r>
            <a:endParaRPr lang="en-US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589453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ESRI vs. Custom Address Locators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45127" y="1832004"/>
            <a:ext cx="10515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ESRI </a:t>
            </a:r>
            <a:r>
              <a:rPr lang="en-US" altLang="zh-CN" sz="2800" dirty="0"/>
              <a:t>provides some nationwide address locators and geocode services that you can use right away to geocode addresses in ArcGIS</a:t>
            </a:r>
            <a:r>
              <a:rPr lang="en-US" altLang="zh-CN" sz="2800" dirty="0" smtClean="0"/>
              <a:t>.</a:t>
            </a:r>
          </a:p>
          <a:p>
            <a:endParaRPr lang="en-US" altLang="zh-CN" sz="2800" dirty="0"/>
          </a:p>
          <a:p>
            <a:r>
              <a:rPr lang="en-US" altLang="zh-CN" sz="2800" dirty="0" smtClean="0"/>
              <a:t>But, we still can collect data and create our own locators. Custom locators could be specified to meet our special needs.</a:t>
            </a:r>
          </a:p>
          <a:p>
            <a:endParaRPr lang="en-US" altLang="zh-CN" sz="2800" dirty="0"/>
          </a:p>
          <a:p>
            <a:r>
              <a:rPr lang="en-US" altLang="zh-CN" sz="2800" dirty="0" smtClean="0"/>
              <a:t>We can restrict our analysis in a certain area, create the street data, and generate the locator for this area.</a:t>
            </a:r>
          </a:p>
        </p:txBody>
      </p:sp>
    </p:spTree>
    <p:extLst>
      <p:ext uri="{BB962C8B-B14F-4D97-AF65-F5344CB8AC3E}">
        <p14:creationId xmlns:p14="http://schemas.microsoft.com/office/powerpoint/2010/main" val="1169842843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From </a:t>
            </a:r>
            <a:r>
              <a:rPr lang="en-US" altLang="zh-CN" dirty="0" err="1" smtClean="0"/>
              <a:t>ArcToolbox</a:t>
            </a:r>
            <a:r>
              <a:rPr lang="en-US" altLang="zh-CN" dirty="0" smtClean="0"/>
              <a:t> to </a:t>
            </a:r>
            <a:r>
              <a:rPr lang="en-US" altLang="zh-CN" dirty="0" err="1" smtClean="0"/>
              <a:t>ArcObjects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872765" y="1832004"/>
            <a:ext cx="548796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Usually, we create locators </a:t>
            </a:r>
            <a:r>
              <a:rPr lang="en-US" altLang="zh-CN" sz="2800" dirty="0"/>
              <a:t>in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ArcCatalog</a:t>
            </a:r>
            <a:r>
              <a:rPr lang="en-US" altLang="zh-CN" sz="2800" dirty="0" smtClean="0"/>
              <a:t>. Then we can use geocoding features in the</a:t>
            </a:r>
            <a:r>
              <a:rPr lang="en-US" altLang="zh-CN" sz="2800" dirty="0"/>
              <a:t> </a:t>
            </a:r>
            <a:r>
              <a:rPr lang="en-US" altLang="zh-CN" sz="2800" dirty="0">
                <a:solidFill>
                  <a:srgbClr val="FF0000"/>
                </a:solidFill>
              </a:rPr>
              <a:t>Geocoding toolbar</a:t>
            </a:r>
            <a:r>
              <a:rPr lang="en-US" altLang="zh-CN" sz="2800" dirty="0"/>
              <a:t> in </a:t>
            </a:r>
            <a:r>
              <a:rPr lang="en-US" altLang="zh-CN" sz="2800" dirty="0" err="1" smtClean="0"/>
              <a:t>ArcMap</a:t>
            </a:r>
            <a:r>
              <a:rPr lang="en-US" altLang="zh-CN" sz="2800" dirty="0" smtClean="0"/>
              <a:t>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626" y="4219455"/>
            <a:ext cx="5372100" cy="18002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127" y="1832004"/>
            <a:ext cx="4886325" cy="3581400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 flipH="1">
            <a:off x="5229024" y="2550017"/>
            <a:ext cx="631015" cy="772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8397026" y="3668519"/>
            <a:ext cx="103031" cy="7174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8281116" y="5413404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(ESRI Locators here)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569627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From </a:t>
            </a:r>
            <a:r>
              <a:rPr lang="en-US" altLang="zh-CN" dirty="0" err="1" smtClean="0"/>
              <a:t>ArcToolbox</a:t>
            </a:r>
            <a:r>
              <a:rPr lang="en-US" altLang="zh-CN" dirty="0" smtClean="0"/>
              <a:t> to </a:t>
            </a:r>
            <a:r>
              <a:rPr lang="en-US" altLang="zh-CN" dirty="0" err="1" smtClean="0"/>
              <a:t>ArcObjects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45127" y="1832004"/>
            <a:ext cx="10515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Programmatically, We use:</a:t>
            </a:r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- </a:t>
            </a:r>
            <a:r>
              <a:rPr lang="en-US" altLang="zh-CN" sz="2800" dirty="0" err="1" smtClean="0"/>
              <a:t>ILocatorManager</a:t>
            </a:r>
            <a:endParaRPr lang="en-US" altLang="zh-CN" sz="2800" dirty="0" smtClean="0"/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- </a:t>
            </a:r>
            <a:r>
              <a:rPr lang="en-US" altLang="zh-CN" sz="2800" dirty="0" err="1" smtClean="0"/>
              <a:t>ILocatorWorkspace</a:t>
            </a:r>
            <a:endParaRPr lang="en-US" altLang="zh-CN" sz="2800" dirty="0" smtClean="0"/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- </a:t>
            </a:r>
            <a:r>
              <a:rPr lang="en-US" altLang="zh-CN" sz="2800" dirty="0" err="1" smtClean="0"/>
              <a:t>ILocatorStyle</a:t>
            </a:r>
            <a:endParaRPr lang="en-US" altLang="zh-CN" sz="2800" dirty="0" smtClean="0"/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- ...</a:t>
            </a:r>
          </a:p>
          <a:p>
            <a:endParaRPr lang="en-US" altLang="zh-CN" sz="2800" dirty="0"/>
          </a:p>
          <a:p>
            <a:r>
              <a:rPr lang="en-US" altLang="zh-CN" sz="2800" dirty="0" smtClean="0"/>
              <a:t>Workflow:</a:t>
            </a: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546917952"/>
              </p:ext>
            </p:extLst>
          </p:nvPr>
        </p:nvGraphicFramePr>
        <p:xfrm>
          <a:off x="2032000" y="4687911"/>
          <a:ext cx="8128000" cy="187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9447493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Collecting Data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45127" y="1832004"/>
            <a:ext cx="676628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Reference Data: UTD Campus Map</a:t>
            </a:r>
          </a:p>
          <a:p>
            <a:endParaRPr lang="en-US" altLang="zh-CN" sz="2800" dirty="0"/>
          </a:p>
          <a:p>
            <a:r>
              <a:rPr lang="en-US" altLang="zh-CN" sz="2800" dirty="0" smtClean="0"/>
              <a:t>Data from:</a:t>
            </a:r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City of Richardson Website</a:t>
            </a:r>
          </a:p>
          <a:p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</a:rPr>
              <a:t> https</a:t>
            </a:r>
            <a:r>
              <a:rPr lang="en-US" altLang="zh-CN" sz="2800" dirty="0">
                <a:solidFill>
                  <a:srgbClr val="FF0000"/>
                </a:solidFill>
              </a:rPr>
              <a:t>://</a:t>
            </a:r>
            <a:r>
              <a:rPr lang="en-US" altLang="zh-CN" sz="2800" dirty="0" smtClean="0">
                <a:solidFill>
                  <a:srgbClr val="FF0000"/>
                </a:solidFill>
              </a:rPr>
              <a:t>www.cor.net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4527" y="1220674"/>
            <a:ext cx="3886200" cy="50863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127" y="4201999"/>
            <a:ext cx="537210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289663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Collecting Data: Issues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45127" y="1832004"/>
            <a:ext cx="10515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Data is incomplete or incorrect:</a:t>
            </a:r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- Some of the roads will not present</a:t>
            </a:r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- The direction of road may be wrong</a:t>
            </a:r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- The fields does not meet the needs to create locators</a:t>
            </a:r>
          </a:p>
          <a:p>
            <a:r>
              <a:rPr lang="en-US" altLang="zh-CN" sz="2800" dirty="0" smtClean="0"/>
              <a:t>  </a:t>
            </a:r>
            <a:r>
              <a:rPr lang="en-US" altLang="zh-CN" sz="2800" dirty="0" smtClean="0">
                <a:solidFill>
                  <a:srgbClr val="FF0000"/>
                </a:solidFill>
              </a:rPr>
              <a:t>Solve:</a:t>
            </a:r>
            <a:r>
              <a:rPr lang="en-US" altLang="zh-CN" sz="2800" dirty="0" smtClean="0"/>
              <a:t> Edit the data manually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 smtClean="0"/>
              <a:t>Some on-campus roads does not have street numbers:</a:t>
            </a:r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- e.g. Drive A, Armstrong Drive, Loop Road</a:t>
            </a:r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</a:t>
            </a:r>
            <a:r>
              <a:rPr lang="en-US" altLang="zh-CN" sz="2800" dirty="0" smtClean="0">
                <a:solidFill>
                  <a:srgbClr val="FF0000"/>
                </a:solidFill>
              </a:rPr>
              <a:t>Solve: </a:t>
            </a:r>
            <a:r>
              <a:rPr lang="en-US" altLang="zh-CN" sz="2800" dirty="0" smtClean="0"/>
              <a:t>Artificially specify street numbers for them.</a:t>
            </a:r>
          </a:p>
        </p:txBody>
      </p:sp>
    </p:spTree>
    <p:extLst>
      <p:ext uri="{BB962C8B-B14F-4D97-AF65-F5344CB8AC3E}">
        <p14:creationId xmlns:p14="http://schemas.microsoft.com/office/powerpoint/2010/main" val="1393110472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Creating Locator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45127" y="3016856"/>
            <a:ext cx="105156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92D050"/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' </a:t>
            </a:r>
            <a:r>
              <a:rPr lang="en-US" altLang="zh-CN" sz="1200" dirty="0" smtClean="0">
                <a:solidFill>
                  <a:srgbClr val="7AC9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the locator manager</a:t>
            </a:r>
          </a:p>
          <a:p>
            <a:r>
              <a:rPr lang="en-US" altLang="zh-CN" sz="1200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pObj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System.Object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Activator.CreateInstance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Type.GetTypeFromProgID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sz="12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esriLocation.LocatorManager</a:t>
            </a:r>
            <a:r>
              <a:rPr lang="en-US" altLang="zh-CN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altLang="zh-CN" sz="1200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pLocatorManager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ILocatorManager2 = 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TryCast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pObj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ILocatorManager2</a:t>
            </a:r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CN" sz="1200" dirty="0" smtClean="0">
              <a:solidFill>
                <a:srgbClr val="92D050"/>
              </a:solidFill>
              <a:latin typeface="Courier New" panose="02070309020205020404" pitchFamily="49" charset="0"/>
              <a:ea typeface="YaHei Consolas Hybrid" panose="020B0503020204020204" pitchFamily="34" charset="-122"/>
              <a:cs typeface="Courier New" panose="02070309020205020404" pitchFamily="49" charset="0"/>
            </a:endParaRPr>
          </a:p>
          <a:p>
            <a:endParaRPr lang="en-US" altLang="zh-CN" sz="1200" dirty="0">
              <a:solidFill>
                <a:srgbClr val="92D050"/>
              </a:solidFill>
              <a:latin typeface="Courier New" panose="02070309020205020404" pitchFamily="49" charset="0"/>
              <a:ea typeface="YaHei Consolas Hybrid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sz="1200" dirty="0" smtClean="0">
                <a:solidFill>
                  <a:srgbClr val="92D050"/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' </a:t>
            </a:r>
            <a:r>
              <a:rPr lang="en-US" altLang="zh-CN" sz="1200" dirty="0">
                <a:solidFill>
                  <a:srgbClr val="92D050"/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Open the default local locator workspace (empty string) to get the locator style.</a:t>
            </a:r>
          </a:p>
          <a:p>
            <a:r>
              <a:rPr lang="en-US" altLang="zh-CN" sz="1200" dirty="0" err="1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pLocatorWorkspace</a:t>
            </a:r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 = </a:t>
            </a:r>
            <a:r>
              <a:rPr lang="en-US" altLang="zh-CN" sz="1200" dirty="0" err="1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pLocatorManager.GetLocatorWorkspaceFromPath</a:t>
            </a:r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""</a:t>
            </a:r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sz="12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Dim</a:t>
            </a:r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 err="1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pLocatorStyle</a:t>
            </a:r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As</a:t>
            </a:r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 err="1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ILocatorStyle</a:t>
            </a:r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 = </a:t>
            </a:r>
            <a:r>
              <a:rPr lang="en-US" altLang="zh-CN" sz="1200" dirty="0" err="1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pLocatorWorkspace.GetLocatorStyle</a:t>
            </a:r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"US Address - Dual Ranges"</a:t>
            </a:r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)</a:t>
            </a:r>
          </a:p>
          <a:p>
            <a:endParaRPr lang="en-US" altLang="zh-CN" sz="1200" dirty="0">
              <a:latin typeface="Courier New" panose="02070309020205020404" pitchFamily="49" charset="0"/>
              <a:ea typeface="YaHei Consolas Hybrid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sz="1200" dirty="0">
                <a:solidFill>
                  <a:srgbClr val="92D050"/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' Open the </a:t>
            </a:r>
            <a:r>
              <a:rPr lang="en-US" altLang="zh-CN" sz="1200" dirty="0" err="1">
                <a:solidFill>
                  <a:srgbClr val="92D050"/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utd_road.shp</a:t>
            </a:r>
            <a:r>
              <a:rPr lang="en-US" altLang="zh-CN" sz="1200" dirty="0">
                <a:solidFill>
                  <a:srgbClr val="92D050"/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 feature class to use as reference data.</a:t>
            </a:r>
          </a:p>
          <a:p>
            <a:r>
              <a:rPr lang="en-US" altLang="zh-CN" sz="12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Dim</a:t>
            </a:r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 err="1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pWorkspaceFactory</a:t>
            </a:r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As</a:t>
            </a:r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 err="1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IWorkspaceFactory</a:t>
            </a:r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 = </a:t>
            </a:r>
            <a:r>
              <a:rPr lang="en-US" altLang="zh-CN" sz="12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New</a:t>
            </a:r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 err="1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ShapefileWorkspaceFactory</a:t>
            </a:r>
            <a:endParaRPr lang="en-US" altLang="zh-CN" sz="1200" dirty="0">
              <a:latin typeface="Courier New" panose="02070309020205020404" pitchFamily="49" charset="0"/>
              <a:ea typeface="YaHei Consolas Hybrid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sz="12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Dim</a:t>
            </a:r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 err="1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pFeatureWorkspace</a:t>
            </a:r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As</a:t>
            </a:r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 err="1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IFeatureWorkspace</a:t>
            </a:r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 = </a:t>
            </a:r>
            <a:r>
              <a:rPr lang="en-US" altLang="zh-CN" sz="1200" dirty="0" err="1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pWorkspaceFactory.OpenFromFile</a:t>
            </a:r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200" dirty="0" err="1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pFolderBrowserDialog.SelectedPath</a:t>
            </a:r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, </a:t>
            </a:r>
            <a:r>
              <a:rPr lang="en-US" altLang="zh-CN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0</a:t>
            </a:r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sz="12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Dim</a:t>
            </a:r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 err="1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pUTDFeatureClass</a:t>
            </a:r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As</a:t>
            </a:r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 err="1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IFeatureClass</a:t>
            </a:r>
            <a:endParaRPr lang="en-US" altLang="zh-CN" sz="1200" dirty="0">
              <a:latin typeface="Courier New" panose="02070309020205020404" pitchFamily="49" charset="0"/>
              <a:ea typeface="YaHei Consolas Hybrid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sz="12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Try</a:t>
            </a:r>
          </a:p>
          <a:p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    </a:t>
            </a:r>
            <a:r>
              <a:rPr lang="en-US" altLang="zh-CN" sz="1200" dirty="0" err="1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pUTDFeatureClass</a:t>
            </a:r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 = </a:t>
            </a:r>
            <a:r>
              <a:rPr lang="en-US" altLang="zh-CN" sz="1200" dirty="0" err="1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pFeatureWorkspace.OpenFeatureClass</a:t>
            </a:r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"</a:t>
            </a:r>
            <a:r>
              <a:rPr lang="en-US" altLang="zh-CN" sz="12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utd_road</a:t>
            </a:r>
            <a:r>
              <a:rPr lang="en-US" altLang="zh-CN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"</a:t>
            </a:r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sz="12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Catch</a:t>
            </a:r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 ex2 </a:t>
            </a:r>
            <a:r>
              <a:rPr lang="en-US" altLang="zh-CN" sz="12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As</a:t>
            </a:r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 Exception</a:t>
            </a:r>
          </a:p>
          <a:p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    </a:t>
            </a:r>
            <a:r>
              <a:rPr lang="en-US" altLang="zh-CN" sz="1200" dirty="0" err="1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Windows.Forms.MessageBox.Show</a:t>
            </a:r>
            <a:r>
              <a:rPr lang="en-US" altLang="zh-CN" sz="1200" dirty="0" smtClean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(</a:t>
            </a:r>
          </a:p>
          <a:p>
            <a:r>
              <a:rPr lang="en-US" altLang="zh-CN" sz="1200" dirty="0" smtClean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      </a:t>
            </a:r>
            <a:r>
              <a:rPr lang="en-US" altLang="zh-CN" sz="1200" dirty="0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"</a:t>
            </a:r>
            <a:r>
              <a:rPr lang="en-US" altLang="zh-CN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Cannot found required reference data (must be named as </a:t>
            </a:r>
            <a:r>
              <a:rPr lang="en-US" altLang="zh-CN" sz="12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utd_road</a:t>
            </a:r>
            <a:r>
              <a:rPr lang="en-US" altLang="zh-CN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) in the selected folder."</a:t>
            </a:r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,</a:t>
            </a:r>
            <a:r>
              <a:rPr lang="en-US" altLang="zh-CN" sz="1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 "Error"</a:t>
            </a:r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    </a:t>
            </a:r>
            <a:r>
              <a:rPr lang="en-US" altLang="zh-CN" sz="12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Exit</a:t>
            </a:r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Sub</a:t>
            </a:r>
          </a:p>
          <a:p>
            <a:r>
              <a:rPr lang="en-US" altLang="zh-CN" sz="12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End</a:t>
            </a:r>
            <a:r>
              <a:rPr lang="en-US" altLang="zh-CN" sz="1200" dirty="0"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ea typeface="YaHei Consolas Hybrid" panose="020B0503020204020204" pitchFamily="34" charset="-122"/>
                <a:cs typeface="Courier New" panose="02070309020205020404" pitchFamily="49" charset="0"/>
              </a:rPr>
              <a:t>Try</a:t>
            </a:r>
            <a:endParaRPr lang="en-US" altLang="zh-CN" sz="1200" dirty="0" smtClean="0">
              <a:solidFill>
                <a:schemeClr val="tx2">
                  <a:lumMod val="50000"/>
                </a:schemeClr>
              </a:solidFill>
              <a:latin typeface="Courier New" panose="02070309020205020404" pitchFamily="49" charset="0"/>
              <a:ea typeface="YaHei Consolas Hybrid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45127" y="1832004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1. Create locator manager, open locator workspace, and prepare the reference data (open corresponding </a:t>
            </a:r>
            <a:r>
              <a:rPr lang="en-US" altLang="zh-CN" sz="2800" dirty="0" err="1" smtClean="0"/>
              <a:t>shapefile</a:t>
            </a:r>
            <a:r>
              <a:rPr lang="en-US" altLang="zh-CN" sz="28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29828795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cess 08 16x9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0B36A68-B985-479C-ABD2-B60B3ED4A3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1495</Words>
  <Application>Microsoft Office PowerPoint</Application>
  <PresentationFormat>宽屏</PresentationFormat>
  <Paragraphs>268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Microsoft YaHei UI</vt:lpstr>
      <vt:lpstr>YaHei Consolas Hybrid</vt:lpstr>
      <vt:lpstr>幼圆</vt:lpstr>
      <vt:lpstr>Arial</vt:lpstr>
      <vt:lpstr>Century Gothic</vt:lpstr>
      <vt:lpstr>Courier New</vt:lpstr>
      <vt:lpstr>Process 08 16x9</vt:lpstr>
      <vt:lpstr>A Geocoding Locator of UT Dallas</vt:lpstr>
      <vt:lpstr>Address Locator</vt:lpstr>
      <vt:lpstr>Address Locator</vt:lpstr>
      <vt:lpstr>ESRI vs. Custom Address Locators</vt:lpstr>
      <vt:lpstr>From ArcToolbox to ArcObjects</vt:lpstr>
      <vt:lpstr>From ArcToolbox to ArcObjects</vt:lpstr>
      <vt:lpstr>Collecting Data</vt:lpstr>
      <vt:lpstr>Collecting Data: Issues</vt:lpstr>
      <vt:lpstr>Creating Locator</vt:lpstr>
      <vt:lpstr>Creating Locator</vt:lpstr>
      <vt:lpstr>Creating Locator</vt:lpstr>
      <vt:lpstr>Creating Locator: Issues</vt:lpstr>
      <vt:lpstr>Creating Locator: Issues</vt:lpstr>
      <vt:lpstr>Creating Locator: Issues</vt:lpstr>
      <vt:lpstr>Creating Locator: Issues</vt:lpstr>
      <vt:lpstr>Creating Locator: Issues</vt:lpstr>
      <vt:lpstr>Wrap into Add-in</vt:lpstr>
      <vt:lpstr>Wrap into Add-in</vt:lpstr>
      <vt:lpstr>Wrap into Add-in</vt:lpstr>
      <vt:lpstr>Wrap into Add-in</vt:lpstr>
      <vt:lpstr>Wrap into Add-in</vt:lpstr>
      <vt:lpstr>Wrap into Add-in</vt:lpstr>
      <vt:lpstr>Wrap into Add-in</vt:lpstr>
      <vt:lpstr>What’s more?</vt:lpstr>
      <vt:lpstr>Thank you!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2014-04-01T00:58:00Z</dcterms:created>
  <dcterms:modified xsi:type="dcterms:W3CDTF">2014-04-29T01:39:07Z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TC028888909991</vt:lpwstr>
  </property>
</Properties>
</file>