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61" r:id="rId17"/>
    <p:sldId id="272" r:id="rId18"/>
    <p:sldId id="273" r:id="rId19"/>
    <p:sldId id="276" r:id="rId20"/>
    <p:sldId id="277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EF5AC47-1AC4-47CE-A93B-69BD784FE48A}" type="datetimeFigureOut">
              <a:rPr lang="en-US" altLang="zh-CN"/>
              <a:t>6/27/2014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D43AAD8-78B0-4EF6-84C7-32A82E764FC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AD7794F-1BC9-4278-AE26-4DD2F6BD4056}" type="datetimeFigureOut">
              <a:t>2014/6/27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984417-8091-4A5A-B5F1-70C19F410C1B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2014/6/27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2014/6/27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2014/6/27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2014/6/27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2014/6/27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2014/6/27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2014/6/27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2014/6/27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2014/6/27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2014/6/27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2014/6/27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6/27/2014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3845" y="1421827"/>
            <a:ext cx="7886700" cy="1325562"/>
          </a:xfrm>
        </p:spPr>
        <p:txBody>
          <a:bodyPr/>
          <a:lstStyle/>
          <a:p>
            <a:pPr algn="ctr"/>
            <a:r>
              <a:rPr lang="en-US" altLang="zh-CN" b="1" dirty="0" smtClean="0"/>
              <a:t>Water Surface &amp; Sink Detection Based on DEM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655308" y="510003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By Caiyi Zhong</a:t>
            </a:r>
          </a:p>
          <a:p>
            <a:pPr algn="ctr"/>
            <a:r>
              <a:rPr lang="en-US" altLang="zh-CN" dirty="0" smtClean="0"/>
              <a:t>May.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55308" y="410846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C++ with </a:t>
            </a:r>
            <a:r>
              <a:rPr lang="en-US" altLang="zh-CN" b="1" dirty="0" smtClean="0">
                <a:solidFill>
                  <a:srgbClr val="FF0000"/>
                </a:solidFill>
              </a:rPr>
              <a:t>GDAL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378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Analysis </a:t>
            </a:r>
            <a:r>
              <a:rPr lang="en-US" altLang="zh-CN" sz="4000" dirty="0"/>
              <a:t>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Input: </a:t>
            </a:r>
            <a:r>
              <a:rPr lang="en-US" altLang="zh-CN" sz="2000" dirty="0"/>
              <a:t>DEM data raster</a:t>
            </a:r>
          </a:p>
          <a:p>
            <a:r>
              <a:rPr lang="en-US" altLang="zh-CN" sz="2000" b="1" dirty="0"/>
              <a:t>Output: </a:t>
            </a:r>
            <a:r>
              <a:rPr lang="en-US" altLang="zh-CN" sz="2000" dirty="0"/>
              <a:t>An integer raster indicating the detecting </a:t>
            </a:r>
            <a:r>
              <a:rPr lang="en-US" altLang="zh-CN" sz="2000" dirty="0" smtClean="0"/>
              <a:t>result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Result Macros:</a:t>
            </a:r>
          </a:p>
          <a:p>
            <a:endParaRPr lang="en-US" altLang="zh-CN" sz="2000" dirty="0"/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WDRESULT_UNKNOWN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0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WDRESULT_LAND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WDRESULT_WATER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WDRESULT_SINK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/>
              <a:t>Neighborhood Check Result Enumerations: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/>
          </a:p>
          <a:p>
            <a:r>
              <a:rPr lang="en-US" altLang="zh-CN" sz="1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WDNeighborCheck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WDNEIGHBOR_UNKNOWN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or 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unchecked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WDNEIGHBOR_CAN_FLOW_DOWN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or more neighbor lower 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 </a:t>
            </a:r>
            <a:r>
              <a:rPr lang="en-US" altLang="zh-CN" sz="14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WDNEIGHBOR_SINK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neighbors higher than </a:t>
            </a:r>
            <a:r>
              <a:rPr lang="en-US" altLang="zh-CN" sz="140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WDNEIGHBOR_HALF_SINK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 of neighbors higher than </a:t>
            </a:r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WDNEIGHBOR_FLAT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neighbors equal to </a:t>
            </a:r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33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Initialize: Fill a </a:t>
            </a:r>
            <a:r>
              <a:rPr lang="en-US" altLang="zh-CN" sz="20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resultGrid</a:t>
            </a:r>
            <a:r>
              <a:rPr lang="en-US" altLang="zh-CN" sz="2000" dirty="0" smtClean="0">
                <a:solidFill>
                  <a:schemeClr val="accent4"/>
                </a:solidFill>
              </a:rPr>
              <a:t> </a:t>
            </a:r>
            <a:r>
              <a:rPr lang="en-US" altLang="zh-CN" sz="2000" dirty="0"/>
              <a:t>with </a:t>
            </a:r>
            <a:r>
              <a:rPr lang="en-US" altLang="zh-CN" sz="2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WDRESULT_UNKNOWN</a:t>
            </a:r>
          </a:p>
          <a:p>
            <a:endParaRPr lang="en-US" altLang="zh-CN" sz="20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non-processed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(i.e. pixel) 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resultGrid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CheckNeighbor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WDNEIGHBOR_CAN_FLOW_DOWN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WDRESULT_LAND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WDNEIGHBOR_SINK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WDRESULT_SINK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WDNEIGHBOR_HALF_SINK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Floodfill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resultGrid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nothing</a:t>
            </a:r>
            <a:endParaRPr lang="zh-CN" altLang="zh-CN" sz="16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switch</a:t>
            </a:r>
            <a:endParaRPr lang="zh-CN" altLang="zh-CN" sz="16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lang="zh-CN" altLang="zh-CN" sz="16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function </a:t>
            </a:r>
            <a:r>
              <a:rPr lang="en-US" altLang="zh-CN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Floodfill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resultGrid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dirty="0"/>
              <a:t>is just like the Paint Bucket tool in MS Paint. Here I use a quick algorithm called </a:t>
            </a:r>
            <a:r>
              <a:rPr lang="en-US" altLang="zh-CN" sz="2000" dirty="0">
                <a:solidFill>
                  <a:srgbClr val="FF0000"/>
                </a:solidFill>
              </a:rPr>
              <a:t>Queue-Linear Flood Fill by J. Dunlap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14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Water </a:t>
            </a:r>
            <a:r>
              <a:rPr lang="en-US" altLang="zh-CN" dirty="0"/>
              <a:t>surfaces is completely flat (allow some tolerance</a:t>
            </a:r>
            <a:r>
              <a:rPr lang="en-US" altLang="zh-CN" dirty="0" smtClean="0"/>
              <a:t>)</a:t>
            </a:r>
          </a:p>
          <a:p>
            <a:pPr marL="285750" lvl="3" indent="-285750">
              <a:buFontTx/>
              <a:buChar char="-"/>
            </a:pPr>
            <a:r>
              <a:rPr lang="en-US" altLang="zh-CN" dirty="0"/>
              <a:t>Water will flow down to lower </a:t>
            </a:r>
            <a:r>
              <a:rPr lang="en-US" altLang="zh-CN" dirty="0" smtClean="0"/>
              <a:t>area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3202795"/>
            <a:ext cx="60388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5074611"/>
            <a:ext cx="5743575" cy="119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8149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Border Situations: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Simply </a:t>
            </a:r>
            <a:r>
              <a:rPr lang="en-US" altLang="zh-CN" sz="2000" dirty="0"/>
              <a:t>assume that the border is </a:t>
            </a:r>
            <a:r>
              <a:rPr lang="en-US" altLang="zh-CN" sz="2000" dirty="0">
                <a:solidFill>
                  <a:srgbClr val="FF0000"/>
                </a:solidFill>
              </a:rPr>
              <a:t>infinite high</a:t>
            </a:r>
            <a:r>
              <a:rPr lang="en-US" altLang="zh-CN" sz="2000" dirty="0"/>
              <a:t>, so that when a water surface is cut by a border, the result could keep correct.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5" y="3545554"/>
            <a:ext cx="5212080" cy="265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694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Parameters and their default values:</a:t>
            </a:r>
          </a:p>
          <a:p>
            <a:endParaRPr lang="en-US" altLang="zh-CN" sz="2000" dirty="0"/>
          </a:p>
          <a:p>
            <a:r>
              <a:rPr lang="en-US" altLang="zh-CN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pWaterPixelCountThreshold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pEqualTolerance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pOutletRateThreshold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/>
              <a:t>Water Pixel Count Threshold: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In one </a:t>
            </a:r>
            <a:r>
              <a:rPr lang="en-US" altLang="zh-CN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Floodfill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 smtClean="0"/>
              <a:t> operation, if the count of flood-filled pixel exceeds this value, then fill to </a:t>
            </a:r>
            <a:r>
              <a:rPr lang="en-US" altLang="zh-CN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WDRESULT_WATER</a:t>
            </a:r>
            <a:r>
              <a:rPr lang="en-US" altLang="zh-CN" sz="2000" dirty="0"/>
              <a:t>,</a:t>
            </a:r>
            <a:r>
              <a:rPr lang="en-US" altLang="zh-CN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/>
              <a:t>else </a:t>
            </a:r>
            <a:r>
              <a:rPr lang="en-US" altLang="zh-CN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WDRESULT_SINK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.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Equal Tolerance: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If two elevation value’s absolute difference is equal or less than this tolerance, then regard the two as equal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Outlet Rate Threshold: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(See next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age)</a:t>
            </a:r>
          </a:p>
        </p:txBody>
      </p:sp>
    </p:spTree>
    <p:extLst>
      <p:ext uri="{BB962C8B-B14F-4D97-AF65-F5344CB8AC3E}">
        <p14:creationId xmlns:p14="http://schemas.microsoft.com/office/powerpoint/2010/main" val="21496006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Methodology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Parameters (cont’d)</a:t>
            </a:r>
          </a:p>
          <a:p>
            <a:endParaRPr lang="en-US" altLang="zh-CN" sz="2000" dirty="0"/>
          </a:p>
          <a:p>
            <a:r>
              <a:rPr lang="en-US" altLang="zh-CN" sz="2000" dirty="0"/>
              <a:t>Outlet Rate Threshold: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In real world data, there might be small amount of sinks that located just near the water.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If we follow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“Water Hole” rule</a:t>
            </a:r>
            <a:r>
              <a:rPr lang="en-US" altLang="zh-CN" sz="2000" dirty="0" smtClean="0"/>
              <a:t>, the whole lake should be assigned as land. This is not what we want.  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6" y="1691322"/>
            <a:ext cx="28575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845" y="486142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Solution: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Use a ratio (number of pixels lower than water / number of pixels of water area) threshold. If the ratio is small enough, </a:t>
            </a:r>
            <a:r>
              <a:rPr lang="en-US" altLang="zh-CN" dirty="0" smtClean="0">
                <a:solidFill>
                  <a:srgbClr val="FF0000"/>
                </a:solidFill>
              </a:rPr>
              <a:t>ignore</a:t>
            </a:r>
            <a:r>
              <a:rPr lang="en-US" altLang="zh-CN" dirty="0" smtClean="0"/>
              <a:t> them,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075689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981" y="2347692"/>
            <a:ext cx="6448425" cy="42195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Implementation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Interface: A simple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860940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981" y="2347690"/>
            <a:ext cx="6448425" cy="42195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Implementation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Running…</a:t>
            </a:r>
          </a:p>
        </p:txBody>
      </p:sp>
    </p:spTree>
    <p:extLst>
      <p:ext uri="{BB962C8B-B14F-4D97-AF65-F5344CB8AC3E}">
        <p14:creationId xmlns:p14="http://schemas.microsoft.com/office/powerpoint/2010/main" val="6350918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Compare with ArcGIS’ Sink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845" y="1691322"/>
            <a:ext cx="788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Number of Available Sinks: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Red: ArcGIS </a:t>
            </a:r>
            <a:r>
              <a:rPr lang="en-US" altLang="zh-CN" sz="2000" dirty="0"/>
              <a:t>Sink tool </a:t>
            </a:r>
            <a:r>
              <a:rPr lang="en-US" altLang="zh-CN" sz="2000" dirty="0" smtClean="0"/>
              <a:t>output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Black: My output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32" y="3016884"/>
            <a:ext cx="6638925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1734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Compare with ArcGIS’ Sink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845" y="1691322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Number of Available Sinks (Cont’d)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ArcGIS even regarded a water reservoir as a sink.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70" y="3016884"/>
            <a:ext cx="413385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7889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Intro: What are water surfaces?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 some kinds of DEM dataset, a water surface would be like this: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0" y="2782776"/>
            <a:ext cx="605663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33845" y="5128494"/>
            <a:ext cx="788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dirty="0" smtClean="0"/>
              <a:t>Rather </a:t>
            </a:r>
            <a:r>
              <a:rPr lang="en-US" altLang="zh-CN" sz="2000" dirty="0" smtClean="0">
                <a:solidFill>
                  <a:srgbClr val="FF0000"/>
                </a:solidFill>
              </a:rPr>
              <a:t>flat</a:t>
            </a:r>
            <a:r>
              <a:rPr lang="en-US" altLang="zh-CN" sz="2000" dirty="0" smtClean="0"/>
              <a:t> area (allow some tolerance)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Surroundings (Bank) should be </a:t>
            </a:r>
            <a:r>
              <a:rPr lang="en-US" altLang="zh-CN" sz="2000" dirty="0" smtClean="0">
                <a:solidFill>
                  <a:srgbClr val="FF0000"/>
                </a:solidFill>
              </a:rPr>
              <a:t>higher than </a:t>
            </a:r>
            <a:r>
              <a:rPr lang="en-US" altLang="zh-CN" sz="2000" dirty="0" smtClean="0"/>
              <a:t>water surface itself</a:t>
            </a:r>
          </a:p>
        </p:txBody>
      </p:sp>
    </p:spTree>
    <p:extLst>
      <p:ext uri="{BB962C8B-B14F-4D97-AF65-F5344CB8AC3E}">
        <p14:creationId xmlns:p14="http://schemas.microsoft.com/office/powerpoint/2010/main" val="15869675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Compare with ArcGIS’ Sink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845" y="169132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Number of Available Sinks (Cont’d)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82" y="2091432"/>
            <a:ext cx="6143625" cy="4589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1390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Implemention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33845" y="1691322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Another sample around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Dianchi</a:t>
            </a:r>
            <a:r>
              <a:rPr lang="en-US" altLang="zh-CN" sz="2000" dirty="0" smtClean="0">
                <a:solidFill>
                  <a:srgbClr val="FF0000"/>
                </a:solidFill>
              </a:rPr>
              <a:t> Lake</a:t>
            </a:r>
            <a:r>
              <a:rPr lang="en-US" altLang="zh-CN" sz="2000" dirty="0" smtClean="0"/>
              <a:t>, Kunming, Yunnan Province, China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2737935"/>
            <a:ext cx="4066647" cy="36033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86" y="2279561"/>
            <a:ext cx="3539159" cy="44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414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3845" y="1421827"/>
            <a:ext cx="7886700" cy="1325562"/>
          </a:xfrm>
        </p:spPr>
        <p:txBody>
          <a:bodyPr/>
          <a:lstStyle/>
          <a:p>
            <a:pPr algn="ctr"/>
            <a:r>
              <a:rPr lang="en-US" altLang="zh-CN" b="1" dirty="0" smtClean="0"/>
              <a:t>Thank you!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655308" y="510003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By Caiyi Zhong</a:t>
            </a:r>
          </a:p>
          <a:p>
            <a:pPr algn="ctr"/>
            <a:r>
              <a:rPr lang="en-US" altLang="zh-CN" dirty="0" smtClean="0"/>
              <a:t>May.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5005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Intro</a:t>
            </a:r>
            <a:r>
              <a:rPr lang="en-US" altLang="zh-CN" sz="4000" dirty="0"/>
              <a:t>: </a:t>
            </a:r>
            <a:r>
              <a:rPr lang="en-US" altLang="zh-CN" sz="4000" dirty="0" smtClean="0"/>
              <a:t>What </a:t>
            </a:r>
            <a:r>
              <a:rPr lang="en-US" altLang="zh-CN" sz="4000" dirty="0"/>
              <a:t>are sinks?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pixel whose neighbors (8-neighbor) are all higher than itself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And we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extend</a:t>
            </a:r>
            <a:r>
              <a:rPr lang="en-US" altLang="zh-CN" sz="2000" dirty="0" smtClean="0"/>
              <a:t> this concept to multiple pixels.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7" y="3082738"/>
            <a:ext cx="34575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33845" y="5363491"/>
            <a:ext cx="788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Typically we use </a:t>
            </a:r>
            <a:r>
              <a:rPr lang="en-US" altLang="zh-CN" sz="2000" dirty="0">
                <a:solidFill>
                  <a:srgbClr val="FF0000"/>
                </a:solidFill>
              </a:rPr>
              <a:t>Flow Direction</a:t>
            </a:r>
            <a:r>
              <a:rPr lang="en-US" altLang="zh-CN" sz="2000" dirty="0"/>
              <a:t> grid to calculate sinks. But in this case, assuming our Flow Direction won’t work due to our water surface </a:t>
            </a:r>
            <a:r>
              <a:rPr lang="en-US" altLang="zh-CN" sz="2000" dirty="0" smtClean="0"/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2941074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Intro: What we do</a:t>
            </a:r>
            <a:r>
              <a:rPr lang="en-US" altLang="zh-CN" sz="4000" dirty="0"/>
              <a:t>?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5" y="4988924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objective is, detect the water surface areas correctly.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Here is a sample detection of </a:t>
            </a:r>
            <a:r>
              <a:rPr lang="en-US" altLang="zh-CN" sz="2000" i="1" dirty="0" err="1" smtClean="0"/>
              <a:t>Erhai</a:t>
            </a:r>
            <a:r>
              <a:rPr lang="en-US" altLang="zh-CN" sz="2000" i="1" dirty="0" smtClean="0"/>
              <a:t> Lake, Yunnan Province, China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2" y="1691322"/>
            <a:ext cx="8099285" cy="299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916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Flow </a:t>
            </a:r>
            <a:r>
              <a:rPr lang="en-US" altLang="zh-CN" sz="4000" dirty="0" smtClean="0"/>
              <a:t>Direction Issues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Water surfaces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dramatically</a:t>
            </a:r>
            <a:r>
              <a:rPr lang="en-US" altLang="zh-CN" sz="2000" dirty="0" smtClean="0"/>
              <a:t> affect the performance of Flow Direction analysis in ArcGIS.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1" y="2617639"/>
            <a:ext cx="8043687" cy="31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33845" y="5945011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What the hell is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9,999</a:t>
            </a:r>
            <a:r>
              <a:rPr lang="en-US" altLang="zh-CN" sz="2000" dirty="0" smtClean="0"/>
              <a:t>s we got in Flow Direction?</a:t>
            </a:r>
          </a:p>
        </p:txBody>
      </p:sp>
    </p:spTree>
    <p:extLst>
      <p:ext uri="{BB962C8B-B14F-4D97-AF65-F5344CB8AC3E}">
        <p14:creationId xmlns:p14="http://schemas.microsoft.com/office/powerpoint/2010/main" val="4274704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Flow Direction Issues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9,999 stands for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non-power-of-2</a:t>
            </a:r>
            <a:r>
              <a:rPr lang="en-US" altLang="zh-CN" sz="2000" dirty="0" smtClean="0"/>
              <a:t> outputs of Flow Direction.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An output of 9 means either the flow direction could be east, or southwest.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Possible cause of this issue: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ESRI Document says</a:t>
            </a:r>
            <a:r>
              <a:rPr lang="en-US" altLang="zh-CN" sz="2000" dirty="0"/>
              <a:t>: </a:t>
            </a:r>
            <a:r>
              <a:rPr lang="en-US" altLang="zh-CN" sz="2000" i="1" dirty="0"/>
              <a:t>If the maximum descent to several cells is the same, the neighborhood is </a:t>
            </a:r>
            <a:r>
              <a:rPr lang="en-US" altLang="zh-CN" sz="2000" i="1" dirty="0">
                <a:solidFill>
                  <a:srgbClr val="FF0000"/>
                </a:solidFill>
              </a:rPr>
              <a:t>enlarged until </a:t>
            </a:r>
            <a:r>
              <a:rPr lang="en-US" altLang="zh-CN" sz="2000" i="1" dirty="0"/>
              <a:t>the steepest descent is found.</a:t>
            </a:r>
            <a:endParaRPr lang="en-US" altLang="zh-CN" sz="2000" i="1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ArcGIS’s algorithm’s performance is not very good.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27" y="2901880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36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Flow Direction Issues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Sinks</a:t>
            </a:r>
            <a:r>
              <a:rPr lang="en-US" altLang="zh-CN" sz="2000" dirty="0"/>
              <a:t> would also appear at the bank of a lake, making the flow direction like this: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59" y="2569357"/>
            <a:ext cx="3620334" cy="2981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33845" y="578531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This kind of sinks are probably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outlets</a:t>
            </a:r>
            <a:r>
              <a:rPr lang="en-US" altLang="zh-CN" sz="2000" dirty="0" smtClean="0"/>
              <a:t> of a lake.</a:t>
            </a:r>
          </a:p>
        </p:txBody>
      </p:sp>
    </p:spTree>
    <p:extLst>
      <p:ext uri="{BB962C8B-B14F-4D97-AF65-F5344CB8AC3E}">
        <p14:creationId xmlns:p14="http://schemas.microsoft.com/office/powerpoint/2010/main" val="2779132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Literature Review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Literature </a:t>
            </a:r>
            <a:r>
              <a:rPr lang="en-US" altLang="zh-CN" sz="2000" dirty="0"/>
              <a:t>Review for Water Surface </a:t>
            </a:r>
            <a:r>
              <a:rPr lang="en-US" altLang="zh-CN" sz="2000" dirty="0" smtClean="0"/>
              <a:t>Detection:</a:t>
            </a:r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multi-spectral </a:t>
            </a:r>
            <a:r>
              <a:rPr lang="en-US" altLang="zh-CN" sz="2000" dirty="0"/>
              <a:t>remote </a:t>
            </a:r>
            <a:r>
              <a:rPr lang="en-US" altLang="zh-CN" sz="2000" dirty="0" smtClean="0"/>
              <a:t>sensing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err="1" smtClean="0"/>
              <a:t>LiDAR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I found nothing about </a:t>
            </a:r>
            <a:r>
              <a:rPr lang="en-US" altLang="zh-CN" sz="2000" dirty="0" smtClean="0">
                <a:solidFill>
                  <a:srgbClr val="FF0000"/>
                </a:solidFill>
              </a:rPr>
              <a:t>only use DEM </a:t>
            </a:r>
            <a:r>
              <a:rPr lang="en-US" altLang="zh-CN" sz="2000" dirty="0" smtClean="0"/>
              <a:t>to do water surface detection.</a:t>
            </a:r>
          </a:p>
        </p:txBody>
      </p:sp>
    </p:spTree>
    <p:extLst>
      <p:ext uri="{BB962C8B-B14F-4D97-AF65-F5344CB8AC3E}">
        <p14:creationId xmlns:p14="http://schemas.microsoft.com/office/powerpoint/2010/main" val="22375967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Data, </a:t>
            </a:r>
            <a:r>
              <a:rPr lang="en-US" altLang="zh-CN" sz="4000" dirty="0"/>
              <a:t>Tools and </a:t>
            </a:r>
            <a:r>
              <a:rPr lang="en-US" altLang="zh-CN" sz="4000" dirty="0" smtClean="0"/>
              <a:t>Environment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3846" y="1691322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Data Source: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NASA 2003 </a:t>
            </a:r>
            <a:r>
              <a:rPr lang="en-US" altLang="zh-CN" sz="2000" dirty="0" smtClean="0"/>
              <a:t>DEM, Including </a:t>
            </a:r>
            <a:r>
              <a:rPr lang="en-US" altLang="zh-CN" sz="2000" dirty="0"/>
              <a:t>China, 30 meters resolution</a:t>
            </a:r>
          </a:p>
          <a:p>
            <a:r>
              <a:rPr lang="en-US" altLang="zh-CN" sz="2000" dirty="0" smtClean="0">
                <a:solidFill>
                  <a:schemeClr val="accent4"/>
                </a:solidFill>
              </a:rPr>
              <a:t>http</a:t>
            </a:r>
            <a:r>
              <a:rPr lang="en-US" altLang="zh-CN" sz="2000" dirty="0">
                <a:solidFill>
                  <a:schemeClr val="accent4"/>
                </a:solidFill>
              </a:rPr>
              <a:t>://www.fengshui-168.com/thread-99833-1-1.html</a:t>
            </a:r>
          </a:p>
          <a:p>
            <a:r>
              <a:rPr lang="en-US" altLang="zh-CN" sz="2000" dirty="0"/>
              <a:t>In this case, I use the data of </a:t>
            </a:r>
            <a:r>
              <a:rPr lang="en-US" altLang="zh-CN" sz="2000" dirty="0">
                <a:solidFill>
                  <a:srgbClr val="FF0000"/>
                </a:solidFill>
              </a:rPr>
              <a:t>Yunnan Province </a:t>
            </a:r>
            <a:r>
              <a:rPr lang="en-US" altLang="zh-CN" sz="2000" dirty="0"/>
              <a:t>as a sample.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Programming Language: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C++</a:t>
            </a:r>
          </a:p>
          <a:p>
            <a:endParaRPr lang="en-US" altLang="zh-CN" sz="2000" dirty="0"/>
          </a:p>
          <a:p>
            <a:r>
              <a:rPr lang="en-US" altLang="zh-CN" sz="2000" dirty="0"/>
              <a:t>Library:</a:t>
            </a:r>
          </a:p>
          <a:p>
            <a:r>
              <a:rPr lang="en-US" altLang="zh-CN" sz="2000" dirty="0"/>
              <a:t>	GDAL - Geospatial Data Abstraction Library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accent4"/>
                </a:solidFill>
              </a:rPr>
              <a:t>http://www.gdal.org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Programming Tools and Environment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Microsoft Visual Studio 2012</a:t>
            </a:r>
          </a:p>
        </p:txBody>
      </p:sp>
    </p:spTree>
    <p:extLst>
      <p:ext uri="{BB962C8B-B14F-4D97-AF65-F5344CB8AC3E}">
        <p14:creationId xmlns:p14="http://schemas.microsoft.com/office/powerpoint/2010/main" val="35375295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iyi Presentation.potx" id="{E91F05E9-583A-4673-9A2E-D906FA771434}" vid="{03D84A7C-3749-4780-B153-8A4FC37FE7B6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628</Words>
  <Application>Microsoft Office PowerPoint</Application>
  <PresentationFormat>全屏显示(4:3)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YaHei UI</vt:lpstr>
      <vt:lpstr>幼圆</vt:lpstr>
      <vt:lpstr>Arial</vt:lpstr>
      <vt:lpstr>Century Gothic</vt:lpstr>
      <vt:lpstr>Courier New</vt:lpstr>
      <vt:lpstr>Process 08 16x9</vt:lpstr>
      <vt:lpstr>Water Surface &amp; Sink Detection Based on DEM</vt:lpstr>
      <vt:lpstr>Intro: What are water surfaces?</vt:lpstr>
      <vt:lpstr>Intro: What are sinks?</vt:lpstr>
      <vt:lpstr>Intro: What we do?</vt:lpstr>
      <vt:lpstr>Flow Direction Issues</vt:lpstr>
      <vt:lpstr>Flow Direction Issues</vt:lpstr>
      <vt:lpstr>Flow Direction Issues</vt:lpstr>
      <vt:lpstr>Literature Review</vt:lpstr>
      <vt:lpstr>Data, Tools and Environment</vt:lpstr>
      <vt:lpstr>Analysis and Methodology</vt:lpstr>
      <vt:lpstr>Analysis and Methodology</vt:lpstr>
      <vt:lpstr>Analysis and Methodology</vt:lpstr>
      <vt:lpstr>Analysis and Methodology</vt:lpstr>
      <vt:lpstr>Analysis and Methodology</vt:lpstr>
      <vt:lpstr>Analysis and Methodology</vt:lpstr>
      <vt:lpstr>Implementation</vt:lpstr>
      <vt:lpstr>Implementation</vt:lpstr>
      <vt:lpstr>Compare with ArcGIS’ Sink</vt:lpstr>
      <vt:lpstr>Compare with ArcGIS’ Sink</vt:lpstr>
      <vt:lpstr>Compare with ArcGIS’ Sink</vt:lpstr>
      <vt:lpstr>Implemention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2014-05-06T23:03:44Z</dcterms:created>
  <dcterms:modified xsi:type="dcterms:W3CDTF">2014-06-27T05:36:29Z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