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74" r:id="rId11"/>
    <p:sldId id="275" r:id="rId12"/>
    <p:sldId id="276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65C2D4-4971-4AA8-8D0F-51DF675A139F}">
  <a:tblStyle styleId="{5965C2D4-4971-4AA8-8D0F-51DF675A1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648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9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1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195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59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Apache Kafka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2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Процесс резервирования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76B3522-F415-4394-8B1E-B7A1D03A80A2}"/>
              </a:ext>
            </a:extLst>
          </p:cNvPr>
          <p:cNvSpPr/>
          <p:nvPr/>
        </p:nvSpPr>
        <p:spPr>
          <a:xfrm>
            <a:off x="2206059" y="1646316"/>
            <a:ext cx="1468939" cy="4306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space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F90E72-304A-4FA7-9B5D-CD0653CD70FF}"/>
              </a:ext>
            </a:extLst>
          </p:cNvPr>
          <p:cNvSpPr/>
          <p:nvPr/>
        </p:nvSpPr>
        <p:spPr>
          <a:xfrm>
            <a:off x="4124414" y="3629566"/>
            <a:ext cx="1468939" cy="4306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Release space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B3838C-5C15-43F1-9750-8171C4D94E16}"/>
              </a:ext>
            </a:extLst>
          </p:cNvPr>
          <p:cNvSpPr/>
          <p:nvPr/>
        </p:nvSpPr>
        <p:spPr>
          <a:xfrm>
            <a:off x="4709226" y="1646315"/>
            <a:ext cx="1468939" cy="4306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 reservation</a:t>
            </a:r>
            <a:endParaRPr lang="ru-RU" dirty="0"/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5ABFFE5-6D84-4907-A5B5-051E782DB1CE}"/>
              </a:ext>
            </a:extLst>
          </p:cNvPr>
          <p:cNvSpPr/>
          <p:nvPr/>
        </p:nvSpPr>
        <p:spPr>
          <a:xfrm>
            <a:off x="953512" y="1708260"/>
            <a:ext cx="340195" cy="3067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1EB32-24CB-429A-80DB-F8023AAF01D4}"/>
              </a:ext>
            </a:extLst>
          </p:cNvPr>
          <p:cNvSpPr txBox="1"/>
          <p:nvPr/>
        </p:nvSpPr>
        <p:spPr>
          <a:xfrm>
            <a:off x="243536" y="1275689"/>
            <a:ext cx="1598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reservation</a:t>
            </a:r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E20E469-7B41-4664-9533-E9CC07BBEACE}"/>
              </a:ext>
            </a:extLst>
          </p:cNvPr>
          <p:cNvCxnSpPr>
            <a:endCxn id="2" idx="1"/>
          </p:cNvCxnSpPr>
          <p:nvPr/>
        </p:nvCxnSpPr>
        <p:spPr>
          <a:xfrm>
            <a:off x="1293707" y="1861641"/>
            <a:ext cx="912352" cy="0"/>
          </a:xfrm>
          <a:prstGeom prst="straightConnector1">
            <a:avLst/>
          </a:prstGeom>
          <a:ln w="190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54A908C-4284-4CCB-8D66-FBA42D4EF2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74998" y="1861641"/>
            <a:ext cx="1034228" cy="1"/>
          </a:xfrm>
          <a:prstGeom prst="straightConnector1">
            <a:avLst/>
          </a:prstGeom>
          <a:ln w="190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4664305-EF33-4912-82CA-DC8ED5BDF216}"/>
              </a:ext>
            </a:extLst>
          </p:cNvPr>
          <p:cNvCxnSpPr>
            <a:cxnSpLocks/>
          </p:cNvCxnSpPr>
          <p:nvPr/>
        </p:nvCxnSpPr>
        <p:spPr>
          <a:xfrm>
            <a:off x="6178165" y="1848939"/>
            <a:ext cx="1034228" cy="1"/>
          </a:xfrm>
          <a:prstGeom prst="straightConnector1">
            <a:avLst/>
          </a:prstGeom>
          <a:ln w="190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Круг: прозрачная заливка 28">
            <a:extLst>
              <a:ext uri="{FF2B5EF4-FFF2-40B4-BE49-F238E27FC236}">
                <a16:creationId xmlns:a16="http://schemas.microsoft.com/office/drawing/2014/main" id="{59C91DCC-F4C8-419F-993A-3B49A64FD69B}"/>
              </a:ext>
            </a:extLst>
          </p:cNvPr>
          <p:cNvSpPr/>
          <p:nvPr/>
        </p:nvSpPr>
        <p:spPr>
          <a:xfrm>
            <a:off x="1923016" y="3642313"/>
            <a:ext cx="373626" cy="354343"/>
          </a:xfrm>
          <a:prstGeom prst="donut">
            <a:avLst>
              <a:gd name="adj" fmla="val 109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Круг: прозрачная заливка 30">
            <a:extLst>
              <a:ext uri="{FF2B5EF4-FFF2-40B4-BE49-F238E27FC236}">
                <a16:creationId xmlns:a16="http://schemas.microsoft.com/office/drawing/2014/main" id="{F2D270BF-9122-49A4-85EA-20A8A4990B6E}"/>
              </a:ext>
            </a:extLst>
          </p:cNvPr>
          <p:cNvSpPr/>
          <p:nvPr/>
        </p:nvSpPr>
        <p:spPr>
          <a:xfrm>
            <a:off x="7212393" y="1660683"/>
            <a:ext cx="373626" cy="354343"/>
          </a:xfrm>
          <a:prstGeom prst="donut">
            <a:avLst>
              <a:gd name="adj" fmla="val 109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8B7CF3A-5EA1-4100-9A00-8FFCF6297964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858884" y="2089714"/>
            <a:ext cx="610120" cy="153985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86DDACD-AD96-4C09-8A9B-C941F485FD8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109829" y="2089714"/>
            <a:ext cx="629264" cy="15525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E3BD6F-AEC7-4DED-9F6D-194AA0044C0C}"/>
              </a:ext>
            </a:extLst>
          </p:cNvPr>
          <p:cNvSpPr txBox="1"/>
          <p:nvPr/>
        </p:nvSpPr>
        <p:spPr>
          <a:xfrm>
            <a:off x="1502857" y="1574978"/>
            <a:ext cx="42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686994-D231-4283-B1BF-B1E575B3A90D}"/>
              </a:ext>
            </a:extLst>
          </p:cNvPr>
          <p:cNvSpPr txBox="1"/>
          <p:nvPr/>
        </p:nvSpPr>
        <p:spPr>
          <a:xfrm>
            <a:off x="3989308" y="1572081"/>
            <a:ext cx="42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5F3111-CFA8-4D8F-99BD-2333A54EFBEE}"/>
              </a:ext>
            </a:extLst>
          </p:cNvPr>
          <p:cNvSpPr txBox="1"/>
          <p:nvPr/>
        </p:nvSpPr>
        <p:spPr>
          <a:xfrm>
            <a:off x="6485199" y="1572080"/>
            <a:ext cx="42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342606-620A-47E9-9D58-9A21FBEAAD15}"/>
              </a:ext>
            </a:extLst>
          </p:cNvPr>
          <p:cNvSpPr txBox="1"/>
          <p:nvPr/>
        </p:nvSpPr>
        <p:spPr>
          <a:xfrm>
            <a:off x="6905358" y="1285962"/>
            <a:ext cx="183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 reservation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1566D5-7231-4AB2-8596-A4D0A2D002AC}"/>
              </a:ext>
            </a:extLst>
          </p:cNvPr>
          <p:cNvSpPr txBox="1"/>
          <p:nvPr/>
        </p:nvSpPr>
        <p:spPr>
          <a:xfrm>
            <a:off x="1216568" y="4060219"/>
            <a:ext cx="216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 reservation</a:t>
            </a:r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D2683F7-7C93-439D-BFC6-1637B8D780A4}"/>
              </a:ext>
            </a:extLst>
          </p:cNvPr>
          <p:cNvCxnSpPr>
            <a:cxnSpLocks/>
            <a:stCxn id="5" idx="1"/>
            <a:endCxn id="29" idx="6"/>
          </p:cNvCxnSpPr>
          <p:nvPr/>
        </p:nvCxnSpPr>
        <p:spPr>
          <a:xfrm flipH="1" flipV="1">
            <a:off x="2296642" y="3819485"/>
            <a:ext cx="1827772" cy="25408"/>
          </a:xfrm>
          <a:prstGeom prst="straightConnector1">
            <a:avLst/>
          </a:prstGeom>
          <a:ln w="190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8CF5144-0E8C-4DBA-A9EB-266EF8D96FBA}"/>
              </a:ext>
            </a:extLst>
          </p:cNvPr>
          <p:cNvSpPr txBox="1"/>
          <p:nvPr/>
        </p:nvSpPr>
        <p:spPr>
          <a:xfrm>
            <a:off x="3000448" y="3537115"/>
            <a:ext cx="42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14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74930" y="324773"/>
            <a:ext cx="3623864" cy="430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Saga state machine</a:t>
            </a: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76B3522-F415-4394-8B1E-B7A1D03A80A2}"/>
              </a:ext>
            </a:extLst>
          </p:cNvPr>
          <p:cNvSpPr/>
          <p:nvPr/>
        </p:nvSpPr>
        <p:spPr>
          <a:xfrm>
            <a:off x="1537084" y="1229048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Started</a:t>
            </a:r>
            <a:endParaRPr lang="ru-RU" sz="1050" dirty="0"/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5ABFFE5-6D84-4907-A5B5-051E782DB1CE}"/>
              </a:ext>
            </a:extLst>
          </p:cNvPr>
          <p:cNvSpPr/>
          <p:nvPr/>
        </p:nvSpPr>
        <p:spPr>
          <a:xfrm>
            <a:off x="459385" y="1358998"/>
            <a:ext cx="158398" cy="144452"/>
          </a:xfrm>
          <a:prstGeom prst="flowChartConnector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E20E469-7B41-4664-9533-E9CC07BBEACE}"/>
              </a:ext>
            </a:extLst>
          </p:cNvPr>
          <p:cNvCxnSpPr>
            <a:cxnSpLocks/>
          </p:cNvCxnSpPr>
          <p:nvPr/>
        </p:nvCxnSpPr>
        <p:spPr>
          <a:xfrm>
            <a:off x="617783" y="1431224"/>
            <a:ext cx="91235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Круг: прозрачная заливка 28">
            <a:extLst>
              <a:ext uri="{FF2B5EF4-FFF2-40B4-BE49-F238E27FC236}">
                <a16:creationId xmlns:a16="http://schemas.microsoft.com/office/drawing/2014/main" id="{59C91DCC-F4C8-419F-993A-3B49A64FD69B}"/>
              </a:ext>
            </a:extLst>
          </p:cNvPr>
          <p:cNvSpPr/>
          <p:nvPr/>
        </p:nvSpPr>
        <p:spPr>
          <a:xfrm>
            <a:off x="2373431" y="4826412"/>
            <a:ext cx="170520" cy="155296"/>
          </a:xfrm>
          <a:prstGeom prst="donut">
            <a:avLst>
              <a:gd name="adj" fmla="val 24236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E3BD6F-AEC7-4DED-9F6D-194AA0044C0C}"/>
              </a:ext>
            </a:extLst>
          </p:cNvPr>
          <p:cNvSpPr txBox="1"/>
          <p:nvPr/>
        </p:nvSpPr>
        <p:spPr>
          <a:xfrm>
            <a:off x="624731" y="1153841"/>
            <a:ext cx="67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  <a:endParaRPr lang="ru-RU" sz="1000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C478DEA7-D820-406A-9FF0-DCA2F178F019}"/>
              </a:ext>
            </a:extLst>
          </p:cNvPr>
          <p:cNvSpPr/>
          <p:nvPr/>
        </p:nvSpPr>
        <p:spPr>
          <a:xfrm>
            <a:off x="2969644" y="1229048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Started</a:t>
            </a:r>
            <a:endParaRPr lang="ru-RU" sz="105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DBB52E0-5C09-4396-9C8F-9C12175000F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07650" y="1406220"/>
            <a:ext cx="76199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4A09A0A-051A-46D9-870C-49B907F0103A}"/>
              </a:ext>
            </a:extLst>
          </p:cNvPr>
          <p:cNvSpPr/>
          <p:nvPr/>
        </p:nvSpPr>
        <p:spPr>
          <a:xfrm>
            <a:off x="5740885" y="1229048"/>
            <a:ext cx="870318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Completed</a:t>
            </a:r>
            <a:endParaRPr lang="ru-RU" sz="105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1D0FFA4-4C42-47A2-9F75-FDC940A4957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640210" y="1406220"/>
            <a:ext cx="210067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Круг: прозрачная заливка 34">
            <a:extLst>
              <a:ext uri="{FF2B5EF4-FFF2-40B4-BE49-F238E27FC236}">
                <a16:creationId xmlns:a16="http://schemas.microsoft.com/office/drawing/2014/main" id="{0AF1EC8F-79DC-4973-92C6-B45ACF900423}"/>
              </a:ext>
            </a:extLst>
          </p:cNvPr>
          <p:cNvSpPr/>
          <p:nvPr/>
        </p:nvSpPr>
        <p:spPr>
          <a:xfrm>
            <a:off x="7841560" y="1307729"/>
            <a:ext cx="170520" cy="155296"/>
          </a:xfrm>
          <a:prstGeom prst="donut">
            <a:avLst>
              <a:gd name="adj" fmla="val 24236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7575C8-D77C-4C53-BAFB-35680D7A7C00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6611203" y="1385377"/>
            <a:ext cx="1230357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7A212A8-D621-4997-8DEF-522BD9F44C41}"/>
              </a:ext>
            </a:extLst>
          </p:cNvPr>
          <p:cNvSpPr/>
          <p:nvPr/>
        </p:nvSpPr>
        <p:spPr>
          <a:xfrm>
            <a:off x="2086862" y="1866752"/>
            <a:ext cx="761994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space-booking</a:t>
            </a:r>
            <a:endParaRPr lang="ru-RU" sz="1050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C89974D-3EF8-412E-9ED4-E45BF3064D35}"/>
              </a:ext>
            </a:extLst>
          </p:cNvPr>
          <p:cNvSpPr/>
          <p:nvPr/>
        </p:nvSpPr>
        <p:spPr>
          <a:xfrm>
            <a:off x="4909409" y="1866752"/>
            <a:ext cx="761994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payment</a:t>
            </a:r>
            <a:endParaRPr lang="ru-RU" sz="1050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16A342D-10F0-47CA-B8E5-D0EC13564C36}"/>
              </a:ext>
            </a:extLst>
          </p:cNvPr>
          <p:cNvCxnSpPr>
            <a:cxnSpLocks/>
            <a:stCxn id="45" idx="0"/>
            <a:endCxn id="30" idx="2"/>
          </p:cNvCxnSpPr>
          <p:nvPr/>
        </p:nvCxnSpPr>
        <p:spPr>
          <a:xfrm flipV="1">
            <a:off x="5290406" y="1583392"/>
            <a:ext cx="885638" cy="283360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0CF693-30AE-4824-A04A-6401543C2170}"/>
              </a:ext>
            </a:extLst>
          </p:cNvPr>
          <p:cNvSpPr txBox="1"/>
          <p:nvPr/>
        </p:nvSpPr>
        <p:spPr>
          <a:xfrm>
            <a:off x="5675305" y="1667690"/>
            <a:ext cx="164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stepStatus</a:t>
            </a:r>
            <a:r>
              <a:rPr lang="en-US" sz="1000" dirty="0"/>
              <a:t>: SUCCEEDED</a:t>
            </a:r>
            <a:endParaRPr lang="ru-RU" sz="1000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1B1210F-711F-418B-BBA5-BAAB001A1514}"/>
              </a:ext>
            </a:extLst>
          </p:cNvPr>
          <p:cNvCxnSpPr>
            <a:cxnSpLocks/>
          </p:cNvCxnSpPr>
          <p:nvPr/>
        </p:nvCxnSpPr>
        <p:spPr>
          <a:xfrm flipV="1">
            <a:off x="2488647" y="1583392"/>
            <a:ext cx="885638" cy="283360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69B641-1F42-413F-A0C9-3E55F3E5CB74}"/>
              </a:ext>
            </a:extLst>
          </p:cNvPr>
          <p:cNvSpPr txBox="1"/>
          <p:nvPr/>
        </p:nvSpPr>
        <p:spPr>
          <a:xfrm>
            <a:off x="2925212" y="1674592"/>
            <a:ext cx="164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stepStatus</a:t>
            </a:r>
            <a:r>
              <a:rPr lang="en-US" sz="1000" dirty="0"/>
              <a:t>: SUCCEEDED</a:t>
            </a:r>
            <a:endParaRPr lang="ru-RU" sz="10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C3CF405-0072-4445-B41B-9057944E64D8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856009" y="2043924"/>
            <a:ext cx="2053400" cy="11668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2DF5E1-D7EA-4A69-9E31-FA2F8BB46407}"/>
              </a:ext>
            </a:extLst>
          </p:cNvPr>
          <p:cNvSpPr txBox="1"/>
          <p:nvPr/>
        </p:nvSpPr>
        <p:spPr>
          <a:xfrm>
            <a:off x="3044253" y="2012013"/>
            <a:ext cx="1646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stepStatus</a:t>
            </a:r>
            <a:r>
              <a:rPr lang="en-US" sz="1000" dirty="0"/>
              <a:t>: SUCCEEDED</a:t>
            </a:r>
            <a:endParaRPr lang="ru-RU" sz="1000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53AA6D7-A474-425C-A0B6-5B509D192D75}"/>
              </a:ext>
            </a:extLst>
          </p:cNvPr>
          <p:cNvCxnSpPr>
            <a:cxnSpLocks/>
          </p:cNvCxnSpPr>
          <p:nvPr/>
        </p:nvCxnSpPr>
        <p:spPr>
          <a:xfrm>
            <a:off x="1826653" y="1583392"/>
            <a:ext cx="380997" cy="28336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9E3160-27A9-481F-BDA8-C425116DBCA5}"/>
              </a:ext>
            </a:extLst>
          </p:cNvPr>
          <p:cNvSpPr txBox="1"/>
          <p:nvPr/>
        </p:nvSpPr>
        <p:spPr>
          <a:xfrm>
            <a:off x="1181128" y="1599445"/>
            <a:ext cx="100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current step</a:t>
            </a:r>
            <a:endParaRPr lang="ru-RU" sz="1000" dirty="0"/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89EBF26-66C9-49DB-B54E-CB0312C4ABC1}"/>
              </a:ext>
            </a:extLst>
          </p:cNvPr>
          <p:cNvSpPr/>
          <p:nvPr/>
        </p:nvSpPr>
        <p:spPr>
          <a:xfrm>
            <a:off x="2086862" y="2531679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Started</a:t>
            </a:r>
            <a:endParaRPr lang="ru-RU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BABC04-F622-4DB2-ACF0-28F4C907D257}"/>
              </a:ext>
            </a:extLst>
          </p:cNvPr>
          <p:cNvSpPr txBox="1"/>
          <p:nvPr/>
        </p:nvSpPr>
        <p:spPr>
          <a:xfrm>
            <a:off x="1678161" y="2231397"/>
            <a:ext cx="100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step status</a:t>
            </a:r>
            <a:endParaRPr lang="ru-RU" sz="1000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DF3FCC7-DC6D-49AC-A776-DACA1F7918EF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2422145" y="2221096"/>
            <a:ext cx="45714" cy="3105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0697CF32-7E3A-4FFE-94D2-20FA53D1B22E}"/>
              </a:ext>
            </a:extLst>
          </p:cNvPr>
          <p:cNvSpPr/>
          <p:nvPr/>
        </p:nvSpPr>
        <p:spPr>
          <a:xfrm>
            <a:off x="5002173" y="2531679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Started</a:t>
            </a:r>
            <a:endParaRPr lang="ru-RU" sz="1050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C58D3F1-17FE-42D7-9AE5-A3E81DB2FA1E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299456" y="2221096"/>
            <a:ext cx="38000" cy="3105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D56898F-A607-4068-B7B5-EFBF00900F36}"/>
              </a:ext>
            </a:extLst>
          </p:cNvPr>
          <p:cNvSpPr txBox="1"/>
          <p:nvPr/>
        </p:nvSpPr>
        <p:spPr>
          <a:xfrm>
            <a:off x="5356104" y="2247265"/>
            <a:ext cx="1001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step status</a:t>
            </a:r>
            <a:endParaRPr lang="ru-RU" sz="1000" dirty="0"/>
          </a:p>
        </p:txBody>
      </p:sp>
      <p:sp>
        <p:nvSpPr>
          <p:cNvPr id="19" name="Блок-схема: решение 18">
            <a:extLst>
              <a:ext uri="{FF2B5EF4-FFF2-40B4-BE49-F238E27FC236}">
                <a16:creationId xmlns:a16="http://schemas.microsoft.com/office/drawing/2014/main" id="{2ACC179D-0BD7-4581-A70A-FE3A17B72B12}"/>
              </a:ext>
            </a:extLst>
          </p:cNvPr>
          <p:cNvSpPr/>
          <p:nvPr/>
        </p:nvSpPr>
        <p:spPr>
          <a:xfrm>
            <a:off x="2317180" y="3189428"/>
            <a:ext cx="226771" cy="182880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8BF758E-FED1-4F16-AC90-FD3FCB3F0FE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06037" y="2882733"/>
            <a:ext cx="24529" cy="306695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2EEDD475-6340-42FE-84F9-0EF52FBF50F2}"/>
              </a:ext>
            </a:extLst>
          </p:cNvPr>
          <p:cNvSpPr/>
          <p:nvPr/>
        </p:nvSpPr>
        <p:spPr>
          <a:xfrm>
            <a:off x="872959" y="3736143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Failed</a:t>
            </a:r>
            <a:endParaRPr lang="ru-RU" sz="1050" dirty="0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534DD64-FBF1-4481-810F-518166093910}"/>
              </a:ext>
            </a:extLst>
          </p:cNvPr>
          <p:cNvSpPr/>
          <p:nvPr/>
        </p:nvSpPr>
        <p:spPr>
          <a:xfrm>
            <a:off x="1640832" y="3732760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Succeeded</a:t>
            </a:r>
            <a:endParaRPr lang="ru-RU" sz="1050" dirty="0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00E73E95-4207-4E63-B385-A93DA36A9945}"/>
              </a:ext>
            </a:extLst>
          </p:cNvPr>
          <p:cNvSpPr/>
          <p:nvPr/>
        </p:nvSpPr>
        <p:spPr>
          <a:xfrm>
            <a:off x="2399574" y="3732760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Compensating</a:t>
            </a:r>
            <a:endParaRPr lang="ru-RU" sz="1050" dirty="0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6C8CED5E-164F-428E-B339-D6D6D118B457}"/>
              </a:ext>
            </a:extLst>
          </p:cNvPr>
          <p:cNvSpPr/>
          <p:nvPr/>
        </p:nvSpPr>
        <p:spPr>
          <a:xfrm>
            <a:off x="3187982" y="3732760"/>
            <a:ext cx="670566" cy="36053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Compensated</a:t>
            </a:r>
            <a:endParaRPr lang="ru-RU" sz="1050" dirty="0"/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0B8BCF53-DAA7-4E66-9A51-BDB12D634EDC}"/>
              </a:ext>
            </a:extLst>
          </p:cNvPr>
          <p:cNvSpPr/>
          <p:nvPr/>
        </p:nvSpPr>
        <p:spPr>
          <a:xfrm>
            <a:off x="4749305" y="3752272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Failed</a:t>
            </a:r>
            <a:endParaRPr lang="ru-RU" sz="1050" dirty="0"/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8AA03E29-98A4-4E43-82B7-B4FF002F3C4F}"/>
              </a:ext>
            </a:extLst>
          </p:cNvPr>
          <p:cNvSpPr/>
          <p:nvPr/>
        </p:nvSpPr>
        <p:spPr>
          <a:xfrm>
            <a:off x="5517178" y="3748889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Succeeded</a:t>
            </a:r>
            <a:endParaRPr lang="ru-RU" sz="1050" dirty="0"/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2AB4D8E1-0E7B-4779-9DD8-E50C6C479E79}"/>
              </a:ext>
            </a:extLst>
          </p:cNvPr>
          <p:cNvSpPr/>
          <p:nvPr/>
        </p:nvSpPr>
        <p:spPr>
          <a:xfrm>
            <a:off x="6275920" y="3748889"/>
            <a:ext cx="670566" cy="35434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Compensating</a:t>
            </a:r>
            <a:endParaRPr lang="ru-RU" sz="1050" dirty="0"/>
          </a:p>
        </p:txBody>
      </p:sp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B2290DCD-84B9-4F8F-95BE-B8777A976E77}"/>
              </a:ext>
            </a:extLst>
          </p:cNvPr>
          <p:cNvSpPr/>
          <p:nvPr/>
        </p:nvSpPr>
        <p:spPr>
          <a:xfrm>
            <a:off x="7064328" y="3748889"/>
            <a:ext cx="670566" cy="360534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Compensated</a:t>
            </a:r>
            <a:endParaRPr lang="ru-RU" sz="1050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59EF4F9-D3B1-448B-8E28-016F5D93911D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208242" y="3270032"/>
            <a:ext cx="1126014" cy="46611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3DFEE42A-22CA-4742-A793-BF0E5741608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546138" y="3282359"/>
            <a:ext cx="188719" cy="45040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364F9FC1-3E54-44B6-BDD1-6FC98C4B8AA7}"/>
              </a:ext>
            </a:extLst>
          </p:cNvPr>
          <p:cNvCxnSpPr>
            <a:cxnSpLocks/>
            <a:stCxn id="19" idx="3"/>
            <a:endCxn id="67" idx="0"/>
          </p:cNvCxnSpPr>
          <p:nvPr/>
        </p:nvCxnSpPr>
        <p:spPr>
          <a:xfrm>
            <a:off x="2543951" y="3280868"/>
            <a:ext cx="979314" cy="4518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E4F9D5CB-9522-40BE-94A7-21635A17A547}"/>
              </a:ext>
            </a:extLst>
          </p:cNvPr>
          <p:cNvCxnSpPr>
            <a:cxnSpLocks/>
            <a:stCxn id="19" idx="1"/>
            <a:endCxn id="65" idx="0"/>
          </p:cNvCxnSpPr>
          <p:nvPr/>
        </p:nvCxnSpPr>
        <p:spPr>
          <a:xfrm flipH="1">
            <a:off x="1976115" y="3280868"/>
            <a:ext cx="341065" cy="451892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Блок-схема: решение 81">
            <a:extLst>
              <a:ext uri="{FF2B5EF4-FFF2-40B4-BE49-F238E27FC236}">
                <a16:creationId xmlns:a16="http://schemas.microsoft.com/office/drawing/2014/main" id="{E741301E-F782-49DB-975C-748CFFCCB3F0}"/>
              </a:ext>
            </a:extLst>
          </p:cNvPr>
          <p:cNvSpPr/>
          <p:nvPr/>
        </p:nvSpPr>
        <p:spPr>
          <a:xfrm>
            <a:off x="5855443" y="3241156"/>
            <a:ext cx="226771" cy="182880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DEEE475-5934-40DA-8316-884A8E58C3BE}"/>
              </a:ext>
            </a:extLst>
          </p:cNvPr>
          <p:cNvCxnSpPr>
            <a:cxnSpLocks/>
            <a:stCxn id="59" idx="2"/>
            <a:endCxn id="82" idx="0"/>
          </p:cNvCxnSpPr>
          <p:nvPr/>
        </p:nvCxnSpPr>
        <p:spPr>
          <a:xfrm>
            <a:off x="5337456" y="2886023"/>
            <a:ext cx="631373" cy="355133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85BF706-F900-452D-8C95-44CDF3202E76}"/>
              </a:ext>
            </a:extLst>
          </p:cNvPr>
          <p:cNvCxnSpPr>
            <a:cxnSpLocks/>
            <a:stCxn id="82" idx="1"/>
            <a:endCxn id="68" idx="0"/>
          </p:cNvCxnSpPr>
          <p:nvPr/>
        </p:nvCxnSpPr>
        <p:spPr>
          <a:xfrm flipH="1">
            <a:off x="5084588" y="3332596"/>
            <a:ext cx="770855" cy="41967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978A7C1-075D-4244-AA41-F22D91118898}"/>
              </a:ext>
            </a:extLst>
          </p:cNvPr>
          <p:cNvCxnSpPr>
            <a:cxnSpLocks/>
            <a:stCxn id="82" idx="3"/>
            <a:endCxn id="70" idx="0"/>
          </p:cNvCxnSpPr>
          <p:nvPr/>
        </p:nvCxnSpPr>
        <p:spPr>
          <a:xfrm>
            <a:off x="6082214" y="3332596"/>
            <a:ext cx="528989" cy="416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8E38FDE-8BC2-4A1A-B090-D7CEB5D5216B}"/>
              </a:ext>
            </a:extLst>
          </p:cNvPr>
          <p:cNvCxnSpPr>
            <a:cxnSpLocks/>
            <a:stCxn id="82" idx="3"/>
            <a:endCxn id="71" idx="0"/>
          </p:cNvCxnSpPr>
          <p:nvPr/>
        </p:nvCxnSpPr>
        <p:spPr>
          <a:xfrm>
            <a:off x="6082214" y="3332596"/>
            <a:ext cx="1317397" cy="416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C90B0D7-C66E-401E-87E6-768D001F226C}"/>
              </a:ext>
            </a:extLst>
          </p:cNvPr>
          <p:cNvCxnSpPr>
            <a:cxnSpLocks/>
            <a:stCxn id="82" idx="1"/>
            <a:endCxn id="69" idx="0"/>
          </p:cNvCxnSpPr>
          <p:nvPr/>
        </p:nvCxnSpPr>
        <p:spPr>
          <a:xfrm flipH="1">
            <a:off x="5852461" y="3332596"/>
            <a:ext cx="2982" cy="416293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Круг: прозрачная заливка 91">
            <a:extLst>
              <a:ext uri="{FF2B5EF4-FFF2-40B4-BE49-F238E27FC236}">
                <a16:creationId xmlns:a16="http://schemas.microsoft.com/office/drawing/2014/main" id="{EBE9E543-716F-4CA7-A96E-C585E91CBFBB}"/>
              </a:ext>
            </a:extLst>
          </p:cNvPr>
          <p:cNvSpPr/>
          <p:nvPr/>
        </p:nvSpPr>
        <p:spPr>
          <a:xfrm>
            <a:off x="6321399" y="4807947"/>
            <a:ext cx="170520" cy="155296"/>
          </a:xfrm>
          <a:prstGeom prst="donut">
            <a:avLst>
              <a:gd name="adj" fmla="val 24236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45C7FE61-1DFE-4F41-B347-E4A97FA1868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162528" y="4087104"/>
            <a:ext cx="1235875" cy="7620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C96F56C7-5F39-417F-B2C1-7DBA6F0A6102}"/>
              </a:ext>
            </a:extLst>
          </p:cNvPr>
          <p:cNvCxnSpPr>
            <a:cxnSpLocks/>
            <a:stCxn id="66" idx="2"/>
            <a:endCxn id="29" idx="0"/>
          </p:cNvCxnSpPr>
          <p:nvPr/>
        </p:nvCxnSpPr>
        <p:spPr>
          <a:xfrm flipH="1">
            <a:off x="2458691" y="4087104"/>
            <a:ext cx="276166" cy="7393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74F81C3B-4A73-4933-BE5E-58F3B4192E9F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2518979" y="4103233"/>
            <a:ext cx="985284" cy="74592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1ECDC731-AC4C-4BB2-BFA4-8C04CF3563E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020861" y="4090500"/>
            <a:ext cx="437830" cy="735912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619C349C-6E06-4043-AFD4-EE5C3031683F}"/>
              </a:ext>
            </a:extLst>
          </p:cNvPr>
          <p:cNvCxnSpPr>
            <a:cxnSpLocks/>
          </p:cNvCxnSpPr>
          <p:nvPr/>
        </p:nvCxnSpPr>
        <p:spPr>
          <a:xfrm>
            <a:off x="5110496" y="4068639"/>
            <a:ext cx="1235875" cy="7620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5171970D-F3E0-49C6-9A26-601193B9BC56}"/>
              </a:ext>
            </a:extLst>
          </p:cNvPr>
          <p:cNvCxnSpPr>
            <a:cxnSpLocks/>
          </p:cNvCxnSpPr>
          <p:nvPr/>
        </p:nvCxnSpPr>
        <p:spPr>
          <a:xfrm flipH="1">
            <a:off x="6406659" y="4068639"/>
            <a:ext cx="276166" cy="7393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BA991BB1-A104-4582-9813-96DA5BDDB847}"/>
              </a:ext>
            </a:extLst>
          </p:cNvPr>
          <p:cNvCxnSpPr>
            <a:cxnSpLocks/>
          </p:cNvCxnSpPr>
          <p:nvPr/>
        </p:nvCxnSpPr>
        <p:spPr>
          <a:xfrm flipH="1">
            <a:off x="6466947" y="4084768"/>
            <a:ext cx="985284" cy="74592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64DD1E0-E132-475A-AE3E-EF99190D145E}"/>
              </a:ext>
            </a:extLst>
          </p:cNvPr>
          <p:cNvCxnSpPr>
            <a:cxnSpLocks/>
          </p:cNvCxnSpPr>
          <p:nvPr/>
        </p:nvCxnSpPr>
        <p:spPr>
          <a:xfrm>
            <a:off x="5968829" y="4072035"/>
            <a:ext cx="437830" cy="735912"/>
          </a:xfrm>
          <a:prstGeom prst="straightConnector1">
            <a:avLst/>
          </a:prstGeom>
          <a:ln w="6350">
            <a:solidFill>
              <a:srgbClr val="00CC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5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791901" cy="642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Component </a:t>
            </a:r>
            <a:r>
              <a:rPr lang="en-US" sz="3000" dirty="0" err="1"/>
              <a:t>wokflow</a:t>
            </a: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Блок-схема: память с прямым доступом 3">
            <a:extLst>
              <a:ext uri="{FF2B5EF4-FFF2-40B4-BE49-F238E27FC236}">
                <a16:creationId xmlns:a16="http://schemas.microsoft.com/office/drawing/2014/main" id="{314F782F-78E7-4908-8AEB-34A559DADF2D}"/>
              </a:ext>
            </a:extLst>
          </p:cNvPr>
          <p:cNvSpPr/>
          <p:nvPr/>
        </p:nvSpPr>
        <p:spPr>
          <a:xfrm>
            <a:off x="4894815" y="1538542"/>
            <a:ext cx="585216" cy="186377"/>
          </a:xfrm>
          <a:prstGeom prst="flowChartMagneticDrum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48F6FF-AC0B-4DF6-96F8-CBDCE86288C7}"/>
              </a:ext>
            </a:extLst>
          </p:cNvPr>
          <p:cNvSpPr txBox="1"/>
          <p:nvPr/>
        </p:nvSpPr>
        <p:spPr>
          <a:xfrm>
            <a:off x="4436897" y="1724919"/>
            <a:ext cx="1847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space-booking:outbox.events</a:t>
            </a:r>
            <a:endParaRPr lang="ru-RU" sz="800" dirty="0"/>
          </a:p>
        </p:txBody>
      </p:sp>
      <p:sp>
        <p:nvSpPr>
          <p:cNvPr id="27" name="Блок-схема: память с прямым доступом 26">
            <a:extLst>
              <a:ext uri="{FF2B5EF4-FFF2-40B4-BE49-F238E27FC236}">
                <a16:creationId xmlns:a16="http://schemas.microsoft.com/office/drawing/2014/main" id="{4BF01828-15CF-41E7-AF43-9639CEFDE82B}"/>
              </a:ext>
            </a:extLst>
          </p:cNvPr>
          <p:cNvSpPr/>
          <p:nvPr/>
        </p:nvSpPr>
        <p:spPr>
          <a:xfrm>
            <a:off x="4894815" y="2037510"/>
            <a:ext cx="585216" cy="186377"/>
          </a:xfrm>
          <a:prstGeom prst="flowChartMagneticDrum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668C5D-72FF-42EE-B099-121A8FC82498}"/>
              </a:ext>
            </a:extLst>
          </p:cNvPr>
          <p:cNvSpPr txBox="1"/>
          <p:nvPr/>
        </p:nvSpPr>
        <p:spPr>
          <a:xfrm>
            <a:off x="4513706" y="2231272"/>
            <a:ext cx="1489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space-booking:inbox.events</a:t>
            </a:r>
            <a:endParaRPr lang="ru-RU" sz="800" dirty="0"/>
          </a:p>
        </p:txBody>
      </p:sp>
      <p:sp>
        <p:nvSpPr>
          <p:cNvPr id="29" name="Блок-схема: память с прямым доступом 28">
            <a:extLst>
              <a:ext uri="{FF2B5EF4-FFF2-40B4-BE49-F238E27FC236}">
                <a16:creationId xmlns:a16="http://schemas.microsoft.com/office/drawing/2014/main" id="{AE988D77-4B44-4534-9635-C0F369783E32}"/>
              </a:ext>
            </a:extLst>
          </p:cNvPr>
          <p:cNvSpPr/>
          <p:nvPr/>
        </p:nvSpPr>
        <p:spPr>
          <a:xfrm>
            <a:off x="4894815" y="2762734"/>
            <a:ext cx="585216" cy="186377"/>
          </a:xfrm>
          <a:prstGeom prst="flowChartMagneticDrum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45D2A-B233-4A34-A798-713DCDA8FF68}"/>
              </a:ext>
            </a:extLst>
          </p:cNvPr>
          <p:cNvSpPr txBox="1"/>
          <p:nvPr/>
        </p:nvSpPr>
        <p:spPr>
          <a:xfrm>
            <a:off x="4590516" y="2953070"/>
            <a:ext cx="1335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payment.inbox.events</a:t>
            </a:r>
            <a:endParaRPr lang="ru-RU" sz="800" dirty="0"/>
          </a:p>
        </p:txBody>
      </p:sp>
      <p:sp>
        <p:nvSpPr>
          <p:cNvPr id="31" name="Блок-схема: память с прямым доступом 30">
            <a:extLst>
              <a:ext uri="{FF2B5EF4-FFF2-40B4-BE49-F238E27FC236}">
                <a16:creationId xmlns:a16="http://schemas.microsoft.com/office/drawing/2014/main" id="{5EE627B2-557C-4B70-8CFB-E0B17E838F27}"/>
              </a:ext>
            </a:extLst>
          </p:cNvPr>
          <p:cNvSpPr/>
          <p:nvPr/>
        </p:nvSpPr>
        <p:spPr>
          <a:xfrm>
            <a:off x="4894815" y="3261702"/>
            <a:ext cx="585216" cy="186377"/>
          </a:xfrm>
          <a:prstGeom prst="flowChartMagneticDrum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1A798C-1FC7-49CF-8D17-B656CCE936B2}"/>
              </a:ext>
            </a:extLst>
          </p:cNvPr>
          <p:cNvSpPr txBox="1"/>
          <p:nvPr/>
        </p:nvSpPr>
        <p:spPr>
          <a:xfrm>
            <a:off x="4590516" y="3448079"/>
            <a:ext cx="1335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payment.outbox.events</a:t>
            </a:r>
            <a:endParaRPr lang="ru-RU" sz="800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0E4CBB7-CFA4-4604-810D-05A40F9181E4}"/>
              </a:ext>
            </a:extLst>
          </p:cNvPr>
          <p:cNvSpPr/>
          <p:nvPr/>
        </p:nvSpPr>
        <p:spPr>
          <a:xfrm>
            <a:off x="4488999" y="1147018"/>
            <a:ext cx="1437261" cy="3174797"/>
          </a:xfrm>
          <a:prstGeom prst="roundRect">
            <a:avLst/>
          </a:prstGeom>
          <a:solidFill>
            <a:schemeClr val="lt1">
              <a:alpha val="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3002C-3799-4873-B1E1-4E94E2DD8F1F}"/>
              </a:ext>
            </a:extLst>
          </p:cNvPr>
          <p:cNvSpPr txBox="1"/>
          <p:nvPr/>
        </p:nvSpPr>
        <p:spPr>
          <a:xfrm>
            <a:off x="4690234" y="4034032"/>
            <a:ext cx="67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kafka</a:t>
            </a:r>
            <a:endParaRPr lang="ru-RU" sz="1000" dirty="0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0E8DFEFC-FCE2-4431-AA97-31FA2D5B9706}"/>
              </a:ext>
            </a:extLst>
          </p:cNvPr>
          <p:cNvSpPr/>
          <p:nvPr/>
        </p:nvSpPr>
        <p:spPr>
          <a:xfrm>
            <a:off x="6372225" y="1940363"/>
            <a:ext cx="1036850" cy="501431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parking service</a:t>
            </a:r>
            <a:endParaRPr lang="ru-RU" sz="800" dirty="0"/>
          </a:p>
        </p:txBody>
      </p:sp>
      <p:sp>
        <p:nvSpPr>
          <p:cNvPr id="34" name="Шестиугольник 33">
            <a:extLst>
              <a:ext uri="{FF2B5EF4-FFF2-40B4-BE49-F238E27FC236}">
                <a16:creationId xmlns:a16="http://schemas.microsoft.com/office/drawing/2014/main" id="{419EA155-3118-4BD0-B0F5-DCEE7B6DE078}"/>
              </a:ext>
            </a:extLst>
          </p:cNvPr>
          <p:cNvSpPr/>
          <p:nvPr/>
        </p:nvSpPr>
        <p:spPr>
          <a:xfrm>
            <a:off x="6405752" y="2606943"/>
            <a:ext cx="1003323" cy="473800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Payment service</a:t>
            </a:r>
            <a:endParaRPr lang="ru-RU" sz="800" dirty="0"/>
          </a:p>
        </p:txBody>
      </p:sp>
      <p:sp>
        <p:nvSpPr>
          <p:cNvPr id="35" name="Цилиндр 34">
            <a:extLst>
              <a:ext uri="{FF2B5EF4-FFF2-40B4-BE49-F238E27FC236}">
                <a16:creationId xmlns:a16="http://schemas.microsoft.com/office/drawing/2014/main" id="{728BFB2D-FE3C-4B2A-890E-103F7A5026F8}"/>
              </a:ext>
            </a:extLst>
          </p:cNvPr>
          <p:cNvSpPr/>
          <p:nvPr/>
        </p:nvSpPr>
        <p:spPr>
          <a:xfrm>
            <a:off x="7504806" y="1262804"/>
            <a:ext cx="270104" cy="420197"/>
          </a:xfrm>
          <a:prstGeom prst="can">
            <a:avLst>
              <a:gd name="adj" fmla="val 46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A12A-52E0-4AA8-B742-71AB5277F2C9}"/>
              </a:ext>
            </a:extLst>
          </p:cNvPr>
          <p:cNvSpPr txBox="1"/>
          <p:nvPr/>
        </p:nvSpPr>
        <p:spPr>
          <a:xfrm>
            <a:off x="7308723" y="1026787"/>
            <a:ext cx="67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postgres</a:t>
            </a:r>
            <a:endParaRPr lang="ru-RU" sz="1000" dirty="0"/>
          </a:p>
        </p:txBody>
      </p:sp>
      <p:sp>
        <p:nvSpPr>
          <p:cNvPr id="23" name="Прямоугольник: багетная рамка 22">
            <a:extLst>
              <a:ext uri="{FF2B5EF4-FFF2-40B4-BE49-F238E27FC236}">
                <a16:creationId xmlns:a16="http://schemas.microsoft.com/office/drawing/2014/main" id="{2C7D7DB4-DD40-4C9D-ACA3-D151E00CEE43}"/>
              </a:ext>
            </a:extLst>
          </p:cNvPr>
          <p:cNvSpPr/>
          <p:nvPr/>
        </p:nvSpPr>
        <p:spPr>
          <a:xfrm>
            <a:off x="6372886" y="1280703"/>
            <a:ext cx="373075" cy="364716"/>
          </a:xfrm>
          <a:prstGeom prst="beve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3D909E-CC2A-487F-996D-D7D40239F605}"/>
              </a:ext>
            </a:extLst>
          </p:cNvPr>
          <p:cNvSpPr txBox="1"/>
          <p:nvPr/>
        </p:nvSpPr>
        <p:spPr>
          <a:xfrm>
            <a:off x="6174154" y="1034482"/>
            <a:ext cx="770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debezium</a:t>
            </a:r>
            <a:endParaRPr lang="ru-RU" sz="1000" dirty="0"/>
          </a:p>
        </p:txBody>
      </p:sp>
      <p:sp>
        <p:nvSpPr>
          <p:cNvPr id="41" name="Прямоугольник: багетная рамка 40">
            <a:extLst>
              <a:ext uri="{FF2B5EF4-FFF2-40B4-BE49-F238E27FC236}">
                <a16:creationId xmlns:a16="http://schemas.microsoft.com/office/drawing/2014/main" id="{91E830E7-D08F-4349-B570-8A4FC8012A5E}"/>
              </a:ext>
            </a:extLst>
          </p:cNvPr>
          <p:cNvSpPr/>
          <p:nvPr/>
        </p:nvSpPr>
        <p:spPr>
          <a:xfrm>
            <a:off x="6372886" y="3630931"/>
            <a:ext cx="373075" cy="364716"/>
          </a:xfrm>
          <a:prstGeom prst="beve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FB6D28-EC71-4556-8EC3-9A8936FE183D}"/>
              </a:ext>
            </a:extLst>
          </p:cNvPr>
          <p:cNvSpPr txBox="1"/>
          <p:nvPr/>
        </p:nvSpPr>
        <p:spPr>
          <a:xfrm>
            <a:off x="6174154" y="3384710"/>
            <a:ext cx="770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debezium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CF183-4AD8-4BA0-87D3-223276799098}"/>
              </a:ext>
            </a:extLst>
          </p:cNvPr>
          <p:cNvSpPr txBox="1"/>
          <p:nvPr/>
        </p:nvSpPr>
        <p:spPr>
          <a:xfrm>
            <a:off x="7439627" y="3361767"/>
            <a:ext cx="67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postgres</a:t>
            </a:r>
            <a:endParaRPr lang="ru-RU" sz="1000" dirty="0"/>
          </a:p>
        </p:txBody>
      </p:sp>
      <p:sp>
        <p:nvSpPr>
          <p:cNvPr id="44" name="Цилиндр 43">
            <a:extLst>
              <a:ext uri="{FF2B5EF4-FFF2-40B4-BE49-F238E27FC236}">
                <a16:creationId xmlns:a16="http://schemas.microsoft.com/office/drawing/2014/main" id="{3C82EBF2-C866-43B2-9B87-7AE842E09079}"/>
              </a:ext>
            </a:extLst>
          </p:cNvPr>
          <p:cNvSpPr/>
          <p:nvPr/>
        </p:nvSpPr>
        <p:spPr>
          <a:xfrm>
            <a:off x="7639858" y="3607988"/>
            <a:ext cx="270104" cy="420197"/>
          </a:xfrm>
          <a:prstGeom prst="can">
            <a:avLst>
              <a:gd name="adj" fmla="val 46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: багетная рамка 44">
            <a:extLst>
              <a:ext uri="{FF2B5EF4-FFF2-40B4-BE49-F238E27FC236}">
                <a16:creationId xmlns:a16="http://schemas.microsoft.com/office/drawing/2014/main" id="{F67AFFA1-652A-4F21-9868-A0C0F5DF2CE2}"/>
              </a:ext>
            </a:extLst>
          </p:cNvPr>
          <p:cNvSpPr/>
          <p:nvPr/>
        </p:nvSpPr>
        <p:spPr>
          <a:xfrm>
            <a:off x="3869293" y="2336990"/>
            <a:ext cx="373075" cy="364716"/>
          </a:xfrm>
          <a:prstGeom prst="bevel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C4BE35-E15F-44E9-84B8-DFC430856BB1}"/>
              </a:ext>
            </a:extLst>
          </p:cNvPr>
          <p:cNvSpPr txBox="1"/>
          <p:nvPr/>
        </p:nvSpPr>
        <p:spPr>
          <a:xfrm>
            <a:off x="3689288" y="2062665"/>
            <a:ext cx="770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debezium</a:t>
            </a:r>
            <a:endParaRPr lang="ru-RU" sz="1000" dirty="0"/>
          </a:p>
        </p:txBody>
      </p:sp>
      <p:sp>
        <p:nvSpPr>
          <p:cNvPr id="47" name="Цилиндр 46">
            <a:extLst>
              <a:ext uri="{FF2B5EF4-FFF2-40B4-BE49-F238E27FC236}">
                <a16:creationId xmlns:a16="http://schemas.microsoft.com/office/drawing/2014/main" id="{5B4E0A0B-52A3-4547-81B5-EA50469A5A96}"/>
              </a:ext>
            </a:extLst>
          </p:cNvPr>
          <p:cNvSpPr/>
          <p:nvPr/>
        </p:nvSpPr>
        <p:spPr>
          <a:xfrm>
            <a:off x="2930517" y="2392754"/>
            <a:ext cx="270104" cy="420197"/>
          </a:xfrm>
          <a:prstGeom prst="can">
            <a:avLst>
              <a:gd name="adj" fmla="val 46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0E66D6-E895-4D8E-972B-05A81F11605E}"/>
              </a:ext>
            </a:extLst>
          </p:cNvPr>
          <p:cNvSpPr txBox="1"/>
          <p:nvPr/>
        </p:nvSpPr>
        <p:spPr>
          <a:xfrm>
            <a:off x="2623996" y="2194202"/>
            <a:ext cx="67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postgres</a:t>
            </a:r>
            <a:endParaRPr lang="ru-RU" sz="1000" dirty="0"/>
          </a:p>
        </p:txBody>
      </p:sp>
      <p:sp>
        <p:nvSpPr>
          <p:cNvPr id="49" name="Шестиугольник 48">
            <a:extLst>
              <a:ext uri="{FF2B5EF4-FFF2-40B4-BE49-F238E27FC236}">
                <a16:creationId xmlns:a16="http://schemas.microsoft.com/office/drawing/2014/main" id="{C7052B87-19DE-4A7F-8571-4B3659E9F7FA}"/>
              </a:ext>
            </a:extLst>
          </p:cNvPr>
          <p:cNvSpPr/>
          <p:nvPr/>
        </p:nvSpPr>
        <p:spPr>
          <a:xfrm>
            <a:off x="1243766" y="2208302"/>
            <a:ext cx="1071779" cy="603099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reservation service</a:t>
            </a:r>
            <a:endParaRPr lang="ru-RU" sz="800" dirty="0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416FE817-59FE-4AE4-B313-1CC319BC99F2}"/>
              </a:ext>
            </a:extLst>
          </p:cNvPr>
          <p:cNvSpPr/>
          <p:nvPr/>
        </p:nvSpPr>
        <p:spPr>
          <a:xfrm>
            <a:off x="921629" y="946117"/>
            <a:ext cx="1489750" cy="430653"/>
          </a:xfrm>
          <a:prstGeom prst="round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POST: /</a:t>
            </a:r>
            <a:r>
              <a:rPr lang="en-US" sz="800" dirty="0" err="1"/>
              <a:t>api</a:t>
            </a:r>
            <a:r>
              <a:rPr lang="en-US" sz="800" dirty="0"/>
              <a:t>/v1/reservations</a:t>
            </a:r>
            <a:endParaRPr lang="ru-RU" sz="8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9AADD464-5C44-4F08-A1DB-BAE64508AC68}"/>
              </a:ext>
            </a:extLst>
          </p:cNvPr>
          <p:cNvCxnSpPr>
            <a:cxnSpLocks/>
          </p:cNvCxnSpPr>
          <p:nvPr/>
        </p:nvCxnSpPr>
        <p:spPr>
          <a:xfrm>
            <a:off x="1629386" y="1376770"/>
            <a:ext cx="0" cy="8471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B59C2D7D-5140-44C1-9FF6-8C363B904C92}"/>
              </a:ext>
            </a:extLst>
          </p:cNvPr>
          <p:cNvGrpSpPr/>
          <p:nvPr/>
        </p:nvGrpSpPr>
        <p:grpSpPr>
          <a:xfrm>
            <a:off x="698663" y="3454046"/>
            <a:ext cx="1725464" cy="833902"/>
            <a:chOff x="1085618" y="2932829"/>
            <a:chExt cx="1725464" cy="83390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F90E72-304A-4FA7-9B5D-CD0653CD70FF}"/>
                </a:ext>
              </a:extLst>
            </p:cNvPr>
            <p:cNvSpPr/>
            <p:nvPr/>
          </p:nvSpPr>
          <p:spPr>
            <a:xfrm>
              <a:off x="1085618" y="2932829"/>
              <a:ext cx="1725464" cy="833902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FD5F8189-106A-4F37-8DDC-8E0DE46618BF}"/>
                </a:ext>
              </a:extLst>
            </p:cNvPr>
            <p:cNvSpPr/>
            <p:nvPr/>
          </p:nvSpPr>
          <p:spPr>
            <a:xfrm>
              <a:off x="1117920" y="3058073"/>
              <a:ext cx="820608" cy="326638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/>
                <a:t>outboxevent</a:t>
              </a:r>
              <a:endParaRPr lang="ru-RU" sz="800" dirty="0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A0E02DC1-8D2A-418A-8501-ADF4DDCFFEA2}"/>
                </a:ext>
              </a:extLst>
            </p:cNvPr>
            <p:cNvSpPr/>
            <p:nvPr/>
          </p:nvSpPr>
          <p:spPr>
            <a:xfrm>
              <a:off x="1949502" y="3058073"/>
              <a:ext cx="820608" cy="326638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reservation</a:t>
              </a:r>
              <a:endParaRPr lang="ru-RU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0A892D-621C-4684-A03F-923A0DBE7E57}"/>
                </a:ext>
              </a:extLst>
            </p:cNvPr>
            <p:cNvSpPr txBox="1"/>
            <p:nvPr/>
          </p:nvSpPr>
          <p:spPr>
            <a:xfrm>
              <a:off x="1350726" y="3520343"/>
              <a:ext cx="12461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One Transaction</a:t>
              </a:r>
              <a:endParaRPr lang="ru-RU" sz="1000" dirty="0"/>
            </a:p>
          </p:txBody>
        </p:sp>
      </p:grp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381B0CA-8349-49C6-A2F7-445357F47556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7375548" y="1683001"/>
            <a:ext cx="264310" cy="44769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B574265-C676-490F-B296-BA2C07A95573}"/>
              </a:ext>
            </a:extLst>
          </p:cNvPr>
          <p:cNvCxnSpPr>
            <a:cxnSpLocks/>
            <a:stCxn id="23" idx="0"/>
            <a:endCxn id="35" idx="2"/>
          </p:cNvCxnSpPr>
          <p:nvPr/>
        </p:nvCxnSpPr>
        <p:spPr>
          <a:xfrm>
            <a:off x="6745961" y="1463061"/>
            <a:ext cx="758845" cy="9842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07AC08F-B981-4681-A0DB-4072515E7B79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5463322" y="1463061"/>
            <a:ext cx="909564" cy="14970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F8BEF0-03D5-458F-B445-0D3E5CD53284}"/>
              </a:ext>
            </a:extLst>
          </p:cNvPr>
          <p:cNvCxnSpPr>
            <a:cxnSpLocks/>
            <a:endCxn id="49" idx="5"/>
          </p:cNvCxnSpPr>
          <p:nvPr/>
        </p:nvCxnSpPr>
        <p:spPr>
          <a:xfrm flipH="1">
            <a:off x="2164770" y="1631731"/>
            <a:ext cx="2730046" cy="576571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3A29EDE-0CD9-4F19-97FA-D3EF0FCD4D5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242368" y="2172362"/>
            <a:ext cx="652447" cy="346986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A7DBEB72-E26C-4F1C-9A88-74F3C6238B2D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5463322" y="2159086"/>
            <a:ext cx="908903" cy="3199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CC1AB54-28BF-4A74-A6F8-D39F0042874A}"/>
              </a:ext>
            </a:extLst>
          </p:cNvPr>
          <p:cNvCxnSpPr>
            <a:cxnSpLocks/>
            <a:stCxn id="45" idx="4"/>
            <a:endCxn id="47" idx="4"/>
          </p:cNvCxnSpPr>
          <p:nvPr/>
        </p:nvCxnSpPr>
        <p:spPr>
          <a:xfrm flipH="1">
            <a:off x="3200621" y="2519348"/>
            <a:ext cx="668672" cy="8350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3F6C688-E578-49AF-9AB8-7D86A3815E75}"/>
              </a:ext>
            </a:extLst>
          </p:cNvPr>
          <p:cNvCxnSpPr>
            <a:cxnSpLocks/>
            <a:stCxn id="49" idx="0"/>
            <a:endCxn id="47" idx="2"/>
          </p:cNvCxnSpPr>
          <p:nvPr/>
        </p:nvCxnSpPr>
        <p:spPr>
          <a:xfrm>
            <a:off x="2315545" y="2509852"/>
            <a:ext cx="614972" cy="9300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45D9F1F3-4C47-4FF0-8394-E07E5C10BAC1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4055831" y="2701706"/>
            <a:ext cx="838984" cy="178732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44504E7A-9D89-4087-BF57-CFD77670D40D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5498281" y="2843843"/>
            <a:ext cx="907471" cy="16688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D9752C61-945C-498A-A278-D4E18D02933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13048" y="2860531"/>
            <a:ext cx="361862" cy="747457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6D8A107C-51A9-4B84-A971-D3BA4095878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6754470" y="3802584"/>
            <a:ext cx="885388" cy="15503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7576670B-AFA0-43D7-A794-EC266649663B}"/>
              </a:ext>
            </a:extLst>
          </p:cNvPr>
          <p:cNvCxnSpPr>
            <a:cxnSpLocks/>
            <a:stCxn id="41" idx="4"/>
          </p:cNvCxnSpPr>
          <p:nvPr/>
        </p:nvCxnSpPr>
        <p:spPr>
          <a:xfrm flipH="1" flipV="1">
            <a:off x="5487498" y="3384711"/>
            <a:ext cx="885388" cy="428578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5825AAB-8D22-4D81-8F1F-6D73A186FFA5}"/>
              </a:ext>
            </a:extLst>
          </p:cNvPr>
          <p:cNvCxnSpPr>
            <a:cxnSpLocks/>
            <a:endCxn id="49" idx="1"/>
          </p:cNvCxnSpPr>
          <p:nvPr/>
        </p:nvCxnSpPr>
        <p:spPr>
          <a:xfrm flipH="1" flipV="1">
            <a:off x="2164770" y="2811401"/>
            <a:ext cx="2729715" cy="576571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5B09E961-548B-4A97-AFF1-B0E051BA153D}"/>
              </a:ext>
            </a:extLst>
          </p:cNvPr>
          <p:cNvCxnSpPr>
            <a:cxnSpLocks/>
          </p:cNvCxnSpPr>
          <p:nvPr/>
        </p:nvCxnSpPr>
        <p:spPr>
          <a:xfrm flipH="1">
            <a:off x="1053389" y="2657184"/>
            <a:ext cx="267540" cy="790895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47D7C276-52AB-49FC-B1BB-C4E73FA59CA2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789327" y="2812951"/>
            <a:ext cx="1276242" cy="605032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79A7BF7-BC02-4447-8E74-8E0759E54F68}"/>
              </a:ext>
            </a:extLst>
          </p:cNvPr>
          <p:cNvSpPr txBox="1"/>
          <p:nvPr/>
        </p:nvSpPr>
        <p:spPr>
          <a:xfrm>
            <a:off x="3299361" y="1714111"/>
            <a:ext cx="230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2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9EBA9F-E1EF-4779-9A31-8E8B184D3EB2}"/>
              </a:ext>
            </a:extLst>
          </p:cNvPr>
          <p:cNvSpPr txBox="1"/>
          <p:nvPr/>
        </p:nvSpPr>
        <p:spPr>
          <a:xfrm>
            <a:off x="5858367" y="1335243"/>
            <a:ext cx="230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2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845C84-F1E2-49EB-AEE1-3B063C3E7AFA}"/>
              </a:ext>
            </a:extLst>
          </p:cNvPr>
          <p:cNvSpPr txBox="1"/>
          <p:nvPr/>
        </p:nvSpPr>
        <p:spPr>
          <a:xfrm>
            <a:off x="6978715" y="1281958"/>
            <a:ext cx="230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2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41E03AA-6296-4E44-97E1-491069B0B0D2}"/>
              </a:ext>
            </a:extLst>
          </p:cNvPr>
          <p:cNvSpPr txBox="1"/>
          <p:nvPr/>
        </p:nvSpPr>
        <p:spPr>
          <a:xfrm>
            <a:off x="5898648" y="1990650"/>
            <a:ext cx="230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1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908B8-C146-400A-8DE3-41675E903BBC}"/>
              </a:ext>
            </a:extLst>
          </p:cNvPr>
          <p:cNvSpPr txBox="1"/>
          <p:nvPr/>
        </p:nvSpPr>
        <p:spPr>
          <a:xfrm>
            <a:off x="4502920" y="2099333"/>
            <a:ext cx="230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1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6DFA5E-8BDD-4702-9C6B-DB159FD07B14}"/>
              </a:ext>
            </a:extLst>
          </p:cNvPr>
          <p:cNvSpPr txBox="1"/>
          <p:nvPr/>
        </p:nvSpPr>
        <p:spPr>
          <a:xfrm flipH="1">
            <a:off x="3376481" y="2387409"/>
            <a:ext cx="422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1, </a:t>
            </a:r>
            <a:r>
              <a:rPr lang="en-US" sz="800" dirty="0">
                <a:solidFill>
                  <a:srgbClr val="0070C0"/>
                </a:solidFill>
              </a:rPr>
              <a:t>3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ACD481-8F81-4EF8-954C-A106928004FF}"/>
              </a:ext>
            </a:extLst>
          </p:cNvPr>
          <p:cNvSpPr txBox="1"/>
          <p:nvPr/>
        </p:nvSpPr>
        <p:spPr>
          <a:xfrm flipH="1">
            <a:off x="2357657" y="2568047"/>
            <a:ext cx="422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1, </a:t>
            </a:r>
            <a:r>
              <a:rPr lang="en-US" sz="800" dirty="0">
                <a:solidFill>
                  <a:srgbClr val="0070C0"/>
                </a:solidFill>
              </a:rPr>
              <a:t>3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A085BA7-0D34-4D6C-80F6-D6234F289772}"/>
              </a:ext>
            </a:extLst>
          </p:cNvPr>
          <p:cNvSpPr txBox="1"/>
          <p:nvPr/>
        </p:nvSpPr>
        <p:spPr>
          <a:xfrm flipH="1">
            <a:off x="4513706" y="2646590"/>
            <a:ext cx="24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3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47507E4-21B2-4FB1-B398-8D16B610249D}"/>
              </a:ext>
            </a:extLst>
          </p:cNvPr>
          <p:cNvSpPr txBox="1"/>
          <p:nvPr/>
        </p:nvSpPr>
        <p:spPr>
          <a:xfrm flipH="1">
            <a:off x="5956663" y="2683350"/>
            <a:ext cx="24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3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B337DE-7DFC-44BC-B0E1-FAFADE11603A}"/>
              </a:ext>
            </a:extLst>
          </p:cNvPr>
          <p:cNvSpPr txBox="1"/>
          <p:nvPr/>
        </p:nvSpPr>
        <p:spPr>
          <a:xfrm flipH="1">
            <a:off x="3444037" y="2911985"/>
            <a:ext cx="24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4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FC1E86-BC02-4393-AE78-600B0A00AB1C}"/>
              </a:ext>
            </a:extLst>
          </p:cNvPr>
          <p:cNvSpPr txBox="1"/>
          <p:nvPr/>
        </p:nvSpPr>
        <p:spPr>
          <a:xfrm flipH="1">
            <a:off x="5890735" y="3431536"/>
            <a:ext cx="24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4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7C0C90-E6F8-47FA-B29A-A28B83F99115}"/>
              </a:ext>
            </a:extLst>
          </p:cNvPr>
          <p:cNvSpPr txBox="1"/>
          <p:nvPr/>
        </p:nvSpPr>
        <p:spPr>
          <a:xfrm flipH="1">
            <a:off x="7121094" y="3611001"/>
            <a:ext cx="247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4</a:t>
            </a:r>
            <a:r>
              <a:rPr lang="en-US" sz="800" dirty="0">
                <a:solidFill>
                  <a:schemeClr val="accent4"/>
                </a:solidFill>
              </a:rPr>
              <a:t> </a:t>
            </a:r>
            <a:endParaRPr lang="ru-RU" sz="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8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586769612"/>
              </p:ext>
            </p:extLst>
          </p:nvPr>
        </p:nvGraphicFramePr>
        <p:xfrm>
          <a:off x="952500" y="1544194"/>
          <a:ext cx="7239000" cy="1398676"/>
        </p:xfrm>
        <a:graphic>
          <a:graphicData uri="http://schemas.openxmlformats.org/drawingml/2006/table">
            <a:tbl>
              <a:tblPr>
                <a:noFill/>
                <a:tableStyleId>{5965C2D4-4971-4AA8-8D0F-51DF675A139F}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GUI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использовать на практике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Akka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Streams, Spark Streaming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более подробно с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геораспределенной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05453" y="443575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br>
              <a:rPr lang="en-US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800" dirty="0"/>
              <a:t>Разработка </a:t>
            </a:r>
            <a:r>
              <a:rPr lang="ru-RU" sz="2800" dirty="0" err="1"/>
              <a:t>микросервисной</a:t>
            </a:r>
            <a:r>
              <a:rPr lang="ru-RU" sz="2800" dirty="0"/>
              <a:t> архитектуры резервирования парковочных мест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Ильина Ирина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 инженер-програмист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801666783"/>
              </p:ext>
            </p:extLst>
          </p:nvPr>
        </p:nvGraphicFramePr>
        <p:xfrm>
          <a:off x="952500" y="1544194"/>
          <a:ext cx="7239000" cy="1503588"/>
        </p:xfrm>
        <a:graphic>
          <a:graphicData uri="http://schemas.openxmlformats.org/drawingml/2006/table">
            <a:tbl>
              <a:tblPr>
                <a:noFill/>
                <a:tableStyleId>{5965C2D4-4971-4AA8-8D0F-51DF675A139F}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использовать Apache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Применить полученные знания на практике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микросервисное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приложение, сервисы которого будут взаимодействовать через брокер сообщений Apache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Kafka</a:t>
                      </a:r>
                      <a:endParaRPr lang="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76176559"/>
              </p:ext>
            </p:extLst>
          </p:nvPr>
        </p:nvGraphicFramePr>
        <p:xfrm>
          <a:off x="952500" y="1544194"/>
          <a:ext cx="7239000" cy="2743870"/>
        </p:xfrm>
        <a:graphic>
          <a:graphicData uri="http://schemas.openxmlformats.org/drawingml/2006/table">
            <a:tbl>
              <a:tblPr>
                <a:noFill/>
                <a:tableStyleId>{5965C2D4-4971-4AA8-8D0F-51DF675A139F}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несколько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микросервисов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резервирования парковочных мест сервис парковки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parking-service, </a:t>
                      </a:r>
                      <a:b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сервис оплаты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payment-service, 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сервис резервирования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reservation-service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Использовать шаблон проектирования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Saga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для управления согласованностью данных в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микросервисах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в сценариях распределенных транзакций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Применить сервис для захвата изменений в базах данных (Change Data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Capture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и отправки их на обработку в другие системы, </a:t>
                      </a:r>
                      <a:b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Debezium</a:t>
                      </a:r>
                      <a:endParaRPr lang="ru-RU"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984288714"/>
              </p:ext>
            </p:extLst>
          </p:nvPr>
        </p:nvGraphicFramePr>
        <p:xfrm>
          <a:off x="886663" y="1185749"/>
          <a:ext cx="7223150" cy="2406763"/>
        </p:xfrm>
        <a:graphic>
          <a:graphicData uri="http://schemas.openxmlformats.org/drawingml/2006/table">
            <a:tbl>
              <a:tblPr>
                <a:noFill/>
                <a:tableStyleId>{5965C2D4-4971-4AA8-8D0F-51DF675A139F}</a:tableStyleId>
              </a:tblPr>
              <a:tblGrid>
                <a:gridCol w="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Spring Framework (Spring boot)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Kafka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Debezium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Базы данных -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Postgres</a:t>
                      </a: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миграция –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Flyway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ocker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compose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88316"/>
                  </a:ext>
                </a:extLst>
              </a:tr>
              <a:tr h="7023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Вспомогательные инструменты – 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Lombok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31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172177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br>
              <a:rPr lang="ru-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ru-RU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https://github.com/mrilina/2024-05-otus-kafka-Ilina/pull/7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30;p23">
            <a:extLst>
              <a:ext uri="{FF2B5EF4-FFF2-40B4-BE49-F238E27FC236}">
                <a16:creationId xmlns:a16="http://schemas.microsoft.com/office/drawing/2014/main" id="{FF198502-9A5E-41C0-977A-400B95C679D4}"/>
              </a:ext>
            </a:extLst>
          </p:cNvPr>
          <p:cNvSpPr txBox="1"/>
          <p:nvPr/>
        </p:nvSpPr>
        <p:spPr>
          <a:xfrm>
            <a:off x="552673" y="2426247"/>
            <a:ext cx="7559884" cy="129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Сделать резервирование парковочного места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b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% http POST http://localhost:8080/api/v1/reservations &lt; e2e/space-reservation-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placement.json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HTTP/1.1 202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Location: http://localhost:8080/api/v1/reservations/9a40b57d-36a1-4991-9b72-afdd41c154c0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Retry-After: 0.5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93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5" name="Google Shape;130;p23">
            <a:extLst>
              <a:ext uri="{FF2B5EF4-FFF2-40B4-BE49-F238E27FC236}">
                <a16:creationId xmlns:a16="http://schemas.microsoft.com/office/drawing/2014/main" id="{FF198502-9A5E-41C0-977A-400B95C679D4}"/>
              </a:ext>
            </a:extLst>
          </p:cNvPr>
          <p:cNvSpPr txBox="1"/>
          <p:nvPr/>
        </p:nvSpPr>
        <p:spPr>
          <a:xfrm>
            <a:off x="552672" y="1024128"/>
            <a:ext cx="8090778" cy="175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% docker run --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tty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--rm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--network saga-orchestration-network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quay.io/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debezium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/tooling:1.2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kafkacat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-b kafka:9092 -C -o beginning -q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-f "{\"key\":%k, \"headers\":\"%h\"}\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n%s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\n"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-t space-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booking.inbox.events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{"key":8877b9f1-28a0-42ef-9868-0288966f8a4c, "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headers":"id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=775f814a-4923-4f10-9b56-a4307a1ac800,eventType=REQUEST"}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{"type":"REQUEST",“spaceId":1,"endDate":"2024-09-13","guestId":10000001,“parkingId":1,"startDate":"2024-09-11","paymentDue":1702632793441,"creditCardNo":"************7999","reservationId":"9a40b57d-36a1-4991-9b72-afdd41c154c0"}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FCDB52B3-72AD-4598-AED1-E18AEB39E2F4}"/>
              </a:ext>
            </a:extLst>
          </p:cNvPr>
          <p:cNvSpPr txBox="1"/>
          <p:nvPr/>
        </p:nvSpPr>
        <p:spPr>
          <a:xfrm>
            <a:off x="500550" y="2778555"/>
            <a:ext cx="8153332" cy="203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% docker run --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tty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--rm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--network saga-orchestration-network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quay.io/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debezium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/tooling:1.2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kafkacat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-b kafka:9092 -C -o beginning -q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-f "{\"key\":%k, \"headers\":\"%h\"}\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n%s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\n" \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-t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payment.inbox.events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{"key":8877b9f1-28a0-42ef-9868-0288966f8a4c, "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headers":"id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=1fb5030c-629a-4ec3-8b9b-57cdbb423309,eventType=REQUEST"}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{"type":"REQUEST",“spaceId":1,"endDate":"2024-09-13","guestId":10000001,“parkingId":1,"startDate":"2024-09-11","paymentDue":1702632793441,"creditCardNo":"************7999","reservationId":"9a40b57d-36a1-4991-9b72-afdd41c154c0"}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8593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2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</a:t>
            </a:r>
            <a:r>
              <a:rPr lang="ru-RU" sz="3000" dirty="0"/>
              <a:t> (архитектура, БД)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76B3522-F415-4394-8B1E-B7A1D03A80A2}"/>
              </a:ext>
            </a:extLst>
          </p:cNvPr>
          <p:cNvSpPr/>
          <p:nvPr/>
        </p:nvSpPr>
        <p:spPr>
          <a:xfrm>
            <a:off x="814111" y="2235855"/>
            <a:ext cx="1468939" cy="4306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Parking service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F90E72-304A-4FA7-9B5D-CD0653CD70FF}"/>
              </a:ext>
            </a:extLst>
          </p:cNvPr>
          <p:cNvSpPr/>
          <p:nvPr/>
        </p:nvSpPr>
        <p:spPr>
          <a:xfrm>
            <a:off x="3208266" y="2235855"/>
            <a:ext cx="1468939" cy="4306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Reservation service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FB3838C-5C15-43F1-9750-8171C4D94E16}"/>
              </a:ext>
            </a:extLst>
          </p:cNvPr>
          <p:cNvSpPr/>
          <p:nvPr/>
        </p:nvSpPr>
        <p:spPr>
          <a:xfrm>
            <a:off x="5928644" y="2230468"/>
            <a:ext cx="1468939" cy="4306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 service</a:t>
            </a:r>
            <a:endParaRPr lang="ru-RU" dirty="0"/>
          </a:p>
        </p:txBody>
      </p:sp>
      <p:sp>
        <p:nvSpPr>
          <p:cNvPr id="3" name="Цилиндр 2">
            <a:extLst>
              <a:ext uri="{FF2B5EF4-FFF2-40B4-BE49-F238E27FC236}">
                <a16:creationId xmlns:a16="http://schemas.microsoft.com/office/drawing/2014/main" id="{87BFF267-5CC4-411D-AA52-341753CF86B1}"/>
              </a:ext>
            </a:extLst>
          </p:cNvPr>
          <p:cNvSpPr/>
          <p:nvPr/>
        </p:nvSpPr>
        <p:spPr>
          <a:xfrm>
            <a:off x="1286059" y="3740233"/>
            <a:ext cx="525042" cy="672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Цилиндр 7">
            <a:extLst>
              <a:ext uri="{FF2B5EF4-FFF2-40B4-BE49-F238E27FC236}">
                <a16:creationId xmlns:a16="http://schemas.microsoft.com/office/drawing/2014/main" id="{0D364CEF-75B6-4FF2-8196-4013B8D51A4D}"/>
              </a:ext>
            </a:extLst>
          </p:cNvPr>
          <p:cNvSpPr/>
          <p:nvPr/>
        </p:nvSpPr>
        <p:spPr>
          <a:xfrm>
            <a:off x="3820130" y="3740233"/>
            <a:ext cx="525042" cy="672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Цилиндр 8">
            <a:extLst>
              <a:ext uri="{FF2B5EF4-FFF2-40B4-BE49-F238E27FC236}">
                <a16:creationId xmlns:a16="http://schemas.microsoft.com/office/drawing/2014/main" id="{6D3DEAA1-8E71-487B-B2CD-ECACD4089B93}"/>
              </a:ext>
            </a:extLst>
          </p:cNvPr>
          <p:cNvSpPr/>
          <p:nvPr/>
        </p:nvSpPr>
        <p:spPr>
          <a:xfrm>
            <a:off x="6469134" y="3740233"/>
            <a:ext cx="525042" cy="672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12D9CCA-3E72-4B78-BCA4-07D3FC3B87E7}"/>
              </a:ext>
            </a:extLst>
          </p:cNvPr>
          <p:cNvCxnSpPr>
            <a:stCxn id="2" idx="2"/>
          </p:cNvCxnSpPr>
          <p:nvPr/>
        </p:nvCxnSpPr>
        <p:spPr>
          <a:xfrm flipH="1">
            <a:off x="1548580" y="2666508"/>
            <a:ext cx="1" cy="105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B1A90B-2FCC-4CBA-9DD7-5ED8C8029F59}"/>
              </a:ext>
            </a:extLst>
          </p:cNvPr>
          <p:cNvSpPr txBox="1"/>
          <p:nvPr/>
        </p:nvSpPr>
        <p:spPr>
          <a:xfrm>
            <a:off x="1001906" y="31679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Transaction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022237C-A128-43F9-A6EA-E9A55410F818}"/>
              </a:ext>
            </a:extLst>
          </p:cNvPr>
          <p:cNvCxnSpPr/>
          <p:nvPr/>
        </p:nvCxnSpPr>
        <p:spPr>
          <a:xfrm flipH="1">
            <a:off x="4057204" y="2661121"/>
            <a:ext cx="1" cy="105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6BA27E-4038-41F0-A2B2-EEEA322AA544}"/>
              </a:ext>
            </a:extLst>
          </p:cNvPr>
          <p:cNvSpPr txBox="1"/>
          <p:nvPr/>
        </p:nvSpPr>
        <p:spPr>
          <a:xfrm>
            <a:off x="3510530" y="316257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Transaction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CBA233-04D1-4B2B-8089-95FECDBD54E2}"/>
              </a:ext>
            </a:extLst>
          </p:cNvPr>
          <p:cNvCxnSpPr/>
          <p:nvPr/>
        </p:nvCxnSpPr>
        <p:spPr>
          <a:xfrm flipH="1">
            <a:off x="6731654" y="2661120"/>
            <a:ext cx="1" cy="105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A8298A-5991-4946-8045-2E724ADFF2C1}"/>
              </a:ext>
            </a:extLst>
          </p:cNvPr>
          <p:cNvSpPr txBox="1"/>
          <p:nvPr/>
        </p:nvSpPr>
        <p:spPr>
          <a:xfrm>
            <a:off x="6184129" y="324084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Transaction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9CAEF32-C060-4810-9ECC-5CD3121B5A92}"/>
              </a:ext>
            </a:extLst>
          </p:cNvPr>
          <p:cNvCxnSpPr>
            <a:cxnSpLocks/>
          </p:cNvCxnSpPr>
          <p:nvPr/>
        </p:nvCxnSpPr>
        <p:spPr>
          <a:xfrm>
            <a:off x="4698215" y="2437738"/>
            <a:ext cx="1230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75DD57-722C-46CF-A48E-D767D24FBD97}"/>
              </a:ext>
            </a:extLst>
          </p:cNvPr>
          <p:cNvSpPr txBox="1"/>
          <p:nvPr/>
        </p:nvSpPr>
        <p:spPr>
          <a:xfrm>
            <a:off x="4668192" y="217612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Pay</a:t>
            </a:r>
            <a:br>
              <a:rPr lang="en-US" dirty="0"/>
            </a:br>
            <a:r>
              <a:rPr lang="en-US" dirty="0"/>
              <a:t> Reservation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1DCDF-3802-434F-9A2D-072CBA5D7E41}"/>
              </a:ext>
            </a:extLst>
          </p:cNvPr>
          <p:cNvSpPr txBox="1"/>
          <p:nvPr/>
        </p:nvSpPr>
        <p:spPr>
          <a:xfrm>
            <a:off x="2397519" y="2222550"/>
            <a:ext cx="91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Book      Space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574A9AD-285C-4E55-A40F-0193498739CE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>
            <a:off x="2283050" y="2451182"/>
            <a:ext cx="92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85ABFFE5-6D84-4907-A5B5-051E782DB1CE}"/>
              </a:ext>
            </a:extLst>
          </p:cNvPr>
          <p:cNvSpPr/>
          <p:nvPr/>
        </p:nvSpPr>
        <p:spPr>
          <a:xfrm>
            <a:off x="3771656" y="1238865"/>
            <a:ext cx="340195" cy="30676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1EB32-24CB-429A-80DB-F8023AAF01D4}"/>
              </a:ext>
            </a:extLst>
          </p:cNvPr>
          <p:cNvSpPr txBox="1"/>
          <p:nvPr/>
        </p:nvSpPr>
        <p:spPr>
          <a:xfrm>
            <a:off x="4107754" y="1195657"/>
            <a:ext cx="216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reservation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5FFC4FD-B395-4DEE-9E88-683AAF72871F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>
          <a:xfrm>
            <a:off x="3941754" y="1545631"/>
            <a:ext cx="982" cy="69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660</Words>
  <Application>Microsoft Office PowerPoint</Application>
  <PresentationFormat>Экран (16:9)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Roboto</vt:lpstr>
      <vt:lpstr>Светлая тема</vt:lpstr>
      <vt:lpstr>Apache Kafka </vt:lpstr>
      <vt:lpstr>Защита проекта  Тема: Разработка микросервисной архитектуры резервирования парковочных мест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Что получилось</vt:lpstr>
      <vt:lpstr>Схемы (архитектура, БД)   </vt:lpstr>
      <vt:lpstr>Процесс резервирования   </vt:lpstr>
      <vt:lpstr>Saga state machine  </vt:lpstr>
      <vt:lpstr>Component wokflow   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микросервисной архитектуры резервирования парковочных мест </dc:title>
  <cp:lastModifiedBy>Irina Ilina</cp:lastModifiedBy>
  <cp:revision>33</cp:revision>
  <dcterms:modified xsi:type="dcterms:W3CDTF">2024-09-13T11:47:49Z</dcterms:modified>
</cp:coreProperties>
</file>