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75" r:id="rId1"/>
  </p:sldMasterIdLst>
  <p:notesMasterIdLst>
    <p:notesMasterId r:id="rId17"/>
  </p:notesMasterIdLst>
  <p:sldIdLst>
    <p:sldId id="256" r:id="rId2"/>
    <p:sldId id="257" r:id="rId3"/>
    <p:sldId id="259" r:id="rId4"/>
    <p:sldId id="269" r:id="rId5"/>
    <p:sldId id="262" r:id="rId6"/>
    <p:sldId id="263" r:id="rId7"/>
    <p:sldId id="264" r:id="rId8"/>
    <p:sldId id="265" r:id="rId9"/>
    <p:sldId id="267" r:id="rId10"/>
    <p:sldId id="268" r:id="rId11"/>
    <p:sldId id="273" r:id="rId12"/>
    <p:sldId id="271" r:id="rId13"/>
    <p:sldId id="274" r:id="rId14"/>
    <p:sldId id="275" r:id="rId15"/>
    <p:sldId id="276" r:id="rId16"/>
  </p:sldIdLst>
  <p:sldSz cx="9144000" cy="5143500" type="screen16x9"/>
  <p:notesSz cx="6858000" cy="9144000"/>
  <p:embeddedFontLst>
    <p:embeddedFont>
      <p:font typeface="Gill Sans" panose="020B0604020202020204" charset="0"/>
      <p:regular r:id="rId18"/>
      <p:bold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286" autoAdjust="0"/>
  </p:normalViewPr>
  <p:slideViewPr>
    <p:cSldViewPr snapToGrid="0">
      <p:cViewPr varScale="1">
        <p:scale>
          <a:sx n="75" d="100"/>
          <a:sy n="75" d="100"/>
        </p:scale>
        <p:origin x="10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b18685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b18685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adbeb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adbeb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Super resolution of unclear or occluded faces using generative adversarial networks.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I will briefly describe what the problem statement is and what we are aiming to do.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Basically </a:t>
            </a:r>
            <a:r>
              <a:rPr lang="en" sz="1800" dirty="0"/>
              <a:t>Image or video data contain plenty of information and have wide range of applications in the field of research and development.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Many applications require zooming of a specific area in the image where HR becomes essential eg. tumors diagnosis, visual surveillance etc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 matter how well an upscaling algo performs, there will be some amount of info lost and drop in image quality.</a:t>
            </a:r>
            <a:r>
              <a:rPr lang="en" sz="18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endParaRPr lang="en"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 dirty="0">
                <a:solidFill>
                  <a:srgbClr val="24292E"/>
                </a:solidFill>
                <a:highlight>
                  <a:srgbClr val="FFFFFF"/>
                </a:highlight>
              </a:rPr>
              <a:t>An efficient fix for certain situation deserves high attention </a:t>
            </a: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that is when SRGAN comes into picture.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Gan is a generative adversarial  network with two deep neural nets within , they are generator and discriminator.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  <a:tabLst/>
              <a:defRPr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  <a:tabLst/>
              <a:defRPr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The generator takes in low resolution image as input and learns all the features from the low-resolution image and tries to create a possible super resolution image. On repetitive training and learning of the generator, it comes close to producing a good super resolution image.</a:t>
            </a:r>
            <a:endParaRPr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 dirty="0">
                <a:solidFill>
                  <a:srgbClr val="24292E"/>
                </a:solidFill>
                <a:highlight>
                  <a:srgbClr val="FFFFFF"/>
                </a:highlight>
              </a:rPr>
              <a:t>Estimating a high-resolution image from its low-resolution counterpart is referred to as super-resolution. 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This generated fake SR image is fed into the discriminator alongside a stream of original HR Image taken from the actual, ground-truth dataset.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The discriminator is a normal (and well understood) classification model.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The discriminator takes in both HR and SR image and returns probabilities, a number between 0 and 1, with 1 representing real and 0 representing fake.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In this project, we aim to explore image super-resolution using generative adversarial networks, trying to minimize detail lost during the upscaling procedure.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Problem statement : In a nutshell, we are trying to generate a SR image from generator and then feed it to discriminator along with original HR images to classify them.</a:t>
            </a: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For the second phase.. The images are replaced by video frames.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endParaRPr lang="en-US"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adbeb3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adbeb38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the first phase of the project we have used Celeb-A data set and to avoid bias,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used Indian movie face database which had lot of diversity in pose, expression, occlusion and resolution.</a:t>
            </a: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ChokePoint</a:t>
            </a:r>
            <a:r>
              <a:rPr lang="en-US" dirty="0"/>
              <a:t> is a video dataset.</a:t>
            </a:r>
          </a:p>
          <a:p>
            <a:r>
              <a:rPr lang="en-US" dirty="0"/>
              <a:t>It is mainly meant for experimenting person identification or verification under real world surveillance conditions. </a:t>
            </a:r>
          </a:p>
          <a:p>
            <a:r>
              <a:rPr lang="en-US" dirty="0"/>
              <a:t>So basically, we have array of cameras, placed at different portals or areas to capture subjects walking through each portal.</a:t>
            </a:r>
          </a:p>
          <a:p>
            <a:r>
              <a:rPr lang="en-US" dirty="0"/>
              <a:t>here just three cameras are used to capture the subjects walking towards a door in an indoor environment.</a:t>
            </a:r>
          </a:p>
          <a:p>
            <a:r>
              <a:rPr lang="en-US" dirty="0"/>
              <a:t>Faces in these video dataset has variations in terms of pose, sharpness, occlusion and they also have misalignment.</a:t>
            </a:r>
          </a:p>
          <a:p>
            <a:r>
              <a:rPr lang="en-US" dirty="0"/>
              <a:t>This will help in avoid model bias</a:t>
            </a:r>
          </a:p>
          <a:p>
            <a:r>
              <a:rPr lang="en-US" dirty="0"/>
              <a:t>There are a total of 48 videos, and we took 1 for training our model. </a:t>
            </a:r>
          </a:p>
          <a:p>
            <a:r>
              <a:rPr lang="en-US" dirty="0"/>
              <a:t>We have taken a 30 frames per second video and extracted 1500 frames out of it.</a:t>
            </a:r>
          </a:p>
        </p:txBody>
      </p:sp>
    </p:spTree>
    <p:extLst>
      <p:ext uri="{BB962C8B-B14F-4D97-AF65-F5344CB8AC3E}">
        <p14:creationId xmlns:p14="http://schemas.microsoft.com/office/powerpoint/2010/main" val="86402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8f9b7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8f9b7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Upsamples</a:t>
            </a:r>
            <a:r>
              <a:rPr lang="en-US" dirty="0"/>
              <a:t> the input by a factor od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8f9b71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8f9b71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bc5268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bc5268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bc52680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bc52680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bc52680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bc52680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6024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8307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20381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1548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81983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20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34113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20956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741661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01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49888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32776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460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44173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6891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099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80177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846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011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  <p:sldLayoutId id="2147483993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4.jpg"/><Relationship Id="rId7" Type="http://schemas.openxmlformats.org/officeDocument/2006/relationships/image" Target="../media/image20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media" Target="../media/media2.mp4"/><Relationship Id="rId7" Type="http://schemas.openxmlformats.org/officeDocument/2006/relationships/slideLayout" Target="../slideLayouts/slideLayout1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30.png"/><Relationship Id="rId4" Type="http://schemas.openxmlformats.org/officeDocument/2006/relationships/video" Target="../media/media2.mp4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63298" y="973836"/>
            <a:ext cx="5486400" cy="2441448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tx2"/>
                </a:solidFill>
              </a:rPr>
              <a:t>Super Resolution of occluded or unclear faces 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tx2"/>
                </a:solidFill>
              </a:rPr>
              <a:t>using Generative Adversarial Networks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lang="en-US" sz="3400">
              <a:solidFill>
                <a:schemeClr val="tx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63297" y="3502684"/>
            <a:ext cx="5035674" cy="6858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85000" lnSpcReduction="20000"/>
          </a:bodyPr>
          <a:lstStyle/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b="1">
                <a:solidFill>
                  <a:schemeClr val="accent1"/>
                </a:solidFill>
              </a:rPr>
              <a:t>Akhil Nair | Mounica Subramani | Mrinal Soni | SuRui Yang</a:t>
            </a:r>
            <a:endParaRPr 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584" y="15707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82" y="15707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359" y="349288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2503984" y="2551477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High Resolution Image</a:t>
            </a:r>
            <a:endParaRPr sz="1200" dirty="0"/>
          </a:p>
        </p:txBody>
      </p:sp>
      <p:sp>
        <p:nvSpPr>
          <p:cNvPr id="158" name="Google Shape;158;p25"/>
          <p:cNvSpPr txBox="1"/>
          <p:nvPr/>
        </p:nvSpPr>
        <p:spPr>
          <a:xfrm>
            <a:off x="4487584" y="2551477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Low Resolution Image</a:t>
            </a:r>
            <a:endParaRPr sz="1200" dirty="0"/>
          </a:p>
        </p:txBody>
      </p:sp>
      <p:sp>
        <p:nvSpPr>
          <p:cNvPr id="159" name="Google Shape;159;p25"/>
          <p:cNvSpPr txBox="1"/>
          <p:nvPr/>
        </p:nvSpPr>
        <p:spPr>
          <a:xfrm>
            <a:off x="3213090" y="4405583"/>
            <a:ext cx="2322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Super Resolution Image Iteration 100</a:t>
            </a:r>
            <a:endParaRPr sz="1200" dirty="0"/>
          </a:p>
        </p:txBody>
      </p:sp>
      <p:sp>
        <p:nvSpPr>
          <p:cNvPr id="160" name="Google Shape;160;p25"/>
          <p:cNvSpPr txBox="1"/>
          <p:nvPr/>
        </p:nvSpPr>
        <p:spPr>
          <a:xfrm>
            <a:off x="5479384" y="4412780"/>
            <a:ext cx="2322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Super Resolution Image Iteration 500</a:t>
            </a:r>
            <a:endParaRPr sz="1200" dirty="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0384" y="34883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2409" y="34883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118078" y="4408391"/>
            <a:ext cx="2322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Super Resolution Image Iteration 1</a:t>
            </a:r>
            <a:endParaRPr sz="1200" dirty="0"/>
          </a:p>
        </p:txBody>
      </p:sp>
      <p:sp>
        <p:nvSpPr>
          <p:cNvPr id="16" name="Google Shape;153;p25">
            <a:extLst>
              <a:ext uri="{FF2B5EF4-FFF2-40B4-BE49-F238E27FC236}">
                <a16:creationId xmlns:a16="http://schemas.microsoft.com/office/drawing/2014/main" id="{CAFC8E21-AF67-AC4D-BFB7-8EEF1A6AE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0951" y="455700"/>
            <a:ext cx="76161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 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and Conclusion – Images - Local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54;p2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39DFD89E-C7A8-4F34-84CA-22368EF7C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0212" y="13225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5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7B06DAA7-8556-4153-B75F-FDAFBA0C16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97" y="13225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27CDF-B81A-4C44-8B8A-0390CFB84F39}"/>
              </a:ext>
            </a:extLst>
          </p:cNvPr>
          <p:cNvSpPr txBox="1"/>
          <p:nvPr/>
        </p:nvSpPr>
        <p:spPr>
          <a:xfrm>
            <a:off x="625122" y="2272595"/>
            <a:ext cx="9793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64 * 64 (High)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26694-CE9E-4F63-BD79-4D01D5824527}"/>
              </a:ext>
            </a:extLst>
          </p:cNvPr>
          <p:cNvSpPr txBox="1"/>
          <p:nvPr/>
        </p:nvSpPr>
        <p:spPr>
          <a:xfrm>
            <a:off x="2142066" y="2272595"/>
            <a:ext cx="9793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32 * 32 (Low)</a:t>
            </a:r>
          </a:p>
        </p:txBody>
      </p:sp>
      <p:pic>
        <p:nvPicPr>
          <p:cNvPr id="18" name="Picture 18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01AC6E46-01C8-4C55-ABCD-4391B086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1321506"/>
            <a:ext cx="920044" cy="91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8602E4-EFD0-44D3-ABBD-47258B3C639B}"/>
              </a:ext>
            </a:extLst>
          </p:cNvPr>
          <p:cNvSpPr txBox="1"/>
          <p:nvPr/>
        </p:nvSpPr>
        <p:spPr>
          <a:xfrm>
            <a:off x="3426177" y="2272595"/>
            <a:ext cx="13320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64 * 64 (Generated)</a:t>
            </a:r>
          </a:p>
        </p:txBody>
      </p:sp>
      <p:pic>
        <p:nvPicPr>
          <p:cNvPr id="21" name="Picture 21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31D39F89-9BC9-4C5D-A329-342271E5C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677" y="1320094"/>
            <a:ext cx="944034" cy="95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DDF331-CD11-4E87-9E5B-05C85BE52855}"/>
              </a:ext>
            </a:extLst>
          </p:cNvPr>
          <p:cNvSpPr txBox="1"/>
          <p:nvPr/>
        </p:nvSpPr>
        <p:spPr>
          <a:xfrm>
            <a:off x="4985455" y="2321984"/>
            <a:ext cx="14590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128* 128 (Generated)</a:t>
            </a:r>
          </a:p>
        </p:txBody>
      </p:sp>
      <p:pic>
        <p:nvPicPr>
          <p:cNvPr id="24" name="Picture 2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779E1F1-27B8-4BE7-BFEC-B887D309E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22" y="3083983"/>
            <a:ext cx="1219200" cy="121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91C843-036B-4638-9617-21CD82CBC3A9}"/>
              </a:ext>
            </a:extLst>
          </p:cNvPr>
          <p:cNvSpPr txBox="1"/>
          <p:nvPr/>
        </p:nvSpPr>
        <p:spPr>
          <a:xfrm>
            <a:off x="667455" y="4410428"/>
            <a:ext cx="11345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128 * 128 (High)</a:t>
            </a:r>
          </a:p>
        </p:txBody>
      </p:sp>
      <p:pic>
        <p:nvPicPr>
          <p:cNvPr id="27" name="Picture 2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AFB8F954-E136-4361-AB47-68349FAAE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0" y="3085394"/>
            <a:ext cx="1209322" cy="12163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62361E-BF37-4FB5-9365-DCEEA6F6EFD7}"/>
              </a:ext>
            </a:extLst>
          </p:cNvPr>
          <p:cNvSpPr txBox="1"/>
          <p:nvPr/>
        </p:nvSpPr>
        <p:spPr>
          <a:xfrm>
            <a:off x="2628900" y="4410428"/>
            <a:ext cx="9793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64 * 64 (Low)</a:t>
            </a:r>
          </a:p>
        </p:txBody>
      </p:sp>
      <p:pic>
        <p:nvPicPr>
          <p:cNvPr id="30" name="Picture 30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A3436C2-47D1-46E1-928E-98984EF37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789" y="3083983"/>
            <a:ext cx="1219200" cy="1219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581A09-EB81-4A31-8A60-71BE66FADF5B}"/>
              </a:ext>
            </a:extLst>
          </p:cNvPr>
          <p:cNvSpPr txBox="1"/>
          <p:nvPr/>
        </p:nvSpPr>
        <p:spPr>
          <a:xfrm>
            <a:off x="4322232" y="4410428"/>
            <a:ext cx="1452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128 * 128 (Generated)</a:t>
            </a:r>
          </a:p>
        </p:txBody>
      </p:sp>
      <p:pic>
        <p:nvPicPr>
          <p:cNvPr id="33" name="Picture 3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978B07-13DC-4C82-975E-E503FBD42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9133" y="3081161"/>
            <a:ext cx="1210735" cy="12248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91C498-A3B7-45A7-80AE-226DB043D416}"/>
              </a:ext>
            </a:extLst>
          </p:cNvPr>
          <p:cNvSpPr txBox="1"/>
          <p:nvPr/>
        </p:nvSpPr>
        <p:spPr>
          <a:xfrm>
            <a:off x="6072010" y="4389261"/>
            <a:ext cx="1452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256 * 256 (Generated)</a:t>
            </a:r>
          </a:p>
        </p:txBody>
      </p:sp>
      <p:sp>
        <p:nvSpPr>
          <p:cNvPr id="37" name="Google Shape;153;p25">
            <a:extLst>
              <a:ext uri="{FF2B5EF4-FFF2-40B4-BE49-F238E27FC236}">
                <a16:creationId xmlns:a16="http://schemas.microsoft.com/office/drawing/2014/main" id="{4AB8F6D5-0F08-412C-BEC8-E5618EEB4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Results: 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Images - </a:t>
            </a: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AWS Improvement</a:t>
            </a:r>
            <a:endParaRPr lang="en-US" dirty="0">
              <a:solidFill>
                <a:srgbClr val="00B050"/>
              </a:solidFill>
              <a:latin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1ED31A-94CA-4986-A0A0-873C0E6C63AB}"/>
              </a:ext>
            </a:extLst>
          </p:cNvPr>
          <p:cNvSpPr txBox="1"/>
          <p:nvPr/>
        </p:nvSpPr>
        <p:spPr>
          <a:xfrm>
            <a:off x="6667442" y="1398654"/>
            <a:ext cx="23576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generated images were the result of 3000 iterations of the model</a:t>
            </a:r>
          </a:p>
        </p:txBody>
      </p:sp>
    </p:spTree>
    <p:extLst>
      <p:ext uri="{BB962C8B-B14F-4D97-AF65-F5344CB8AC3E}">
        <p14:creationId xmlns:p14="http://schemas.microsoft.com/office/powerpoint/2010/main" val="307388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E52C-7F19-764C-993B-4716EC14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9102"/>
            <a:ext cx="8520600" cy="572700"/>
          </a:xfrm>
        </p:spPr>
        <p:txBody>
          <a:bodyPr/>
          <a:lstStyle/>
          <a:p>
            <a:r>
              <a:rPr lang="en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Results:  </a:t>
            </a:r>
            <a:r>
              <a:rPr lang="en-US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Video </a:t>
            </a:r>
            <a:endParaRPr kumimoji="1" lang="zh-CN" altLang="en-US" dirty="0"/>
          </a:p>
        </p:txBody>
      </p:sp>
      <p:pic>
        <p:nvPicPr>
          <p:cNvPr id="4" name="Picture 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19763891-34DB-42D1-B04E-DB3FE389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57" y="2916713"/>
            <a:ext cx="1594443" cy="1594443"/>
          </a:xfrm>
          <a:prstGeom prst="rect">
            <a:avLst/>
          </a:prstGeom>
        </p:spPr>
      </p:pic>
      <p:pic>
        <p:nvPicPr>
          <p:cNvPr id="8" name="Picture 8" descr="A picture containing mug, glass, bottle, water&#10;&#10;Description generated with very high confidence">
            <a:extLst>
              <a:ext uri="{FF2B5EF4-FFF2-40B4-BE49-F238E27FC236}">
                <a16:creationId xmlns:a16="http://schemas.microsoft.com/office/drawing/2014/main" id="{A1DA05FA-7EEC-4D60-A74C-B734B4E4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84" y="2916713"/>
            <a:ext cx="1607732" cy="1594442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AB9E7F9-41BC-4EB3-82A0-0A7767775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42" y="2916714"/>
            <a:ext cx="1607733" cy="1594442"/>
          </a:xfrm>
          <a:prstGeom prst="rect">
            <a:avLst/>
          </a:prstGeom>
        </p:spPr>
      </p:pic>
      <p:pic>
        <p:nvPicPr>
          <p:cNvPr id="14" name="Picture 14" descr="A close up of a window&#10;&#10;Description generated with very high confidence">
            <a:extLst>
              <a:ext uri="{FF2B5EF4-FFF2-40B4-BE49-F238E27FC236}">
                <a16:creationId xmlns:a16="http://schemas.microsoft.com/office/drawing/2014/main" id="{BCA53063-132F-4380-9ADD-30E6F791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14" y="2916714"/>
            <a:ext cx="1587797" cy="1594442"/>
          </a:xfrm>
          <a:prstGeom prst="rect">
            <a:avLst/>
          </a:prstGeom>
        </p:spPr>
      </p:pic>
      <p:pic>
        <p:nvPicPr>
          <p:cNvPr id="16" name="Picture 16" descr="A picture containing indoor, refrigerator, building, sitting&#10;&#10;Description generated with very high confidence">
            <a:extLst>
              <a:ext uri="{FF2B5EF4-FFF2-40B4-BE49-F238E27FC236}">
                <a16:creationId xmlns:a16="http://schemas.microsoft.com/office/drawing/2014/main" id="{9284DC11-0BE9-4405-8E3A-4F6B0728D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713" y="917449"/>
            <a:ext cx="1587797" cy="1594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50DEEA-28CB-4E03-AD0B-77489E36556E}"/>
              </a:ext>
            </a:extLst>
          </p:cNvPr>
          <p:cNvSpPr txBox="1"/>
          <p:nvPr/>
        </p:nvSpPr>
        <p:spPr>
          <a:xfrm>
            <a:off x="2701271" y="4531197"/>
            <a:ext cx="16068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Iteration 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6F0D6-BC15-4FEF-9B63-52852C4815AE}"/>
              </a:ext>
            </a:extLst>
          </p:cNvPr>
          <p:cNvSpPr txBox="1"/>
          <p:nvPr/>
        </p:nvSpPr>
        <p:spPr>
          <a:xfrm>
            <a:off x="0" y="4522053"/>
            <a:ext cx="17332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sz="1200" dirty="0"/>
              <a:t>Iteration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4DDE0-5106-4EC6-8F17-21B74C9D4CE0}"/>
              </a:ext>
            </a:extLst>
          </p:cNvPr>
          <p:cNvSpPr txBox="1"/>
          <p:nvPr/>
        </p:nvSpPr>
        <p:spPr>
          <a:xfrm>
            <a:off x="4852942" y="4527399"/>
            <a:ext cx="16068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Iteration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BFCBAB-24C2-43B7-A781-F5B58D6C535A}"/>
              </a:ext>
            </a:extLst>
          </p:cNvPr>
          <p:cNvSpPr txBox="1"/>
          <p:nvPr/>
        </p:nvSpPr>
        <p:spPr>
          <a:xfrm>
            <a:off x="7049978" y="4511155"/>
            <a:ext cx="1580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Iteration 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0E32D-3943-429D-9455-B628AE578511}"/>
              </a:ext>
            </a:extLst>
          </p:cNvPr>
          <p:cNvSpPr txBox="1"/>
          <p:nvPr/>
        </p:nvSpPr>
        <p:spPr>
          <a:xfrm>
            <a:off x="4572000" y="1531356"/>
            <a:ext cx="2623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True High-Resolution frame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D3C6D-E5E4-4F77-B9C2-08EE5B583CAE}"/>
              </a:ext>
            </a:extLst>
          </p:cNvPr>
          <p:cNvSpPr txBox="1"/>
          <p:nvPr/>
        </p:nvSpPr>
        <p:spPr>
          <a:xfrm>
            <a:off x="450490" y="1202391"/>
            <a:ext cx="272247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Frames were generated and combined using a command line tool </a:t>
            </a:r>
            <a:r>
              <a:rPr lang="en-US" dirty="0" err="1">
                <a:solidFill>
                  <a:srgbClr val="FF0000"/>
                </a:solidFill>
              </a:rPr>
              <a:t>ffmpeg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01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E52C-7F19-764C-993B-4716EC14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Results:  </a:t>
            </a:r>
            <a:r>
              <a:rPr lang="en-US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Video</a:t>
            </a:r>
            <a:endParaRPr kumimoji="1" lang="zh-CN" altLang="en-US" dirty="0"/>
          </a:p>
        </p:txBody>
      </p:sp>
      <p:pic>
        <p:nvPicPr>
          <p:cNvPr id="3" name="在线媒体 2" descr="generated_high_resolution">
            <a:hlinkClick r:id="" action="ppaction://media"/>
            <a:extLst>
              <a:ext uri="{FF2B5EF4-FFF2-40B4-BE49-F238E27FC236}">
                <a16:creationId xmlns:a16="http://schemas.microsoft.com/office/drawing/2014/main" id="{F9AE0768-492B-584C-980B-F7603ED519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08435" y="1221616"/>
            <a:ext cx="2700269" cy="27002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C0C788E-DA98-1B48-94C8-5CB95AEA7132}"/>
              </a:ext>
            </a:extLst>
          </p:cNvPr>
          <p:cNvSpPr/>
          <p:nvPr/>
        </p:nvSpPr>
        <p:spPr>
          <a:xfrm>
            <a:off x="6286613" y="4175776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enerated</a:t>
            </a:r>
            <a:r>
              <a:rPr lang="en-US" altLang="zh-CN" dirty="0"/>
              <a:t> H</a:t>
            </a:r>
            <a:r>
              <a:rPr lang="zh-CN" altLang="en-US" dirty="0"/>
              <a:t>igh</a:t>
            </a:r>
            <a:r>
              <a:rPr lang="en-US" altLang="zh-CN" dirty="0"/>
              <a:t> R</a:t>
            </a:r>
            <a:r>
              <a:rPr lang="zh-CN" altLang="en-US" dirty="0"/>
              <a:t>esolution</a:t>
            </a:r>
          </a:p>
        </p:txBody>
      </p:sp>
      <p:pic>
        <p:nvPicPr>
          <p:cNvPr id="5" name="在线媒体 4" descr="high_resolution">
            <a:hlinkClick r:id="" action="ppaction://media"/>
            <a:extLst>
              <a:ext uri="{FF2B5EF4-FFF2-40B4-BE49-F238E27FC236}">
                <a16:creationId xmlns:a16="http://schemas.microsoft.com/office/drawing/2014/main" id="{AF68EB2D-0ED6-6744-BC14-B80BBEB23C7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1700" y="1221617"/>
            <a:ext cx="2700269" cy="27002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0E6083-01E1-0540-86F6-5FCEF5F5CE26}"/>
              </a:ext>
            </a:extLst>
          </p:cNvPr>
          <p:cNvSpPr/>
          <p:nvPr/>
        </p:nvSpPr>
        <p:spPr>
          <a:xfrm>
            <a:off x="873304" y="4175778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igh</a:t>
            </a:r>
            <a:r>
              <a:rPr lang="en-US" altLang="zh-CN" dirty="0"/>
              <a:t> R</a:t>
            </a:r>
            <a:r>
              <a:rPr lang="zh-CN" altLang="en-US" dirty="0"/>
              <a:t>esolution</a:t>
            </a:r>
          </a:p>
        </p:txBody>
      </p:sp>
      <p:pic>
        <p:nvPicPr>
          <p:cNvPr id="7" name="在线媒体 6" descr="low_resolution">
            <a:hlinkClick r:id="" action="ppaction://media"/>
            <a:extLst>
              <a:ext uri="{FF2B5EF4-FFF2-40B4-BE49-F238E27FC236}">
                <a16:creationId xmlns:a16="http://schemas.microsoft.com/office/drawing/2014/main" id="{7DF6465A-2B89-A943-B3FC-722871F31D3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91852" y="1221616"/>
            <a:ext cx="2700268" cy="27002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F32882-198B-2049-84B1-7BB3EC1A90C6}"/>
              </a:ext>
            </a:extLst>
          </p:cNvPr>
          <p:cNvSpPr/>
          <p:nvPr/>
        </p:nvSpPr>
        <p:spPr>
          <a:xfrm>
            <a:off x="3710534" y="4175777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 R</a:t>
            </a:r>
            <a:r>
              <a:rPr lang="zh-CN" altLang="en-US" dirty="0"/>
              <a:t>esolution</a:t>
            </a:r>
          </a:p>
        </p:txBody>
      </p:sp>
    </p:spTree>
    <p:extLst>
      <p:ext uri="{BB962C8B-B14F-4D97-AF65-F5344CB8AC3E}">
        <p14:creationId xmlns:p14="http://schemas.microsoft.com/office/powerpoint/2010/main" val="24471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762-B6D9-3241-B419-9E174B4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  <a:latin typeface="Gill Sans"/>
                <a:cs typeface="Gill Sans"/>
              </a:rPr>
              <a:t>Conclusions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0F2E9-9179-B743-84DE-D6561471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From the results we obtained, the model performance was observed to be good when the initial low-resolution image is not extremely low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The model learning was low from 2x to 4x upscaling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The learning rate of the model decreases considerably after initial 1000 iterations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Video super-resolution was computationally very expensive even with </a:t>
            </a:r>
            <a:r>
              <a:rPr lang="en-US" altLang="zh-CN" cap="none" dirty="0" err="1">
                <a:solidFill>
                  <a:srgbClr val="000000"/>
                </a:solidFill>
              </a:rPr>
              <a:t>aws</a:t>
            </a: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During video super resolution we found that the </a:t>
            </a:r>
            <a:r>
              <a:rPr lang="en-US" altLang="zh-CN" cap="none" dirty="0" err="1">
                <a:solidFill>
                  <a:srgbClr val="000000"/>
                </a:solidFill>
              </a:rPr>
              <a:t>gan</a:t>
            </a:r>
            <a:r>
              <a:rPr lang="en-US" altLang="zh-CN" cap="none" dirty="0">
                <a:solidFill>
                  <a:srgbClr val="000000"/>
                </a:solidFill>
              </a:rPr>
              <a:t> model had trouble with far off background in the frames.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97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762-B6D9-3241-B419-9E174B4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  <a:latin typeface="Gill Sans"/>
                <a:cs typeface="Gill Sans"/>
              </a:rPr>
              <a:t>Future Work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0F2E9-9179-B743-84DE-D6561471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Further work is needed in video super resolution to make the faces clear enough for facial recognition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Facial recognition model coupled with a classification model would be used for demographic classification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cap="none" dirty="0">
                <a:solidFill>
                  <a:srgbClr val="000000"/>
                </a:solidFill>
              </a:rPr>
              <a:t>Would like to try a variation of GAN called DCGAN, has shown some excellent results recently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cap="none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cap="none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05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82600" y="2120900"/>
            <a:ext cx="3687600" cy="2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Low-resolution</a:t>
            </a:r>
            <a:r>
              <a:rPr lang="en" dirty="0">
                <a:solidFill>
                  <a:schemeClr val="dk1"/>
                </a:solidFill>
              </a:rPr>
              <a:t>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</a:t>
            </a:r>
            <a:r>
              <a:rPr lang="en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Super-resolution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High-resolution</a:t>
            </a:r>
            <a:endParaRPr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7213950" y="3049550"/>
            <a:ext cx="27111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low-resolution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65300" y="4564850"/>
            <a:ext cx="368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high-resolution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69732" y="3161300"/>
            <a:ext cx="269995" cy="590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525" y="2567637"/>
            <a:ext cx="2294425" cy="1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80800" y="301200"/>
            <a:ext cx="21519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sz="2800" dirty="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0800" y="825450"/>
            <a:ext cx="8524800" cy="17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Challenge: Inability to capture perceptually satisfying features in an image.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Goal: Reconstruct high quality images, ensuring perceptual quality is preserved.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PROBLEM STATEMENT: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Reconstruct super-resolution (single image) from low-resolution, extending to video super resolution.</a:t>
            </a:r>
            <a:endParaRPr lang="en" sz="15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Dataset f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or Single Image Resolution</a:t>
            </a:r>
            <a:endParaRPr dirty="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indent="-2857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cap="none" dirty="0">
                <a:solidFill>
                  <a:schemeClr val="dk1"/>
                </a:solidFill>
              </a:rPr>
              <a:t>The </a:t>
            </a:r>
            <a:r>
              <a:rPr lang="en-US" cap="none" dirty="0" err="1">
                <a:solidFill>
                  <a:schemeClr val="dk1"/>
                </a:solidFill>
              </a:rPr>
              <a:t>celeba</a:t>
            </a:r>
            <a:r>
              <a:rPr lang="en-US" cap="none" dirty="0">
                <a:solidFill>
                  <a:schemeClr val="dk1"/>
                </a:solidFill>
              </a:rPr>
              <a:t> dataset consists of 202,599 face images of 10,177 unique identities</a:t>
            </a:r>
          </a:p>
          <a:p>
            <a:pPr marL="406400" indent="-2857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cap="none" dirty="0">
                <a:solidFill>
                  <a:schemeClr val="dk1"/>
                </a:solidFill>
              </a:rPr>
              <a:t>Images are frontal images with less occlusion and mostly clear faces</a:t>
            </a:r>
          </a:p>
          <a:p>
            <a:pPr marL="2857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2857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2857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2857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2857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7429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7429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7429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742950" indent="-285750">
              <a:lnSpc>
                <a:spcPct val="100000"/>
              </a:lnSpc>
            </a:pPr>
            <a:endParaRPr lang="en-US" cap="none" dirty="0">
              <a:solidFill>
                <a:schemeClr val="dk1"/>
              </a:solidFill>
            </a:endParaRPr>
          </a:p>
          <a:p>
            <a:pPr marL="406400" indent="-2857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cap="none" dirty="0">
                <a:solidFill>
                  <a:schemeClr val="dk1"/>
                </a:solidFill>
              </a:rPr>
              <a:t>To avoid bias we would train our model on a second dataset </a:t>
            </a:r>
            <a:r>
              <a:rPr lang="en-US" cap="none" dirty="0" err="1">
                <a:solidFill>
                  <a:schemeClr val="dk1"/>
                </a:solidFill>
              </a:rPr>
              <a:t>indian</a:t>
            </a:r>
            <a:r>
              <a:rPr lang="en-US" cap="none" dirty="0">
                <a:solidFill>
                  <a:schemeClr val="dk1"/>
                </a:solidFill>
              </a:rPr>
              <a:t> movie face database</a:t>
            </a:r>
          </a:p>
          <a:p>
            <a:pPr marL="406400" indent="-2857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cap="none" dirty="0">
                <a:solidFill>
                  <a:schemeClr val="dk1"/>
                </a:solidFill>
              </a:rPr>
              <a:t>The dataset contains 34512 images of 100 actors collected from 100 videos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cap="none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93" y="2156100"/>
            <a:ext cx="1387950" cy="13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425" y="2156100"/>
            <a:ext cx="1409150" cy="14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557" y="2052113"/>
            <a:ext cx="1241650" cy="16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B675E-8CE9-3B4F-B8E8-19F83B9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Dataset for Video Resolution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2D44B-AA4F-5B4F-8DEF-783146520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65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altLang="zh-CN" cap="none" dirty="0">
                <a:solidFill>
                  <a:schemeClr val="dk1"/>
                </a:solidFill>
              </a:rPr>
              <a:t>The CHOKEPOINT dataset dataset</a:t>
            </a:r>
            <a:r>
              <a:rPr lang="zh-CN" altLang="en-US" cap="none" dirty="0">
                <a:solidFill>
                  <a:schemeClr val="dk1"/>
                </a:solidFill>
              </a:rPr>
              <a:t> </a:t>
            </a:r>
            <a:r>
              <a:rPr lang="en-US" altLang="zh-CN" cap="none" dirty="0">
                <a:solidFill>
                  <a:schemeClr val="dk1"/>
                </a:solidFill>
              </a:rPr>
              <a:t>is</a:t>
            </a:r>
            <a:r>
              <a:rPr lang="zh-CN" altLang="en-US" cap="none" dirty="0">
                <a:solidFill>
                  <a:schemeClr val="dk1"/>
                </a:solidFill>
              </a:rPr>
              <a:t> </a:t>
            </a:r>
            <a:r>
              <a:rPr lang="en-US" altLang="zh-CN" cap="none" dirty="0">
                <a:solidFill>
                  <a:schemeClr val="dk1"/>
                </a:solidFill>
              </a:rPr>
              <a:t>a video dataset</a:t>
            </a:r>
            <a:r>
              <a:rPr lang="zh-CN" altLang="en-US" cap="none" dirty="0">
                <a:solidFill>
                  <a:schemeClr val="dk1"/>
                </a:solidFill>
              </a:rPr>
              <a:t> </a:t>
            </a:r>
            <a:r>
              <a:rPr lang="en-US" altLang="zh-CN" cap="none" dirty="0">
                <a:solidFill>
                  <a:schemeClr val="dk1"/>
                </a:solidFill>
              </a:rPr>
              <a:t>consists of 48 videos,</a:t>
            </a:r>
            <a:r>
              <a:rPr lang="zh-CN" altLang="en-US" cap="none" dirty="0">
                <a:solidFill>
                  <a:schemeClr val="dk1"/>
                </a:solidFill>
              </a:rPr>
              <a:t> </a:t>
            </a:r>
            <a:r>
              <a:rPr lang="en-US" altLang="zh-CN" cap="none" dirty="0">
                <a:solidFill>
                  <a:schemeClr val="dk1"/>
                </a:solidFill>
              </a:rPr>
              <a:t>simulating real-world surveillance conditions using existing technologies.</a:t>
            </a:r>
          </a:p>
          <a:p>
            <a:pPr indent="-3365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cap="none" dirty="0">
                <a:solidFill>
                  <a:schemeClr val="dk1"/>
                </a:solidFill>
              </a:rPr>
              <a:t>We</a:t>
            </a:r>
            <a:r>
              <a:rPr lang="zh-CN" cap="none" dirty="0">
                <a:solidFill>
                  <a:schemeClr val="dk1"/>
                </a:solidFill>
              </a:rPr>
              <a:t> </a:t>
            </a:r>
            <a:r>
              <a:rPr lang="en-US" cap="none" dirty="0">
                <a:solidFill>
                  <a:schemeClr val="dk1"/>
                </a:solidFill>
              </a:rPr>
              <a:t>choose</a:t>
            </a:r>
            <a:r>
              <a:rPr lang="zh-CN" cap="none" dirty="0">
                <a:solidFill>
                  <a:schemeClr val="dk1"/>
                </a:solidFill>
              </a:rPr>
              <a:t> one of the vi</a:t>
            </a:r>
            <a:r>
              <a:rPr lang="en-US" altLang="zh-CN" cap="none" dirty="0">
                <a:solidFill>
                  <a:schemeClr val="dk1"/>
                </a:solidFill>
              </a:rPr>
              <a:t>de</a:t>
            </a:r>
            <a:r>
              <a:rPr lang="zh-CN" cap="none" dirty="0">
                <a:solidFill>
                  <a:schemeClr val="dk1"/>
                </a:solidFill>
              </a:rPr>
              <a:t>o t</a:t>
            </a:r>
            <a:r>
              <a:rPr lang="en-US" altLang="zh-CN" cap="none" dirty="0">
                <a:solidFill>
                  <a:schemeClr val="dk1"/>
                </a:solidFill>
              </a:rPr>
              <a:t>hat</a:t>
            </a:r>
            <a:r>
              <a:rPr lang="zh-CN" cap="none" dirty="0">
                <a:solidFill>
                  <a:schemeClr val="dk1"/>
                </a:solidFill>
              </a:rPr>
              <a:t> </a:t>
            </a:r>
            <a:r>
              <a:rPr lang="en-US" cap="none" dirty="0">
                <a:solidFill>
                  <a:schemeClr val="dk1"/>
                </a:solidFill>
              </a:rPr>
              <a:t>captures subjects walking</a:t>
            </a:r>
            <a:r>
              <a:rPr lang="zh-CN" cap="none" dirty="0">
                <a:solidFill>
                  <a:schemeClr val="dk1"/>
                </a:solidFill>
              </a:rPr>
              <a:t> </a:t>
            </a:r>
            <a:r>
              <a:rPr lang="en-US" cap="none" dirty="0">
                <a:solidFill>
                  <a:schemeClr val="dk1"/>
                </a:solidFill>
              </a:rPr>
              <a:t>towards</a:t>
            </a:r>
            <a:r>
              <a:rPr lang="zh-CN" cap="none" dirty="0">
                <a:solidFill>
                  <a:schemeClr val="dk1"/>
                </a:solidFill>
              </a:rPr>
              <a:t> </a:t>
            </a:r>
            <a:r>
              <a:rPr lang="en-US" cap="none" dirty="0">
                <a:solidFill>
                  <a:schemeClr val="dk1"/>
                </a:solidFill>
              </a:rPr>
              <a:t>a</a:t>
            </a:r>
            <a:r>
              <a:rPr lang="zh-CN" cap="none" dirty="0">
                <a:solidFill>
                  <a:schemeClr val="dk1"/>
                </a:solidFill>
              </a:rPr>
              <a:t> </a:t>
            </a:r>
            <a:r>
              <a:rPr lang="en-US" cap="none" dirty="0">
                <a:solidFill>
                  <a:schemeClr val="dk1"/>
                </a:solidFill>
              </a:rPr>
              <a:t>door in an indoor environment.</a:t>
            </a:r>
          </a:p>
          <a:p>
            <a:pPr lvl="0" indent="-3365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altLang="zh-CN" cap="none" dirty="0">
                <a:solidFill>
                  <a:schemeClr val="dk1"/>
                </a:solidFill>
              </a:rPr>
              <a:t>We extracted 1500 frames from this video by 30 fps.</a:t>
            </a:r>
          </a:p>
          <a:p>
            <a:pPr marL="114300" indent="0">
              <a:buNone/>
            </a:pPr>
            <a:endParaRPr lang="zh-CN" altLang="en-US" cap="none" dirty="0">
              <a:solidFill>
                <a:schemeClr val="dk1"/>
              </a:solidFill>
            </a:endParaRPr>
          </a:p>
        </p:txBody>
      </p:sp>
      <p:pic>
        <p:nvPicPr>
          <p:cNvPr id="5" name="图片 4" descr="人站在门前&#10;&#10;描述已自动生成">
            <a:extLst>
              <a:ext uri="{FF2B5EF4-FFF2-40B4-BE49-F238E27FC236}">
                <a16:creationId xmlns:a16="http://schemas.microsoft.com/office/drawing/2014/main" id="{AC8FE037-3297-FA40-9DA3-D66CB3BB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6" y="2826380"/>
            <a:ext cx="2323327" cy="1742495"/>
          </a:xfrm>
          <a:prstGeom prst="rect">
            <a:avLst/>
          </a:prstGeom>
        </p:spPr>
      </p:pic>
      <p:pic>
        <p:nvPicPr>
          <p:cNvPr id="7" name="图片 6" descr="穿白色衣服的男人在门前&#10;&#10;描述已自动生成">
            <a:extLst>
              <a:ext uri="{FF2B5EF4-FFF2-40B4-BE49-F238E27FC236}">
                <a16:creationId xmlns:a16="http://schemas.microsoft.com/office/drawing/2014/main" id="{9859B666-47ED-C24F-BBFD-6FD3E6FF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336" y="2826379"/>
            <a:ext cx="2323327" cy="1742495"/>
          </a:xfrm>
          <a:prstGeom prst="rect">
            <a:avLst/>
          </a:prstGeom>
        </p:spPr>
      </p:pic>
      <p:pic>
        <p:nvPicPr>
          <p:cNvPr id="9" name="图片 8" descr="图片包含 室内, 人, 男孩, 橱柜&#10;&#10;描述已自动生成">
            <a:extLst>
              <a:ext uri="{FF2B5EF4-FFF2-40B4-BE49-F238E27FC236}">
                <a16:creationId xmlns:a16="http://schemas.microsoft.com/office/drawing/2014/main" id="{4EF06C22-A5FE-2A46-91F3-29F0F8728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454" y="2826379"/>
            <a:ext cx="2323327" cy="17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Generator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Skip connection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Feed deeper network by previous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layer, avoiding vanishing gradient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Pixe</a:t>
            </a:r>
            <a:r>
              <a:rPr lang="en-US" dirty="0">
                <a:solidFill>
                  <a:schemeClr val="dk1"/>
                </a:solidFill>
              </a:rPr>
              <a:t>l</a:t>
            </a:r>
            <a:r>
              <a:rPr lang="en" dirty="0">
                <a:solidFill>
                  <a:schemeClr val="dk1"/>
                </a:solidFill>
              </a:rPr>
              <a:t>Shuffler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 err="1">
                <a:solidFill>
                  <a:schemeClr val="dk1"/>
                </a:solidFill>
              </a:rPr>
              <a:t>Upsample</a:t>
            </a:r>
            <a:r>
              <a:rPr lang="en-US" cap="none" dirty="0">
                <a:solidFill>
                  <a:schemeClr val="dk1"/>
                </a:solidFill>
              </a:rPr>
              <a:t> input by a given factor. </a:t>
            </a:r>
          </a:p>
        </p:txBody>
      </p:sp>
      <p:sp>
        <p:nvSpPr>
          <p:cNvPr id="110" name="Google Shape;110;p19"/>
          <p:cNvSpPr txBox="1"/>
          <p:nvPr/>
        </p:nvSpPr>
        <p:spPr>
          <a:xfrm>
            <a:off x="4824025" y="846600"/>
            <a:ext cx="407400" cy="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639" y="178308"/>
            <a:ext cx="4624517" cy="478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8190856" y="1462749"/>
            <a:ext cx="1485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Skip</a:t>
            </a:r>
            <a:r>
              <a:rPr lang="en" sz="1000" dirty="0"/>
              <a:t> connection</a:t>
            </a:r>
            <a:endParaRPr sz="1000" dirty="0"/>
          </a:p>
        </p:txBody>
      </p:sp>
      <p:sp>
        <p:nvSpPr>
          <p:cNvPr id="113" name="Google Shape;113;p19"/>
          <p:cNvSpPr txBox="1"/>
          <p:nvPr/>
        </p:nvSpPr>
        <p:spPr>
          <a:xfrm>
            <a:off x="3535269" y="2035677"/>
            <a:ext cx="1036731" cy="33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Skip connection</a:t>
            </a:r>
            <a:endParaRPr sz="1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Discriminator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Flatten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Break the spatial structure of the data and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create a single long feature vector to be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used by the dense layer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Dense layer 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Find patterns for discriminating in pixel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solidFill>
                  <a:schemeClr val="dk1"/>
                </a:solidFill>
              </a:rPr>
              <a:t>values that given as input </a:t>
            </a:r>
            <a:endParaRPr lang="en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444" y="240029"/>
            <a:ext cx="4618592" cy="466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Preprocessing</a:t>
            </a:r>
            <a:endParaRPr sz="1800"/>
          </a:p>
        </p:txBody>
      </p:sp>
      <p:sp>
        <p:nvSpPr>
          <p:cNvPr id="127" name="Google Shape;127;p21"/>
          <p:cNvSpPr txBox="1"/>
          <p:nvPr/>
        </p:nvSpPr>
        <p:spPr>
          <a:xfrm>
            <a:off x="262799" y="1152451"/>
            <a:ext cx="8618402" cy="30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/>
              <a:t>Downsampling – </a:t>
            </a:r>
            <a:r>
              <a:rPr lang="en-US" sz="1500" dirty="0"/>
              <a:t>We used LANCZOS algorithm to generate low-resolution images by down-sampling high-resolution images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/>
              <a:t>Normalization – </a:t>
            </a:r>
            <a:r>
              <a:rPr lang="en-US" sz="1500" dirty="0"/>
              <a:t>The pixel values are normalized to a range of (-1) to 1.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57200" indent="-317500">
              <a:buSzPts val="1400"/>
              <a:buFont typeface="Arial"/>
              <a:buChar char="●"/>
            </a:pPr>
            <a:r>
              <a:rPr lang="en-US" sz="1500" dirty="0"/>
              <a:t>Command line tool “</a:t>
            </a:r>
            <a:r>
              <a:rPr lang="en-US" sz="1500" dirty="0" err="1"/>
              <a:t>ffmpeg</a:t>
            </a:r>
            <a:r>
              <a:rPr lang="en-US" sz="1500" dirty="0"/>
              <a:t>” was used to generate frames from videos.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500" dirty="0"/>
              <a:t>Same LANCZOS algorithm was used to down-sample the video frames.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/>
              <a:t>Batching – </a:t>
            </a:r>
            <a:r>
              <a:rPr lang="en-US" sz="1500" dirty="0"/>
              <a:t>The features (low-resolution images) and labels (high-resolution images) are zipped together and then batched.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/>
              <a:t>Feed input to tensorflow </a:t>
            </a:r>
            <a:r>
              <a:rPr lang="en-US" sz="1500" dirty="0"/>
              <a:t>model.</a:t>
            </a:r>
            <a:endParaRPr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Generator 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model building</a:t>
            </a:r>
            <a:br>
              <a:rPr lang="en-US" sz="18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/>
          </a:p>
        </p:txBody>
      </p:sp>
      <p:sp>
        <p:nvSpPr>
          <p:cNvPr id="134" name="Google Shape;134;p22"/>
          <p:cNvSpPr txBox="1"/>
          <p:nvPr/>
        </p:nvSpPr>
        <p:spPr>
          <a:xfrm>
            <a:off x="261999" y="1017725"/>
            <a:ext cx="8304951" cy="353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/>
              <a:t>1.4M Trainable Parameters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 dirty="0"/>
              <a:t>Model fed with low resolution Images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457200" lvl="0"/>
            <a:endParaRPr lang="en-US" sz="1500" dirty="0"/>
          </a:p>
          <a:p>
            <a:pPr marL="457200" lvl="0" indent="-317500">
              <a:buSzPts val="1400"/>
              <a:buChar char="●"/>
            </a:pPr>
            <a:r>
              <a:rPr lang="en-US" sz="1500" dirty="0"/>
              <a:t>13M trainable parameters</a:t>
            </a:r>
          </a:p>
          <a:p>
            <a:pPr lvl="0"/>
            <a:endParaRPr lang="en-US" sz="1500" dirty="0"/>
          </a:p>
          <a:p>
            <a:pPr marL="457200" lvl="0" indent="-317500">
              <a:buSzPts val="1400"/>
              <a:buChar char="●"/>
            </a:pPr>
            <a:r>
              <a:rPr lang="en-US" sz="1500" dirty="0"/>
              <a:t>Model fed with output of generator and high-resolution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5" name="Google Shape;132;p22">
            <a:extLst>
              <a:ext uri="{FF2B5EF4-FFF2-40B4-BE49-F238E27FC236}">
                <a16:creationId xmlns:a16="http://schemas.microsoft.com/office/drawing/2014/main" id="{9110E4C1-DFA6-4509-86E2-7CE109131FFE}"/>
              </a:ext>
            </a:extLst>
          </p:cNvPr>
          <p:cNvSpPr txBox="1">
            <a:spLocks/>
          </p:cNvSpPr>
          <p:nvPr/>
        </p:nvSpPr>
        <p:spPr>
          <a:xfrm>
            <a:off x="261999" y="24980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Discriminator model building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Model Training – Local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 Machine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48" name="Google Shape;148;p24"/>
          <p:cNvSpPr txBox="1"/>
          <p:nvPr/>
        </p:nvSpPr>
        <p:spPr>
          <a:xfrm>
            <a:off x="117797" y="1017725"/>
            <a:ext cx="8303916" cy="361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500" dirty="0"/>
              <a:t>Reduction in training size – </a:t>
            </a:r>
            <a:r>
              <a:rPr lang="en-US" sz="1500" dirty="0"/>
              <a:t>The training size was reduced keeping in mind the computational restrictions of running locally.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500" dirty="0"/>
              <a:t>The training rate was around 12 hours per 100 iterations.</a:t>
            </a:r>
            <a:endParaRPr sz="1500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500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500" dirty="0"/>
              <a:t>T</a:t>
            </a:r>
            <a:r>
              <a:rPr lang="en-US" altLang="zh-CN" sz="1500" dirty="0"/>
              <a:t>he model implementation</a:t>
            </a:r>
            <a:r>
              <a:rPr lang="zh-CN" altLang="en-US" sz="1500" dirty="0"/>
              <a:t> was</a:t>
            </a:r>
            <a:r>
              <a:rPr lang="en-US" altLang="zh-CN" sz="1500" dirty="0"/>
              <a:t> migrated to AWS for scalability and performance.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zh-CN" sz="1500" dirty="0"/>
              <a:t>Utilized AWS Deep Learning AMI (DLAMI) with an EC2 instance(GPU) of type p2.xlarge (4 cores, 61 GB memory)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zh-CN" sz="1500" dirty="0"/>
              <a:t>Image Dataset was re-run in AWS for 3000 iterations ~ 60 hours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altLang="zh-CN" sz="1500" dirty="0"/>
              <a:t>Video Dataset was run in AWS for 5000 iterations ~ 45 hours</a:t>
            </a:r>
            <a:endParaRPr lang="zh-CN" altLang="en-US" sz="1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500" dirty="0"/>
          </a:p>
        </p:txBody>
      </p:sp>
      <p:sp>
        <p:nvSpPr>
          <p:cNvPr id="5" name="Google Shape;146;p24">
            <a:extLst>
              <a:ext uri="{FF2B5EF4-FFF2-40B4-BE49-F238E27FC236}">
                <a16:creationId xmlns:a16="http://schemas.microsoft.com/office/drawing/2014/main" id="{7B80CB50-B352-4665-B2D5-C7B6CE35DD15}"/>
              </a:ext>
            </a:extLst>
          </p:cNvPr>
          <p:cNvSpPr txBox="1">
            <a:spLocks/>
          </p:cNvSpPr>
          <p:nvPr/>
        </p:nvSpPr>
        <p:spPr>
          <a:xfrm>
            <a:off x="311700" y="2539074"/>
            <a:ext cx="83280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Model Training – AWS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{2527E680-20ED-694E-AFE7-E7DB95A4BFA6}tf10001073</Template>
  <TotalTime>782</TotalTime>
  <Words>1164</Words>
  <Application>Microsoft Office PowerPoint</Application>
  <PresentationFormat>On-screen Show (16:9)</PresentationFormat>
  <Paragraphs>175</Paragraphs>
  <Slides>15</Slides>
  <Notes>11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</vt:lpstr>
      <vt:lpstr>Tw Cen MT</vt:lpstr>
      <vt:lpstr>Droplet</vt:lpstr>
      <vt:lpstr>Super Resolution of occluded or unclear faces  using Generative Adversarial Networks </vt:lpstr>
      <vt:lpstr>PowerPoint Presentation</vt:lpstr>
      <vt:lpstr>Dataset for Single Image Resolution  </vt:lpstr>
      <vt:lpstr>Dataset for Video Resolution</vt:lpstr>
      <vt:lpstr>Generator</vt:lpstr>
      <vt:lpstr>Discriminator</vt:lpstr>
      <vt:lpstr>Preprocessing</vt:lpstr>
      <vt:lpstr>Generator model building </vt:lpstr>
      <vt:lpstr>Model Training – Local Machine </vt:lpstr>
      <vt:lpstr>Results and Conclusion – Images - Local </vt:lpstr>
      <vt:lpstr>Results: Images - AWS Improvement </vt:lpstr>
      <vt:lpstr>Results:  Video </vt:lpstr>
      <vt:lpstr>Results:  Video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 of occluded or unclear faces  using Generative Adversarial Networks </dc:title>
  <dc:creator>Mrinal Soni</dc:creator>
  <cp:lastModifiedBy>Mounica Subramani</cp:lastModifiedBy>
  <cp:revision>9</cp:revision>
  <dcterms:created xsi:type="dcterms:W3CDTF">2019-12-13T03:23:48Z</dcterms:created>
  <dcterms:modified xsi:type="dcterms:W3CDTF">2019-12-14T05:29:42Z</dcterms:modified>
</cp:coreProperties>
</file>