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9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3" r:id="rId15"/>
    <p:sldId id="271" r:id="rId16"/>
    <p:sldId id="274" r:id="rId17"/>
    <p:sldId id="275" r:id="rId18"/>
    <p:sldId id="276" r:id="rId19"/>
  </p:sldIdLst>
  <p:sldSz cx="9144000" cy="5143500" type="screen16x9"/>
  <p:notesSz cx="6858000" cy="9144000"/>
  <p:embeddedFontLst>
    <p:embeddedFont>
      <p:font typeface="Gill Sans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265E8-F363-48AD-9F41-DC46A93D4CAB}" v="6" dt="2019-12-02T21:39:04.937"/>
    <p1510:client id="{5DCA2F7F-4447-499A-A4EA-1D86C00465E5}" v="488" dt="2019-12-02T20:22:50.011"/>
    <p1510:client id="{792FDABE-58A2-4798-B327-BE4C5F7E5D7D}" v="224" dt="2019-12-02T19:33:52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274" autoAdjust="0"/>
  </p:normalViewPr>
  <p:slideViewPr>
    <p:cSldViewPr snapToGrid="0">
      <p:cViewPr>
        <p:scale>
          <a:sx n="72" d="100"/>
          <a:sy n="72" d="100"/>
        </p:scale>
        <p:origin x="112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5bc526806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5bc526806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bc52680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bc52680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b18685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5b18685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adbeb3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adbeb3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Super resolution of unclear or occluded faces using generative adversarial networks.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I will briefly describe what the problem statement is and what we are aiming to do.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Basically </a:t>
            </a:r>
            <a:r>
              <a:rPr lang="en" sz="1800" dirty="0"/>
              <a:t>Image or video data contain plenty of information and have wide range of applications in the field of research and development.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Many applications require zooming of a specific area in the image where HR becomes essential eg. tumors diagnosis, visual surveillance etc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No matter how well an upscaling algo performs, there will be some amount of info lost and drop in image quality.</a:t>
            </a:r>
            <a:r>
              <a:rPr lang="en" sz="18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endParaRPr sz="18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endParaRPr lang="en" sz="18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 dirty="0">
                <a:solidFill>
                  <a:srgbClr val="24292E"/>
                </a:solidFill>
                <a:highlight>
                  <a:srgbClr val="FFFFFF"/>
                </a:highlight>
              </a:rPr>
              <a:t>An efficient fix for certain situation deserves high attention </a:t>
            </a:r>
            <a:r>
              <a:rPr lang="en-US" sz="1800" dirty="0">
                <a:solidFill>
                  <a:srgbClr val="24292E"/>
                </a:solidFill>
                <a:highlight>
                  <a:srgbClr val="FFFFFF"/>
                </a:highlight>
              </a:rPr>
              <a:t>that is when SRGAN comes into picture.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US" sz="1800" dirty="0">
                <a:solidFill>
                  <a:srgbClr val="24292E"/>
                </a:solidFill>
                <a:highlight>
                  <a:srgbClr val="FFFFFF"/>
                </a:highlight>
              </a:rPr>
              <a:t>Gan is a generative adversarial  network with two deep neural nets within , they are generator and discriminator.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  <a:tabLst/>
              <a:defRPr/>
            </a:pPr>
            <a:endParaRPr lang="en-US" sz="1800" dirty="0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  <a:tabLst/>
              <a:defRPr/>
            </a:pPr>
            <a:r>
              <a:rPr lang="en-US" sz="1800" dirty="0">
                <a:solidFill>
                  <a:srgbClr val="4D4E4F"/>
                </a:solidFill>
                <a:highlight>
                  <a:srgbClr val="FFFFFF"/>
                </a:highlight>
              </a:rPr>
              <a:t>The generator takes in low resolution image as input and learns all the features from the low-resolution image and tries to create a possible super resolution image. On repetitive training and learning of the generator, it comes close to producing a good super resolution image.</a:t>
            </a:r>
            <a:endParaRPr sz="18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 dirty="0">
                <a:solidFill>
                  <a:srgbClr val="24292E"/>
                </a:solidFill>
                <a:highlight>
                  <a:srgbClr val="FFFFFF"/>
                </a:highlight>
              </a:rPr>
              <a:t>Estimating a high-resolution image from its low-resolution counterpart is referred to as super-resolution. </a:t>
            </a:r>
          </a:p>
          <a:p>
            <a:pPr marL="457200" lvl="0" indent="-33655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700"/>
              <a:buChar char="●"/>
            </a:pPr>
            <a:endParaRPr lang="en-US" sz="1800" dirty="0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700"/>
              <a:buChar char="●"/>
            </a:pPr>
            <a:r>
              <a:rPr lang="en-US" sz="1800" dirty="0">
                <a:solidFill>
                  <a:srgbClr val="4D4E4F"/>
                </a:solidFill>
                <a:highlight>
                  <a:srgbClr val="FFFFFF"/>
                </a:highlight>
              </a:rPr>
              <a:t>This generated fake SR image is fed into the discriminator alongside a stream of original HR Image taken from the actual, ground-truth dataset.</a:t>
            </a:r>
          </a:p>
          <a:p>
            <a:pPr marL="457200" lvl="0" indent="-33655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700"/>
              <a:buChar char="●"/>
            </a:pPr>
            <a:endParaRPr lang="en-US" sz="1800" dirty="0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700"/>
              <a:buChar char="●"/>
            </a:pPr>
            <a:r>
              <a:rPr lang="en-US" sz="1800" dirty="0">
                <a:solidFill>
                  <a:srgbClr val="4D4E4F"/>
                </a:solidFill>
                <a:highlight>
                  <a:srgbClr val="FFFFFF"/>
                </a:highlight>
              </a:rPr>
              <a:t>The discriminator is a normal (and well understood) classification model.</a:t>
            </a:r>
          </a:p>
          <a:p>
            <a:pPr marL="457200" lvl="0" indent="-33655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700"/>
              <a:buChar char="●"/>
            </a:pPr>
            <a:r>
              <a:rPr lang="en-US" sz="1800" dirty="0">
                <a:solidFill>
                  <a:srgbClr val="4D4E4F"/>
                </a:solidFill>
                <a:highlight>
                  <a:srgbClr val="FFFFFF"/>
                </a:highlight>
              </a:rPr>
              <a:t>The discriminator takes in both HR and SR image and returns probabilities, a number between 0 and 1, with 1 representing real and 0 representing fake.</a:t>
            </a:r>
          </a:p>
          <a:p>
            <a:pPr marL="457200" lvl="0" indent="-33655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700"/>
              <a:buChar char="●"/>
            </a:pPr>
            <a:endParaRPr lang="en-US" sz="1800" dirty="0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US" sz="1800" dirty="0">
                <a:solidFill>
                  <a:srgbClr val="24292E"/>
                </a:solidFill>
                <a:highlight>
                  <a:srgbClr val="FFFFFF"/>
                </a:highlight>
              </a:rPr>
              <a:t>In this project, we aim to explore image super-resolution using generative adversarial networks, trying to minimize detail lost during the upscaling procedure.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US" sz="1800" dirty="0">
                <a:solidFill>
                  <a:srgbClr val="24292E"/>
                </a:solidFill>
                <a:highlight>
                  <a:srgbClr val="FFFFFF"/>
                </a:highlight>
              </a:rPr>
              <a:t>Problem statement : In a nutshell, we are trying to generate a SR image from generator and then feed it to discriminator along with original HR images to classify them.</a:t>
            </a:r>
            <a:endParaRPr lang="en-US" sz="1800" dirty="0">
              <a:solidFill>
                <a:srgbClr val="4D4E4F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700"/>
              <a:buChar char="●"/>
            </a:pPr>
            <a:endParaRPr lang="en-US" sz="1800" dirty="0">
              <a:solidFill>
                <a:srgbClr val="4D4E4F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3655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700"/>
              <a:buChar char="●"/>
            </a:pPr>
            <a:r>
              <a:rPr lang="en-US" sz="1800" dirty="0">
                <a:solidFill>
                  <a:srgbClr val="4D4E4F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For the second phase.. The images are replaced by video frames.</a:t>
            </a:r>
            <a:endParaRPr lang="en-US" sz="1800" dirty="0">
              <a:solidFill>
                <a:schemeClr val="dk1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endParaRPr lang="en-US" sz="18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adbeb38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adbeb38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the first phase of the project we have used Celeb-A data set and to avoid bias, 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D4E4F"/>
              </a:buClr>
              <a:buSzPts val="1700"/>
              <a:buChar char="●"/>
            </a:pPr>
            <a:r>
              <a:rPr lang="en-US" sz="17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 used Indian movie face database which had lot of diversity in pose, expression, occlusion and resolution.</a:t>
            </a:r>
            <a:endParaRPr sz="17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ChokePoint</a:t>
            </a:r>
            <a:r>
              <a:rPr lang="en-US" dirty="0"/>
              <a:t> is a video dataset.</a:t>
            </a:r>
          </a:p>
          <a:p>
            <a:r>
              <a:rPr lang="en-US" dirty="0"/>
              <a:t>It is mainly meant for experimenting person identification or verification under real world surveillance conditions. </a:t>
            </a:r>
          </a:p>
          <a:p>
            <a:r>
              <a:rPr lang="en-US" dirty="0"/>
              <a:t>So basically, we have array of cameras, placed at different portals or areas to capture subjects walking through each portal.</a:t>
            </a:r>
          </a:p>
          <a:p>
            <a:r>
              <a:rPr lang="en-US" dirty="0"/>
              <a:t>here just three cameras are used to capture the subjects walking towards a door in an indoor environment.</a:t>
            </a:r>
          </a:p>
          <a:p>
            <a:r>
              <a:rPr lang="en-US" dirty="0"/>
              <a:t>Faces in these video dataset has variations in terms of pose, sharpness, occlusion and they also have misalignment.</a:t>
            </a:r>
          </a:p>
          <a:p>
            <a:r>
              <a:rPr lang="en-US" dirty="0"/>
              <a:t>This will help in avoid model bias</a:t>
            </a:r>
          </a:p>
          <a:p>
            <a:r>
              <a:rPr lang="en-US" dirty="0"/>
              <a:t>There are a total of 48 videos, and we took 1 for training our model. </a:t>
            </a:r>
          </a:p>
          <a:p>
            <a:r>
              <a:rPr lang="en-US" dirty="0"/>
              <a:t>We have taken a 30 frames per second video and extracted 1500 frames out of it.</a:t>
            </a:r>
          </a:p>
        </p:txBody>
      </p:sp>
    </p:spTree>
    <p:extLst>
      <p:ext uri="{BB962C8B-B14F-4D97-AF65-F5344CB8AC3E}">
        <p14:creationId xmlns:p14="http://schemas.microsoft.com/office/powerpoint/2010/main" val="864022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8f9b718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8f9b718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8f9b718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8f9b718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8f9b71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8f9b71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08f9b71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08f9b71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5bc52680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5bc52680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3.jpg"/><Relationship Id="rId7" Type="http://schemas.openxmlformats.org/officeDocument/2006/relationships/image" Target="../media/image19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9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media" Target="../media/media2.mp4"/><Relationship Id="rId7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29.png"/><Relationship Id="rId4" Type="http://schemas.openxmlformats.org/officeDocument/2006/relationships/video" Target="../media/media2.mp4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Super Resolution of occluded or unclear faces </a:t>
            </a:r>
            <a:endParaRPr sz="2400" dirty="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using Generative Adversarial Networks</a:t>
            </a:r>
            <a:endParaRPr sz="24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b="1" dirty="0">
                <a:solidFill>
                  <a:schemeClr val="dk1"/>
                </a:solidFill>
              </a:rPr>
              <a:t>Akhil Nair | Mounica Subramani | Mrinal Soni | SuRui Yang</a:t>
            </a:r>
            <a:endParaRPr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Generator </a:t>
            </a:r>
            <a:r>
              <a:rPr lang="en-US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model building</a:t>
            </a:r>
            <a:br>
              <a:rPr lang="en-US" sz="1800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800" dirty="0"/>
          </a:p>
        </p:txBody>
      </p:sp>
      <p:sp>
        <p:nvSpPr>
          <p:cNvPr id="134" name="Google Shape;134;p22"/>
          <p:cNvSpPr txBox="1"/>
          <p:nvPr/>
        </p:nvSpPr>
        <p:spPr>
          <a:xfrm>
            <a:off x="261999" y="1251751"/>
            <a:ext cx="8304951" cy="341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1.4M Trainable Parameters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Model fed with low resolution Images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/>
            <a:endParaRPr lang="en-US" dirty="0"/>
          </a:p>
          <a:p>
            <a:pPr marL="457200" lvl="0" indent="-317500">
              <a:buSzPts val="1400"/>
              <a:buChar char="●"/>
            </a:pPr>
            <a:r>
              <a:rPr lang="en-US" dirty="0"/>
              <a:t>13M trainable parameters</a:t>
            </a:r>
          </a:p>
          <a:p>
            <a:pPr lvl="0"/>
            <a:endParaRPr lang="en-US" dirty="0"/>
          </a:p>
          <a:p>
            <a:pPr marL="457200" lvl="0" indent="-317500">
              <a:buSzPts val="1400"/>
              <a:buChar char="●"/>
            </a:pPr>
            <a:r>
              <a:rPr lang="en-US" dirty="0"/>
              <a:t>Model fed with output of generator and high-resolution images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32;p22">
            <a:extLst>
              <a:ext uri="{FF2B5EF4-FFF2-40B4-BE49-F238E27FC236}">
                <a16:creationId xmlns:a16="http://schemas.microsoft.com/office/drawing/2014/main" id="{9110E4C1-DFA6-4509-86E2-7CE109131FFE}"/>
              </a:ext>
            </a:extLst>
          </p:cNvPr>
          <p:cNvSpPr txBox="1">
            <a:spLocks/>
          </p:cNvSpPr>
          <p:nvPr/>
        </p:nvSpPr>
        <p:spPr>
          <a:xfrm>
            <a:off x="261999" y="20812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Discriminator model building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Model Training (</a:t>
            </a:r>
            <a:r>
              <a:rPr lang="en-US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Phase 1)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48" name="Google Shape;148;p24"/>
          <p:cNvSpPr txBox="1"/>
          <p:nvPr/>
        </p:nvSpPr>
        <p:spPr>
          <a:xfrm>
            <a:off x="227525" y="1083076"/>
            <a:ext cx="8303916" cy="346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Reduction in training size – </a:t>
            </a:r>
            <a:r>
              <a:rPr lang="en-US" dirty="0"/>
              <a:t>The training size was reduced keeping in mind the computational restrictions of running locally.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training rate was around 12 hours per 100 iterations.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Model weights and predicted images were periodically saved.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Model training in phase 2 was facilitated by migrating existing implementation of the model in AWS.</a:t>
            </a:r>
            <a:endParaRPr dirty="0"/>
          </a:p>
        </p:txBody>
      </p:sp>
      <p:sp>
        <p:nvSpPr>
          <p:cNvPr id="5" name="Google Shape;146;p24">
            <a:extLst>
              <a:ext uri="{FF2B5EF4-FFF2-40B4-BE49-F238E27FC236}">
                <a16:creationId xmlns:a16="http://schemas.microsoft.com/office/drawing/2014/main" id="{7B80CB50-B352-4665-B2D5-C7B6CE35DD15}"/>
              </a:ext>
            </a:extLst>
          </p:cNvPr>
          <p:cNvSpPr txBox="1">
            <a:spLocks/>
          </p:cNvSpPr>
          <p:nvPr/>
        </p:nvSpPr>
        <p:spPr>
          <a:xfrm>
            <a:off x="227525" y="253000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n-US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Model Training (Phase 1I)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Results </a:t>
            </a:r>
            <a:r>
              <a:rPr lang="en-US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and Conclusion, First</a:t>
            </a:r>
            <a:r>
              <a:rPr lang="zh-CN" altLang="en-US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Phase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100" y="13225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9875" y="13225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6475" y="33100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1513650" y="2335600"/>
            <a:ext cx="198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High Resolution Image</a:t>
            </a:r>
            <a:endParaRPr sz="1200" dirty="0"/>
          </a:p>
        </p:txBody>
      </p:sp>
      <p:sp>
        <p:nvSpPr>
          <p:cNvPr id="158" name="Google Shape;158;p25"/>
          <p:cNvSpPr txBox="1"/>
          <p:nvPr/>
        </p:nvSpPr>
        <p:spPr>
          <a:xfrm>
            <a:off x="5146375" y="2285400"/>
            <a:ext cx="198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Low Resolution Image</a:t>
            </a:r>
            <a:endParaRPr sz="1200" dirty="0"/>
          </a:p>
        </p:txBody>
      </p:sp>
      <p:sp>
        <p:nvSpPr>
          <p:cNvPr id="159" name="Google Shape;159;p25"/>
          <p:cNvSpPr txBox="1"/>
          <p:nvPr/>
        </p:nvSpPr>
        <p:spPr>
          <a:xfrm>
            <a:off x="2824375" y="4297075"/>
            <a:ext cx="2322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Super Resolution Image Iteration 100</a:t>
            </a:r>
            <a:endParaRPr sz="1200" dirty="0"/>
          </a:p>
        </p:txBody>
      </p:sp>
      <p:sp>
        <p:nvSpPr>
          <p:cNvPr id="160" name="Google Shape;160;p25"/>
          <p:cNvSpPr txBox="1"/>
          <p:nvPr/>
        </p:nvSpPr>
        <p:spPr>
          <a:xfrm>
            <a:off x="6234275" y="4297075"/>
            <a:ext cx="2322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Super Resolution Image Iteration 500</a:t>
            </a:r>
            <a:endParaRPr sz="1200" dirty="0"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4363" y="33100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250" y="3343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0" y="4351000"/>
            <a:ext cx="2322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Super Resolution Image Iteration 1</a:t>
            </a:r>
            <a:endParaRPr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47762-B6D9-3241-B419-9E174B4F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solidFill>
                  <a:srgbClr val="00B050"/>
                </a:solidFill>
                <a:latin typeface="Gill Sans"/>
                <a:cs typeface="Gill Sans"/>
                <a:sym typeface="Gill Sans"/>
              </a:rPr>
              <a:t>AWS </a:t>
            </a:r>
            <a:r>
              <a:rPr kumimoji="1" lang="en-US" altLang="zh-CN" dirty="0">
                <a:solidFill>
                  <a:srgbClr val="00B050"/>
                </a:solidFill>
                <a:latin typeface="Gill Sans"/>
                <a:cs typeface="Gill Sans"/>
              </a:rPr>
              <a:t>Implementation</a:t>
            </a:r>
            <a:endParaRPr kumimoji="1" lang="zh-CN" altLang="en-US" dirty="0">
              <a:solidFill>
                <a:srgbClr val="00B050"/>
              </a:solidFill>
              <a:latin typeface="Gill Sans"/>
              <a:cs typeface="Gill Sans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90F2E9-9179-B743-84DE-D6561471A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en-US" altLang="zh-CN" sz="1400" dirty="0">
                <a:solidFill>
                  <a:srgbClr val="000000"/>
                </a:solidFill>
              </a:rPr>
              <a:t>The model implementation</a:t>
            </a:r>
            <a:r>
              <a:rPr lang="zh-CN" altLang="en-US" sz="1400" dirty="0">
                <a:solidFill>
                  <a:srgbClr val="000000"/>
                </a:solidFill>
              </a:rPr>
              <a:t> was</a:t>
            </a:r>
            <a:r>
              <a:rPr lang="en-US" altLang="zh-CN" sz="1400" dirty="0">
                <a:solidFill>
                  <a:srgbClr val="000000"/>
                </a:solidFill>
              </a:rPr>
              <a:t> migrated to AWS for scalability and performance.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US" altLang="zh-CN" sz="1400" dirty="0">
              <a:solidFill>
                <a:srgbClr val="000000"/>
              </a:solidFill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en-US" altLang="zh-CN" sz="1400" dirty="0">
                <a:solidFill>
                  <a:srgbClr val="000000"/>
                </a:solidFill>
              </a:rPr>
              <a:t>We used the AWS Deep Learning AMI (DLAMI) in an EC2 instance(GPU) of type p2.xlarge (4 cores, 61 GB memory)</a:t>
            </a: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endParaRPr lang="en-US" altLang="zh-CN" sz="1400" dirty="0">
              <a:solidFill>
                <a:srgbClr val="000000"/>
              </a:solidFill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en-US" altLang="zh-CN" sz="1400" dirty="0">
                <a:solidFill>
                  <a:srgbClr val="000000"/>
                </a:solidFill>
              </a:rPr>
              <a:t>Phase 1 Dataset was re-run in AWS for 3000 iterations ~ 60 hours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US" altLang="zh-CN" sz="140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en-US" altLang="zh-CN" sz="1400" dirty="0">
                <a:solidFill>
                  <a:srgbClr val="000000"/>
                </a:solidFill>
              </a:rPr>
              <a:t>Phase 2 Dataset was run in AWS for 5000 iterations ~ 45 hours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54;p25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39DFD89E-C7A8-4F34-84CA-22368EF7C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0212" y="13225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5;p25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7B06DAA7-8556-4153-B75F-FDAFBA0C169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097" y="13225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627CDF-B81A-4C44-8B8A-0390CFB84F39}"/>
              </a:ext>
            </a:extLst>
          </p:cNvPr>
          <p:cNvSpPr txBox="1"/>
          <p:nvPr/>
        </p:nvSpPr>
        <p:spPr>
          <a:xfrm>
            <a:off x="625122" y="2272595"/>
            <a:ext cx="97931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64 * 64 (High)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26694-CE9E-4F63-BD79-4D01D5824527}"/>
              </a:ext>
            </a:extLst>
          </p:cNvPr>
          <p:cNvSpPr txBox="1"/>
          <p:nvPr/>
        </p:nvSpPr>
        <p:spPr>
          <a:xfrm>
            <a:off x="2142066" y="2272595"/>
            <a:ext cx="97931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32 * 32 (Low)</a:t>
            </a:r>
          </a:p>
        </p:txBody>
      </p:sp>
      <p:pic>
        <p:nvPicPr>
          <p:cNvPr id="18" name="Picture 18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01AC6E46-01C8-4C55-ABCD-4391B086C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00" y="1321506"/>
            <a:ext cx="920044" cy="9129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8602E4-EFD0-44D3-ABBD-47258B3C639B}"/>
              </a:ext>
            </a:extLst>
          </p:cNvPr>
          <p:cNvSpPr txBox="1"/>
          <p:nvPr/>
        </p:nvSpPr>
        <p:spPr>
          <a:xfrm>
            <a:off x="3426177" y="2272595"/>
            <a:ext cx="133208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64 * 64 (Generated)</a:t>
            </a:r>
          </a:p>
        </p:txBody>
      </p:sp>
      <p:pic>
        <p:nvPicPr>
          <p:cNvPr id="21" name="Picture 21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31D39F89-9BC9-4C5D-A329-342271E5C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677" y="1320094"/>
            <a:ext cx="944034" cy="9510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5DDF331-CD11-4E87-9E5B-05C85BE52855}"/>
              </a:ext>
            </a:extLst>
          </p:cNvPr>
          <p:cNvSpPr txBox="1"/>
          <p:nvPr/>
        </p:nvSpPr>
        <p:spPr>
          <a:xfrm>
            <a:off x="4985455" y="2321984"/>
            <a:ext cx="145908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128* 128 (Generated)</a:t>
            </a:r>
          </a:p>
        </p:txBody>
      </p:sp>
      <p:pic>
        <p:nvPicPr>
          <p:cNvPr id="24" name="Picture 2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3779E1F1-27B8-4BE7-BFEC-B887D309E4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22" y="3083983"/>
            <a:ext cx="1219200" cy="1219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91C843-036B-4638-9617-21CD82CBC3A9}"/>
              </a:ext>
            </a:extLst>
          </p:cNvPr>
          <p:cNvSpPr txBox="1"/>
          <p:nvPr/>
        </p:nvSpPr>
        <p:spPr>
          <a:xfrm>
            <a:off x="667455" y="4410428"/>
            <a:ext cx="113453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128 * 128 (High)</a:t>
            </a:r>
          </a:p>
        </p:txBody>
      </p:sp>
      <p:pic>
        <p:nvPicPr>
          <p:cNvPr id="27" name="Picture 27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AFB8F954-E136-4361-AB47-68349FAAEE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2700" y="3085394"/>
            <a:ext cx="1209322" cy="12163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62361E-BF37-4FB5-9365-DCEEA6F6EFD7}"/>
              </a:ext>
            </a:extLst>
          </p:cNvPr>
          <p:cNvSpPr txBox="1"/>
          <p:nvPr/>
        </p:nvSpPr>
        <p:spPr>
          <a:xfrm>
            <a:off x="2628900" y="4410428"/>
            <a:ext cx="97931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64 * 64 (Low)</a:t>
            </a:r>
          </a:p>
        </p:txBody>
      </p:sp>
      <p:pic>
        <p:nvPicPr>
          <p:cNvPr id="30" name="Picture 30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8A3436C2-47D1-46E1-928E-98984EF376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2789" y="3083983"/>
            <a:ext cx="1219200" cy="1219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9581A09-EB81-4A31-8A60-71BE66FADF5B}"/>
              </a:ext>
            </a:extLst>
          </p:cNvPr>
          <p:cNvSpPr txBox="1"/>
          <p:nvPr/>
        </p:nvSpPr>
        <p:spPr>
          <a:xfrm>
            <a:off x="4322232" y="4410428"/>
            <a:ext cx="14520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128 * 128 (Generated)</a:t>
            </a:r>
          </a:p>
        </p:txBody>
      </p:sp>
      <p:pic>
        <p:nvPicPr>
          <p:cNvPr id="33" name="Picture 33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46978B07-13DC-4C82-975E-E503FBD428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9133" y="3081161"/>
            <a:ext cx="1210735" cy="122484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891C498-A3B7-45A7-80AE-226DB043D416}"/>
              </a:ext>
            </a:extLst>
          </p:cNvPr>
          <p:cNvSpPr txBox="1"/>
          <p:nvPr/>
        </p:nvSpPr>
        <p:spPr>
          <a:xfrm>
            <a:off x="6072010" y="4389261"/>
            <a:ext cx="14520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256 * 256 (Generated)</a:t>
            </a:r>
          </a:p>
        </p:txBody>
      </p:sp>
      <p:sp>
        <p:nvSpPr>
          <p:cNvPr id="37" name="Google Shape;153;p25">
            <a:extLst>
              <a:ext uri="{FF2B5EF4-FFF2-40B4-BE49-F238E27FC236}">
                <a16:creationId xmlns:a16="http://schemas.microsoft.com/office/drawing/2014/main" id="{4AB8F6D5-0F08-412C-BEC8-E5618EEB4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Results: First Phase Improvement</a:t>
            </a:r>
            <a:endParaRPr lang="en-US" dirty="0">
              <a:solidFill>
                <a:srgbClr val="00B050"/>
              </a:solidFill>
              <a:latin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1ED31A-94CA-4986-A0A0-873C0E6C63AB}"/>
              </a:ext>
            </a:extLst>
          </p:cNvPr>
          <p:cNvSpPr txBox="1"/>
          <p:nvPr/>
        </p:nvSpPr>
        <p:spPr>
          <a:xfrm>
            <a:off x="6861294" y="1426306"/>
            <a:ext cx="2072922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 generated images were the result of 3000 iterations of the model</a:t>
            </a:r>
          </a:p>
        </p:txBody>
      </p:sp>
    </p:spTree>
    <p:extLst>
      <p:ext uri="{BB962C8B-B14F-4D97-AF65-F5344CB8AC3E}">
        <p14:creationId xmlns:p14="http://schemas.microsoft.com/office/powerpoint/2010/main" val="307388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BE52C-7F19-764C-993B-4716EC14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Results: </a:t>
            </a:r>
            <a:r>
              <a:rPr lang="en-US" altLang="zh-C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Second</a:t>
            </a:r>
            <a:r>
              <a:rPr lang="zh-CN" altLang="en-US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Phase</a:t>
            </a:r>
            <a:endParaRPr kumimoji="1" lang="zh-CN" altLang="en-US" dirty="0"/>
          </a:p>
        </p:txBody>
      </p:sp>
      <p:pic>
        <p:nvPicPr>
          <p:cNvPr id="4" name="Picture 4" descr="A close up of a white background&#10;&#10;Description generated with high confidence">
            <a:extLst>
              <a:ext uri="{FF2B5EF4-FFF2-40B4-BE49-F238E27FC236}">
                <a16:creationId xmlns:a16="http://schemas.microsoft.com/office/drawing/2014/main" id="{19763891-34DB-42D1-B04E-DB3FE3899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6" y="2834461"/>
            <a:ext cx="1594443" cy="1594443"/>
          </a:xfrm>
          <a:prstGeom prst="rect">
            <a:avLst/>
          </a:prstGeom>
        </p:spPr>
      </p:pic>
      <p:pic>
        <p:nvPicPr>
          <p:cNvPr id="8" name="Picture 8" descr="A picture containing mug, glass, bottle, water&#10;&#10;Description generated with very high confidence">
            <a:extLst>
              <a:ext uri="{FF2B5EF4-FFF2-40B4-BE49-F238E27FC236}">
                <a16:creationId xmlns:a16="http://schemas.microsoft.com/office/drawing/2014/main" id="{A1DA05FA-7EEC-4D60-A74C-B734B4E4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899" y="2834463"/>
            <a:ext cx="1607732" cy="1594442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2AB9E7F9-41BC-4EB3-82A0-0A7767775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673" y="2834463"/>
            <a:ext cx="1607733" cy="1594442"/>
          </a:xfrm>
          <a:prstGeom prst="rect">
            <a:avLst/>
          </a:prstGeom>
        </p:spPr>
      </p:pic>
      <p:pic>
        <p:nvPicPr>
          <p:cNvPr id="14" name="Picture 14" descr="A close up of a window&#10;&#10;Description generated with very high confidence">
            <a:extLst>
              <a:ext uri="{FF2B5EF4-FFF2-40B4-BE49-F238E27FC236}">
                <a16:creationId xmlns:a16="http://schemas.microsoft.com/office/drawing/2014/main" id="{BCA53063-132F-4380-9ADD-30E6F791D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446" y="2834463"/>
            <a:ext cx="1587797" cy="1594442"/>
          </a:xfrm>
          <a:prstGeom prst="rect">
            <a:avLst/>
          </a:prstGeom>
        </p:spPr>
      </p:pic>
      <p:pic>
        <p:nvPicPr>
          <p:cNvPr id="16" name="Picture 16" descr="A picture containing indoor, refrigerator, building, sitting&#10;&#10;Description generated with very high confidence">
            <a:extLst>
              <a:ext uri="{FF2B5EF4-FFF2-40B4-BE49-F238E27FC236}">
                <a16:creationId xmlns:a16="http://schemas.microsoft.com/office/drawing/2014/main" id="{9284DC11-0BE9-4405-8E3A-4F6B0728D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8446" y="727887"/>
            <a:ext cx="1587797" cy="15944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50DEEA-28CB-4E03-AD0B-77489E36556E}"/>
              </a:ext>
            </a:extLst>
          </p:cNvPr>
          <p:cNvSpPr txBox="1"/>
          <p:nvPr/>
        </p:nvSpPr>
        <p:spPr>
          <a:xfrm>
            <a:off x="2283342" y="4502888"/>
            <a:ext cx="160684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Iteration 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56F0D6-BC15-4FEF-9B63-52852C4815AE}"/>
              </a:ext>
            </a:extLst>
          </p:cNvPr>
          <p:cNvSpPr txBox="1"/>
          <p:nvPr/>
        </p:nvSpPr>
        <p:spPr>
          <a:xfrm>
            <a:off x="40537" y="4532792"/>
            <a:ext cx="15869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 algn="ctr"/>
            <a:r>
              <a:rPr lang="en-US" sz="1200" dirty="0"/>
              <a:t>Iteration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54DDE0-5106-4EC6-8F17-21B74C9D4CE0}"/>
              </a:ext>
            </a:extLst>
          </p:cNvPr>
          <p:cNvSpPr txBox="1"/>
          <p:nvPr/>
        </p:nvSpPr>
        <p:spPr>
          <a:xfrm>
            <a:off x="4536116" y="4529470"/>
            <a:ext cx="160684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Iteration 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BFCBAB-24C2-43B7-A781-F5B58D6C535A}"/>
              </a:ext>
            </a:extLst>
          </p:cNvPr>
          <p:cNvSpPr txBox="1"/>
          <p:nvPr/>
        </p:nvSpPr>
        <p:spPr>
          <a:xfrm>
            <a:off x="6785566" y="4472984"/>
            <a:ext cx="15802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Iteration 5000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80E32D-3943-429D-9455-B628AE578511}"/>
              </a:ext>
            </a:extLst>
          </p:cNvPr>
          <p:cNvSpPr txBox="1"/>
          <p:nvPr/>
        </p:nvSpPr>
        <p:spPr>
          <a:xfrm>
            <a:off x="4170621" y="1558999"/>
            <a:ext cx="26235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True High-Resolution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D3C6D-E5E4-4F77-B9C2-08EE5B583CAE}"/>
              </a:ext>
            </a:extLst>
          </p:cNvPr>
          <p:cNvSpPr txBox="1"/>
          <p:nvPr/>
        </p:nvSpPr>
        <p:spPr>
          <a:xfrm>
            <a:off x="840637" y="1312777"/>
            <a:ext cx="240859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Frames were generated and combined using a command line tool </a:t>
            </a:r>
            <a:r>
              <a:rPr lang="en-US" dirty="0" err="1">
                <a:solidFill>
                  <a:srgbClr val="FF0000"/>
                </a:solidFill>
              </a:rPr>
              <a:t>ffmpeg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301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BE52C-7F19-764C-993B-4716EC14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Results: </a:t>
            </a:r>
            <a:r>
              <a:rPr lang="en-US" altLang="zh-C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Second</a:t>
            </a:r>
            <a:r>
              <a:rPr lang="zh-CN" altLang="en-US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Phase</a:t>
            </a:r>
            <a:endParaRPr kumimoji="1" lang="zh-CN" altLang="en-US" dirty="0"/>
          </a:p>
        </p:txBody>
      </p:sp>
      <p:pic>
        <p:nvPicPr>
          <p:cNvPr id="3" name="在线媒体 2" descr="generated_high_resolution">
            <a:hlinkClick r:id="" action="ppaction://media"/>
            <a:extLst>
              <a:ext uri="{FF2B5EF4-FFF2-40B4-BE49-F238E27FC236}">
                <a16:creationId xmlns:a16="http://schemas.microsoft.com/office/drawing/2014/main" id="{F9AE0768-492B-584C-980B-F7603ED5199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38449" y="1017724"/>
            <a:ext cx="2700269" cy="270026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C0C788E-DA98-1B48-94C8-5CB95AEA7132}"/>
              </a:ext>
            </a:extLst>
          </p:cNvPr>
          <p:cNvSpPr/>
          <p:nvPr/>
        </p:nvSpPr>
        <p:spPr>
          <a:xfrm>
            <a:off x="6216627" y="3971884"/>
            <a:ext cx="2343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</a:t>
            </a:r>
            <a:r>
              <a:rPr lang="zh-CN" altLang="en-US" dirty="0"/>
              <a:t>enerated</a:t>
            </a:r>
            <a:r>
              <a:rPr lang="en-US" altLang="zh-CN" dirty="0"/>
              <a:t> H</a:t>
            </a:r>
            <a:r>
              <a:rPr lang="zh-CN" altLang="en-US" dirty="0"/>
              <a:t>igh</a:t>
            </a:r>
            <a:r>
              <a:rPr lang="en-US" altLang="zh-CN" dirty="0"/>
              <a:t> R</a:t>
            </a:r>
            <a:r>
              <a:rPr lang="zh-CN" altLang="en-US" dirty="0"/>
              <a:t>esolution</a:t>
            </a:r>
          </a:p>
        </p:txBody>
      </p:sp>
      <p:pic>
        <p:nvPicPr>
          <p:cNvPr id="5" name="在线媒体 4" descr="high_resolution">
            <a:hlinkClick r:id="" action="ppaction://media"/>
            <a:extLst>
              <a:ext uri="{FF2B5EF4-FFF2-40B4-BE49-F238E27FC236}">
                <a16:creationId xmlns:a16="http://schemas.microsoft.com/office/drawing/2014/main" id="{AF68EB2D-0ED6-6744-BC14-B80BBEB23C76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41714" y="1017725"/>
            <a:ext cx="2700269" cy="270026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20E6083-01E1-0540-86F6-5FCEF5F5CE26}"/>
              </a:ext>
            </a:extLst>
          </p:cNvPr>
          <p:cNvSpPr/>
          <p:nvPr/>
        </p:nvSpPr>
        <p:spPr>
          <a:xfrm>
            <a:off x="803318" y="3971886"/>
            <a:ext cx="1449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</a:t>
            </a:r>
            <a:r>
              <a:rPr lang="zh-CN" altLang="en-US" dirty="0"/>
              <a:t>igh</a:t>
            </a:r>
            <a:r>
              <a:rPr lang="en-US" altLang="zh-CN" dirty="0"/>
              <a:t> R</a:t>
            </a:r>
            <a:r>
              <a:rPr lang="zh-CN" altLang="en-US" dirty="0"/>
              <a:t>esolution</a:t>
            </a:r>
          </a:p>
        </p:txBody>
      </p:sp>
      <p:pic>
        <p:nvPicPr>
          <p:cNvPr id="7" name="在线媒体 6" descr="low_resolution">
            <a:hlinkClick r:id="" action="ppaction://media"/>
            <a:extLst>
              <a:ext uri="{FF2B5EF4-FFF2-40B4-BE49-F238E27FC236}">
                <a16:creationId xmlns:a16="http://schemas.microsoft.com/office/drawing/2014/main" id="{7DF6465A-2B89-A943-B3FC-722871F31D3F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221866" y="1017724"/>
            <a:ext cx="2700268" cy="270026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6F32882-198B-2049-84B1-7BB3EC1A90C6}"/>
              </a:ext>
            </a:extLst>
          </p:cNvPr>
          <p:cNvSpPr/>
          <p:nvPr/>
        </p:nvSpPr>
        <p:spPr>
          <a:xfrm>
            <a:off x="3640548" y="3971885"/>
            <a:ext cx="1409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Low R</a:t>
            </a:r>
            <a:r>
              <a:rPr lang="zh-CN" altLang="en-US" dirty="0"/>
              <a:t>esolution</a:t>
            </a:r>
          </a:p>
        </p:txBody>
      </p:sp>
    </p:spTree>
    <p:extLst>
      <p:ext uri="{BB962C8B-B14F-4D97-AF65-F5344CB8AC3E}">
        <p14:creationId xmlns:p14="http://schemas.microsoft.com/office/powerpoint/2010/main" val="244715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4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47762-B6D9-3241-B419-9E174B4F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  <a:latin typeface="Gill Sans"/>
                <a:cs typeface="Gill Sans"/>
              </a:rPr>
              <a:t>Conclusions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90F2E9-9179-B743-84DE-D6561471A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en-US" altLang="zh-CN" sz="1400" dirty="0">
                <a:solidFill>
                  <a:srgbClr val="000000"/>
                </a:solidFill>
              </a:rPr>
              <a:t>From the results of Phase 1 and Phase 2 we saw that the model performance is good when the initial low-resolution image is not extremely low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US" altLang="zh-CN" sz="1400" dirty="0">
              <a:solidFill>
                <a:srgbClr val="000000"/>
              </a:solidFill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en-US" altLang="zh-CN" sz="1400" dirty="0">
                <a:solidFill>
                  <a:srgbClr val="000000"/>
                </a:solidFill>
              </a:rPr>
              <a:t>The model learning is low from 2x to 4x upscaling</a:t>
            </a: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endParaRPr lang="en-US" altLang="zh-CN" sz="1400" dirty="0">
              <a:solidFill>
                <a:srgbClr val="000000"/>
              </a:solidFill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en-US" altLang="zh-CN" sz="1400" dirty="0">
                <a:solidFill>
                  <a:srgbClr val="000000"/>
                </a:solidFill>
              </a:rPr>
              <a:t>The learning rate of the model decreases considerably after initial 1000 iterations</a:t>
            </a: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endParaRPr lang="en-US" altLang="zh-CN" sz="1400" dirty="0">
              <a:solidFill>
                <a:srgbClr val="000000"/>
              </a:solidFill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en-US" altLang="zh-CN" sz="1400" dirty="0">
                <a:solidFill>
                  <a:srgbClr val="000000"/>
                </a:solidFill>
              </a:rPr>
              <a:t>Video Super-resolution is computationally very expensive even with AWS</a:t>
            </a: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endParaRPr lang="en-US" altLang="zh-CN" sz="1400" dirty="0">
              <a:solidFill>
                <a:srgbClr val="000000"/>
              </a:solidFill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en-US" altLang="zh-CN" sz="1400" dirty="0">
                <a:solidFill>
                  <a:srgbClr val="000000"/>
                </a:solidFill>
              </a:rPr>
              <a:t>During video super resolution we found that the GAN model had trouble with far off background in the frames.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US" altLang="zh-CN" sz="1400" dirty="0">
              <a:solidFill>
                <a:srgbClr val="000000"/>
              </a:solidFill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endParaRPr lang="en-US" altLang="zh-CN" sz="14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9753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47762-B6D9-3241-B419-9E174B4F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  <a:latin typeface="Gill Sans"/>
                <a:cs typeface="Gill Sans"/>
              </a:rPr>
              <a:t>Future Work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90F2E9-9179-B743-84DE-D6561471A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en-US" altLang="zh-CN" sz="1400" dirty="0">
                <a:solidFill>
                  <a:srgbClr val="000000"/>
                </a:solidFill>
              </a:rPr>
              <a:t>Further work is needed in video super resolution to make the faces clear enough for facial recognition</a:t>
            </a: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endParaRPr lang="en-US" altLang="zh-CN" sz="1400" dirty="0">
              <a:solidFill>
                <a:srgbClr val="000000"/>
              </a:solidFill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en-US" altLang="zh-CN" sz="1400" dirty="0">
                <a:solidFill>
                  <a:srgbClr val="000000"/>
                </a:solidFill>
              </a:rPr>
              <a:t>Facial recognition model coupled with a classification model would be used for demographic classification</a:t>
            </a: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endParaRPr lang="en-US" altLang="zh-CN" sz="1400" dirty="0">
              <a:solidFill>
                <a:srgbClr val="000000"/>
              </a:solidFill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en-US" altLang="zh-CN" sz="1400" dirty="0">
                <a:solidFill>
                  <a:srgbClr val="000000"/>
                </a:solidFill>
              </a:rPr>
              <a:t>Would like to try a variation of GAN called DCGAN, has shown some excellent results recently</a:t>
            </a: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endParaRPr lang="en-US" altLang="zh-CN" sz="1400" dirty="0">
              <a:solidFill>
                <a:srgbClr val="000000"/>
              </a:solidFill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endParaRPr lang="en-US" altLang="zh-CN" sz="1400" dirty="0">
              <a:solidFill>
                <a:srgbClr val="000000"/>
              </a:solidFill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US" altLang="zh-CN" sz="1400" dirty="0">
              <a:solidFill>
                <a:srgbClr val="000000"/>
              </a:solidFill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endParaRPr lang="en-US" altLang="zh-CN" sz="14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6055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82600" y="2120900"/>
            <a:ext cx="3687600" cy="27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Low-resolution</a:t>
            </a:r>
            <a:r>
              <a:rPr lang="en">
                <a:solidFill>
                  <a:schemeClr val="dk1"/>
                </a:solidFill>
              </a:rPr>
              <a:t>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</a:t>
            </a: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Super-resolution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High-resolution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7213950" y="3049550"/>
            <a:ext cx="27111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low-resolution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965300" y="4564850"/>
            <a:ext cx="368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high-resolution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976100" y="3273050"/>
            <a:ext cx="319200" cy="105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0000"/>
              </a:highlight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525" y="2749025"/>
            <a:ext cx="2294425" cy="18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80800" y="301200"/>
            <a:ext cx="21519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Introduction</a:t>
            </a:r>
            <a:endParaRPr sz="2800" dirty="0">
              <a:solidFill>
                <a:srgbClr val="00B05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80800" y="825500"/>
            <a:ext cx="8524800" cy="17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Challenge: Inability to capture perceptually satisfying features in an image.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Goal: Reconstruct high quality images, ensuring perceptual quality is preserved.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PROBLEM STATEMENT: 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Generate a super resolution image from Generator and feed it to Discriminator to classify it. 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Improve the existing implementation of GAN to get better super resolution images out of generator.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Dataset for First Phase</a:t>
            </a:r>
            <a:endParaRPr dirty="0">
              <a:solidFill>
                <a:srgbClr val="00B05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</a:rPr>
              <a:t>The </a:t>
            </a:r>
            <a:r>
              <a:rPr lang="en" sz="1700" dirty="0" err="1">
                <a:solidFill>
                  <a:schemeClr val="dk1"/>
                </a:solidFill>
              </a:rPr>
              <a:t>CelebA</a:t>
            </a:r>
            <a:r>
              <a:rPr lang="en" sz="1700" dirty="0">
                <a:solidFill>
                  <a:schemeClr val="dk1"/>
                </a:solidFill>
              </a:rPr>
              <a:t> dataset consists of 202,599 face images of 10,177 unique identities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</a:rPr>
              <a:t>Images are frontal images with less occlusion and mostly clear faces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</a:rPr>
              <a:t>To avoid bias we would train our model on a second dataset Indian Movie Face Database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</a:rPr>
              <a:t>The dataset contains 34512 images of 100 actors collected from 100 videos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75" y="2042404"/>
            <a:ext cx="1387950" cy="13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1775" y="2042400"/>
            <a:ext cx="1409150" cy="14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8325" y="1834425"/>
            <a:ext cx="1241650" cy="161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B675E-8CE9-3B4F-B8E8-19F83B9A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Dataset for Second Phase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2D44B-AA4F-5B4F-8DEF-783146520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36550">
              <a:lnSpc>
                <a:spcPct val="100000"/>
              </a:lnSpc>
              <a:buClr>
                <a:schemeClr val="dk1"/>
              </a:buClr>
              <a:buSzPts val="1700"/>
            </a:pPr>
            <a:r>
              <a:rPr lang="en-US" altLang="zh-CN" sz="1700" dirty="0">
                <a:solidFill>
                  <a:schemeClr val="dk1"/>
                </a:solidFill>
              </a:rPr>
              <a:t>The </a:t>
            </a:r>
            <a:r>
              <a:rPr lang="en-US" altLang="zh-CN" sz="1700" dirty="0" err="1">
                <a:solidFill>
                  <a:schemeClr val="dk1"/>
                </a:solidFill>
              </a:rPr>
              <a:t>ChokePoint</a:t>
            </a:r>
            <a:r>
              <a:rPr lang="en-US" altLang="zh-CN" sz="1700" dirty="0">
                <a:solidFill>
                  <a:schemeClr val="dk1"/>
                </a:solidFill>
              </a:rPr>
              <a:t> Dataset dataset</a:t>
            </a:r>
            <a:r>
              <a:rPr lang="zh-CN" altLang="en-US" sz="1700" dirty="0">
                <a:solidFill>
                  <a:schemeClr val="dk1"/>
                </a:solidFill>
              </a:rPr>
              <a:t> </a:t>
            </a:r>
            <a:r>
              <a:rPr lang="en-US" altLang="zh-CN" sz="1700" dirty="0">
                <a:solidFill>
                  <a:schemeClr val="dk1"/>
                </a:solidFill>
              </a:rPr>
              <a:t>is</a:t>
            </a:r>
            <a:r>
              <a:rPr lang="zh-CN" altLang="en-US" sz="1700" dirty="0">
                <a:solidFill>
                  <a:schemeClr val="dk1"/>
                </a:solidFill>
              </a:rPr>
              <a:t> </a:t>
            </a:r>
            <a:r>
              <a:rPr lang="en-US" altLang="zh-CN" sz="1700" dirty="0">
                <a:solidFill>
                  <a:schemeClr val="dk1"/>
                </a:solidFill>
              </a:rPr>
              <a:t>a video dataset</a:t>
            </a:r>
            <a:r>
              <a:rPr lang="zh-CN" altLang="en-US" sz="1700" dirty="0">
                <a:solidFill>
                  <a:schemeClr val="dk1"/>
                </a:solidFill>
              </a:rPr>
              <a:t> </a:t>
            </a:r>
            <a:r>
              <a:rPr lang="en-US" altLang="zh-CN" sz="1700" dirty="0">
                <a:solidFill>
                  <a:schemeClr val="dk1"/>
                </a:solidFill>
              </a:rPr>
              <a:t>consists of 48 videos,</a:t>
            </a:r>
            <a:r>
              <a:rPr lang="zh-CN" altLang="en-US" sz="1700" dirty="0">
                <a:solidFill>
                  <a:schemeClr val="dk1"/>
                </a:solidFill>
              </a:rPr>
              <a:t> </a:t>
            </a:r>
            <a:r>
              <a:rPr lang="en-US" altLang="zh-CN" sz="1700" dirty="0">
                <a:solidFill>
                  <a:schemeClr val="dk1"/>
                </a:solidFill>
              </a:rPr>
              <a:t>simulating real-world surveillance conditions using existing technologies.</a:t>
            </a:r>
          </a:p>
          <a:p>
            <a:pPr indent="-336550">
              <a:lnSpc>
                <a:spcPct val="100000"/>
              </a:lnSpc>
              <a:buClr>
                <a:schemeClr val="dk1"/>
              </a:buClr>
              <a:buSzPts val="1700"/>
            </a:pPr>
            <a:r>
              <a:rPr lang="en-US" sz="1700" dirty="0">
                <a:solidFill>
                  <a:schemeClr val="dk1"/>
                </a:solidFill>
              </a:rPr>
              <a:t>We</a:t>
            </a:r>
            <a:r>
              <a:rPr lang="zh-CN" sz="1700" dirty="0">
                <a:solidFill>
                  <a:schemeClr val="dk1"/>
                </a:solidFill>
              </a:rPr>
              <a:t> </a:t>
            </a:r>
            <a:r>
              <a:rPr lang="en-US" sz="1700" dirty="0">
                <a:solidFill>
                  <a:schemeClr val="dk1"/>
                </a:solidFill>
              </a:rPr>
              <a:t>choose</a:t>
            </a:r>
            <a:r>
              <a:rPr lang="zh-CN" sz="1700">
                <a:solidFill>
                  <a:schemeClr val="dk1"/>
                </a:solidFill>
              </a:rPr>
              <a:t> one of the vi</a:t>
            </a:r>
            <a:r>
              <a:rPr lang="en-US" altLang="zh-CN" sz="1700">
                <a:solidFill>
                  <a:schemeClr val="dk1"/>
                </a:solidFill>
              </a:rPr>
              <a:t>de</a:t>
            </a:r>
            <a:r>
              <a:rPr lang="zh-CN" sz="1700">
                <a:solidFill>
                  <a:schemeClr val="dk1"/>
                </a:solidFill>
              </a:rPr>
              <a:t>o t</a:t>
            </a:r>
            <a:r>
              <a:rPr lang="en-US" altLang="zh-CN" sz="1700">
                <a:solidFill>
                  <a:schemeClr val="dk1"/>
                </a:solidFill>
              </a:rPr>
              <a:t>hat</a:t>
            </a:r>
            <a:r>
              <a:rPr lang="zh-CN" sz="1700">
                <a:solidFill>
                  <a:schemeClr val="dk1"/>
                </a:solidFill>
              </a:rPr>
              <a:t> </a:t>
            </a:r>
            <a:r>
              <a:rPr lang="en-US" sz="1700" dirty="0">
                <a:solidFill>
                  <a:schemeClr val="dk1"/>
                </a:solidFill>
              </a:rPr>
              <a:t>captures subjects walking</a:t>
            </a:r>
            <a:r>
              <a:rPr lang="zh-CN" sz="1700" dirty="0">
                <a:solidFill>
                  <a:schemeClr val="dk1"/>
                </a:solidFill>
              </a:rPr>
              <a:t> </a:t>
            </a:r>
            <a:r>
              <a:rPr lang="en-US" sz="1700" dirty="0">
                <a:solidFill>
                  <a:schemeClr val="dk1"/>
                </a:solidFill>
              </a:rPr>
              <a:t>towards</a:t>
            </a:r>
            <a:r>
              <a:rPr lang="zh-CN" sz="1700" dirty="0">
                <a:solidFill>
                  <a:schemeClr val="dk1"/>
                </a:solidFill>
              </a:rPr>
              <a:t> </a:t>
            </a:r>
            <a:r>
              <a:rPr lang="en-US" sz="1700" dirty="0">
                <a:solidFill>
                  <a:schemeClr val="dk1"/>
                </a:solidFill>
              </a:rPr>
              <a:t>a</a:t>
            </a:r>
            <a:r>
              <a:rPr lang="zh-CN" sz="1700" dirty="0">
                <a:solidFill>
                  <a:schemeClr val="dk1"/>
                </a:solidFill>
              </a:rPr>
              <a:t> </a:t>
            </a:r>
            <a:r>
              <a:rPr lang="en-US" sz="1700" dirty="0">
                <a:solidFill>
                  <a:schemeClr val="dk1"/>
                </a:solidFill>
              </a:rPr>
              <a:t>door in an indoor environment.</a:t>
            </a:r>
          </a:p>
          <a:p>
            <a:pPr lvl="0" indent="-336550">
              <a:lnSpc>
                <a:spcPct val="100000"/>
              </a:lnSpc>
              <a:buClr>
                <a:schemeClr val="dk1"/>
              </a:buClr>
              <a:buSzPts val="1700"/>
            </a:pPr>
            <a:r>
              <a:rPr lang="en-US" altLang="zh-CN" sz="1700" dirty="0">
                <a:solidFill>
                  <a:schemeClr val="dk1"/>
                </a:solidFill>
              </a:rPr>
              <a:t>We extracted 1500 frames from this video by 30 FPS.</a:t>
            </a:r>
          </a:p>
          <a:p>
            <a:pPr marL="114300" indent="0">
              <a:buNone/>
            </a:pPr>
            <a:endParaRPr lang="zh-CN" altLang="en-US" sz="1700" dirty="0">
              <a:solidFill>
                <a:schemeClr val="dk1"/>
              </a:solidFill>
            </a:endParaRPr>
          </a:p>
        </p:txBody>
      </p:sp>
      <p:pic>
        <p:nvPicPr>
          <p:cNvPr id="5" name="图片 4" descr="人站在门前&#10;&#10;描述已自动生成">
            <a:extLst>
              <a:ext uri="{FF2B5EF4-FFF2-40B4-BE49-F238E27FC236}">
                <a16:creationId xmlns:a16="http://schemas.microsoft.com/office/drawing/2014/main" id="{AC8FE037-3297-FA40-9DA3-D66CB3BBF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13" y="2955980"/>
            <a:ext cx="2323327" cy="1742495"/>
          </a:xfrm>
          <a:prstGeom prst="rect">
            <a:avLst/>
          </a:prstGeom>
        </p:spPr>
      </p:pic>
      <p:pic>
        <p:nvPicPr>
          <p:cNvPr id="7" name="图片 6" descr="穿白色衣服的男人在门前&#10;&#10;描述已自动生成">
            <a:extLst>
              <a:ext uri="{FF2B5EF4-FFF2-40B4-BE49-F238E27FC236}">
                <a16:creationId xmlns:a16="http://schemas.microsoft.com/office/drawing/2014/main" id="{9859B666-47ED-C24F-BBFD-6FD3E6FF5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063" y="2955979"/>
            <a:ext cx="2323327" cy="1742495"/>
          </a:xfrm>
          <a:prstGeom prst="rect">
            <a:avLst/>
          </a:prstGeom>
        </p:spPr>
      </p:pic>
      <p:pic>
        <p:nvPicPr>
          <p:cNvPr id="9" name="图片 8" descr="图片包含 室内, 人, 男孩, 橱柜&#10;&#10;描述已自动生成">
            <a:extLst>
              <a:ext uri="{FF2B5EF4-FFF2-40B4-BE49-F238E27FC236}">
                <a16:creationId xmlns:a16="http://schemas.microsoft.com/office/drawing/2014/main" id="{4EF06C22-A5FE-2A46-91F3-29F0F8728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181" y="2955979"/>
            <a:ext cx="2323327" cy="174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6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Generative Adversarial Network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Network Functions:  </a:t>
            </a:r>
            <a:r>
              <a:rPr lang="en" sz="1400" dirty="0">
                <a:solidFill>
                  <a:schemeClr val="dk1"/>
                </a:solidFill>
                <a:highlight>
                  <a:srgbClr val="00FF00"/>
                </a:highlight>
              </a:rPr>
              <a:t>Batch Normalization</a:t>
            </a:r>
            <a:endParaRPr sz="1400" dirty="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Why？</a:t>
            </a:r>
            <a:endParaRPr sz="1400" dirty="0">
              <a:solidFill>
                <a:schemeClr val="dk1"/>
              </a:solidFill>
            </a:endParaRPr>
          </a:p>
          <a:p>
            <a:pPr marL="0" lvl="0" indent="0">
              <a:buNone/>
            </a:pPr>
            <a:r>
              <a:rPr lang="en" sz="1400" dirty="0">
                <a:solidFill>
                  <a:schemeClr val="dk1"/>
                </a:solidFill>
              </a:rPr>
              <a:t>A common failure mode observed in GANs is </a:t>
            </a:r>
            <a:r>
              <a:rPr lang="en-US" altLang="zh-CN" sz="1400" dirty="0">
                <a:solidFill>
                  <a:schemeClr val="dk1"/>
                </a:solidFill>
              </a:rPr>
              <a:t>the problem of internal covariate shift, small changes in shallower hidden layers will be amplified as they propagate within the network, resulting in significant shift in deeper hidden layers.</a:t>
            </a:r>
          </a:p>
          <a:p>
            <a:pPr marL="0" lvl="0" indent="0"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How？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Normalize the input to each unit to have zero mean and unit variance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Effect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Deal with training problems that arise due to poor initialization and helps gradient flow in deeper models.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Generative Adversarial Network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73600" cy="3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Network Functions: </a:t>
            </a:r>
            <a:r>
              <a:rPr lang="en" sz="1400">
                <a:solidFill>
                  <a:schemeClr val="dk1"/>
                </a:solidFill>
                <a:highlight>
                  <a:srgbClr val="00FFFF"/>
                </a:highlight>
              </a:rPr>
              <a:t>Leaky ReLU &amp; Parametric ReLU </a:t>
            </a:r>
            <a:endParaRPr sz="140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why?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 motivation of L/PReLU  is to avoid zero gradients, which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fixes the “dying ReLU” problem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Both speed up training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Difference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PReLU adaptively learns the parameters of the rectifiers,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and improves accuracy at negligible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extra computational cost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If a is a small and fixed value, PReLU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becomes the Leaky ReLU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                                                                                                                                        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94" name="Google Shape;94;p18"/>
          <p:cNvSpPr txBox="1"/>
          <p:nvPr/>
        </p:nvSpPr>
        <p:spPr>
          <a:xfrm>
            <a:off x="6069975" y="2332050"/>
            <a:ext cx="12618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900" y="2501616"/>
            <a:ext cx="1990101" cy="1986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425" y="2504738"/>
            <a:ext cx="1990101" cy="19807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995625" y="3060325"/>
            <a:ext cx="1078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f(y)=y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8248525" y="3021050"/>
            <a:ext cx="1078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f(y)=y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4875500" y="3566100"/>
            <a:ext cx="1078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f(y)=0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7105775" y="3668625"/>
            <a:ext cx="1078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f(y)=ay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5559125" y="4568875"/>
            <a:ext cx="734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6437500" y="3566100"/>
            <a:ext cx="1078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7233850" y="4568875"/>
            <a:ext cx="18393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Parametric ReLU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Generator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Skip connection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Feed deeper network by previous 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Layer, avoiding vanishing gradient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PixeShuffler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Upsample input by factor of 2, 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Making sure final output dimension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824025" y="846600"/>
            <a:ext cx="407400" cy="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993" y="0"/>
            <a:ext cx="481121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6980475" y="1229975"/>
            <a:ext cx="14856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Skip connection</a:t>
            </a:r>
            <a:endParaRPr sz="1000"/>
          </a:p>
        </p:txBody>
      </p:sp>
      <p:sp>
        <p:nvSpPr>
          <p:cNvPr id="113" name="Google Shape;113;p19"/>
          <p:cNvSpPr txBox="1"/>
          <p:nvPr/>
        </p:nvSpPr>
        <p:spPr>
          <a:xfrm>
            <a:off x="3203375" y="1741775"/>
            <a:ext cx="14856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Skip connection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Discriminator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Flatten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Break the spatial structure of the data and 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create a single long feature vector to be 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used by the dense layer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Dense layer 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Find patterns for discriminating in pixel 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values that given as input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425" y="174900"/>
            <a:ext cx="4886551" cy="503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Preprocessing</a:t>
            </a:r>
            <a:endParaRPr sz="1800"/>
          </a:p>
        </p:txBody>
      </p:sp>
      <p:sp>
        <p:nvSpPr>
          <p:cNvPr id="127" name="Google Shape;127;p21"/>
          <p:cNvSpPr txBox="1"/>
          <p:nvPr/>
        </p:nvSpPr>
        <p:spPr>
          <a:xfrm>
            <a:off x="117225" y="1344475"/>
            <a:ext cx="8618402" cy="30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Downsampling – </a:t>
            </a:r>
            <a:r>
              <a:rPr lang="en-US" dirty="0"/>
              <a:t>We used LANCZOS algorithm to generate low-resolution images by down-sampling high-resolution images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Normalization – </a:t>
            </a:r>
            <a:r>
              <a:rPr lang="en-US" dirty="0"/>
              <a:t>The pixel values are normalized to a range of (-1) to 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Batching – </a:t>
            </a:r>
            <a:r>
              <a:rPr lang="en-US" dirty="0"/>
              <a:t>The features (low-resolution images) and labels (high-resolution images) are zipped together and then batched.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Feed input to tensorflow </a:t>
            </a:r>
            <a:r>
              <a:rPr lang="en-US" dirty="0"/>
              <a:t>model.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1359</Words>
  <Application>Microsoft Office PowerPoint</Application>
  <PresentationFormat>On-screen Show (16:9)</PresentationFormat>
  <Paragraphs>210</Paragraphs>
  <Slides>18</Slides>
  <Notes>12</Notes>
  <HiddenSlides>0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</vt:lpstr>
      <vt:lpstr>Simple Light</vt:lpstr>
      <vt:lpstr>Super Resolution of occluded or unclear faces  using Generative Adversarial Networks </vt:lpstr>
      <vt:lpstr>PowerPoint Presentation</vt:lpstr>
      <vt:lpstr>Dataset for First Phase  </vt:lpstr>
      <vt:lpstr>Dataset for Second Phase</vt:lpstr>
      <vt:lpstr>Generative Adversarial Network</vt:lpstr>
      <vt:lpstr>Generative Adversarial Network</vt:lpstr>
      <vt:lpstr>Generator</vt:lpstr>
      <vt:lpstr>Discriminator</vt:lpstr>
      <vt:lpstr>Preprocessing</vt:lpstr>
      <vt:lpstr>Generator model building </vt:lpstr>
      <vt:lpstr>Model Training (Phase 1) </vt:lpstr>
      <vt:lpstr>Results and Conclusion, First Phase </vt:lpstr>
      <vt:lpstr>AWS Implementation</vt:lpstr>
      <vt:lpstr>Results: First Phase Improvement </vt:lpstr>
      <vt:lpstr>Results: Second Phase</vt:lpstr>
      <vt:lpstr>Results: Second Phase</vt:lpstr>
      <vt:lpstr>Conclusions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Resolution of occluded or unclear faces  using Generative Adversarial Networks </dc:title>
  <cp:lastModifiedBy>Mounica Subramani</cp:lastModifiedBy>
  <cp:revision>318</cp:revision>
  <dcterms:modified xsi:type="dcterms:W3CDTF">2019-12-02T22:43:01Z</dcterms:modified>
</cp:coreProperties>
</file>